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" name="Google Shape;2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486d52667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" name="Google Shape;30;g486d52667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486d52667c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" name="Google Shape;41;g486d52667c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486d52667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" name="Google Shape;48;g486d52667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486d52667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486d52667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486d52667c_2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486d52667c_2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>
  <p:cSld name="Title Slid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/>
        </p:txBody>
      </p:sp>
      <p:sp>
        <p:nvSpPr>
          <p:cNvPr id="14" name="Google Shape;14;p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0" y="4352925"/>
            <a:ext cx="9144000" cy="7896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7;p1"/>
          <p:cNvSpPr/>
          <p:nvPr/>
        </p:nvSpPr>
        <p:spPr>
          <a:xfrm flipH="1" rot="10800000">
            <a:off x="0" y="4333875"/>
            <a:ext cx="9144000" cy="38100"/>
          </a:xfrm>
          <a:prstGeom prst="rect">
            <a:avLst/>
          </a:prstGeom>
          <a:solidFill>
            <a:srgbClr val="FFCC00"/>
          </a:solidFill>
          <a:ln>
            <a:noFill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mall Use Shield_GoldOnTrans.eps" id="8" name="Google Shape;8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201027" y="178595"/>
            <a:ext cx="561179" cy="56117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1-lineWordmark_GoldOnCard_NoBG.eps" id="9" name="Google Shape;9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997700" y="4846522"/>
            <a:ext cx="1366594" cy="11611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rmal_Viterbi_GoldOnCard_NoBG.eps" id="10" name="Google Shape;10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2102" y="4603732"/>
            <a:ext cx="1306266" cy="352556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4.png"/><Relationship Id="rId4" Type="http://schemas.openxmlformats.org/officeDocument/2006/relationships/image" Target="../media/image19.png"/><Relationship Id="rId9" Type="http://schemas.openxmlformats.org/officeDocument/2006/relationships/image" Target="../media/image20.jpg"/><Relationship Id="rId5" Type="http://schemas.openxmlformats.org/officeDocument/2006/relationships/image" Target="../media/image15.png"/><Relationship Id="rId6" Type="http://schemas.openxmlformats.org/officeDocument/2006/relationships/image" Target="../media/image5.jpg"/><Relationship Id="rId7" Type="http://schemas.openxmlformats.org/officeDocument/2006/relationships/image" Target="../media/image16.jpg"/><Relationship Id="rId8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Relationship Id="rId4" Type="http://schemas.openxmlformats.org/officeDocument/2006/relationships/image" Target="../media/image9.png"/><Relationship Id="rId5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Relationship Id="rId4" Type="http://schemas.openxmlformats.org/officeDocument/2006/relationships/image" Target="../media/image18.png"/><Relationship Id="rId5" Type="http://schemas.openxmlformats.org/officeDocument/2006/relationships/image" Target="../media/image12.png"/><Relationship Id="rId6" Type="http://schemas.openxmlformats.org/officeDocument/2006/relationships/image" Target="../media/image17.png"/><Relationship Id="rId7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ctrTitle"/>
          </p:nvPr>
        </p:nvSpPr>
        <p:spPr>
          <a:xfrm>
            <a:off x="311700" y="1150188"/>
            <a:ext cx="8520600" cy="111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600">
                <a:solidFill>
                  <a:srgbClr val="990000"/>
                </a:solidFill>
              </a:rPr>
              <a:t>Friend Recommendation System</a:t>
            </a:r>
            <a:endParaRPr sz="3600"/>
          </a:p>
        </p:txBody>
      </p:sp>
      <p:sp>
        <p:nvSpPr>
          <p:cNvPr id="25" name="Google Shape;25;p5"/>
          <p:cNvSpPr txBox="1"/>
          <p:nvPr>
            <p:ph idx="1" type="subTitle"/>
          </p:nvPr>
        </p:nvSpPr>
        <p:spPr>
          <a:xfrm>
            <a:off x="311700" y="2571750"/>
            <a:ext cx="8520600" cy="7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Times New Roman"/>
                <a:ea typeface="Times New Roman"/>
                <a:cs typeface="Times New Roman"/>
                <a:sym typeface="Times New Roman"/>
              </a:rPr>
              <a:t>Chao Chen, Linjing Wang, Youzhi Qu</a:t>
            </a:r>
            <a:endParaRPr i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6" name="Google Shape;26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300" y="247200"/>
            <a:ext cx="2857500" cy="70485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5"/>
          <p:cNvSpPr txBox="1"/>
          <p:nvPr/>
        </p:nvSpPr>
        <p:spPr>
          <a:xfrm>
            <a:off x="2443650" y="3526875"/>
            <a:ext cx="4256700" cy="4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990000"/>
                </a:solidFill>
              </a:rPr>
              <a:t>CSCI-596</a:t>
            </a:r>
            <a:endParaRPr sz="1800">
              <a:solidFill>
                <a:srgbClr val="99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990000"/>
                </a:solidFill>
              </a:rPr>
              <a:t>Department of Computer Science</a:t>
            </a:r>
            <a:endParaRPr sz="1800">
              <a:solidFill>
                <a:srgbClr val="99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oogle Shape;32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9012" y="3614050"/>
            <a:ext cx="2613400" cy="650439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Google Shape;33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58988" y="2500212"/>
            <a:ext cx="2613400" cy="982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Google Shape;34;p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53312" y="160750"/>
            <a:ext cx="2624766" cy="932338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Google Shape;35;p6"/>
          <p:cNvPicPr preferRelativeResize="0"/>
          <p:nvPr/>
        </p:nvPicPr>
        <p:blipFill rotWithShape="1">
          <a:blip r:embed="rId6">
            <a:alphaModFix/>
          </a:blip>
          <a:srcRect b="0" l="31815" r="0" t="2723"/>
          <a:stretch/>
        </p:blipFill>
        <p:spPr>
          <a:xfrm>
            <a:off x="228350" y="0"/>
            <a:ext cx="3526782" cy="1924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Google Shape;36;p6"/>
          <p:cNvPicPr preferRelativeResize="0"/>
          <p:nvPr/>
        </p:nvPicPr>
        <p:blipFill rotWithShape="1">
          <a:blip r:embed="rId7">
            <a:alphaModFix/>
          </a:blip>
          <a:srcRect b="9728" l="22846" r="22835" t="27140"/>
          <a:stretch/>
        </p:blipFill>
        <p:spPr>
          <a:xfrm>
            <a:off x="228350" y="1924650"/>
            <a:ext cx="3735600" cy="241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Google Shape;37;p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662611" y="1276194"/>
            <a:ext cx="2606175" cy="982656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Google Shape;38;p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915987" y="1924650"/>
            <a:ext cx="1585748" cy="93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990000"/>
                </a:solidFill>
              </a:rPr>
              <a:t>How could we recommend friend to each user?</a:t>
            </a:r>
            <a:endParaRPr b="1" sz="1800">
              <a:solidFill>
                <a:srgbClr val="990000"/>
              </a:solidFill>
            </a:endParaRPr>
          </a:p>
        </p:txBody>
      </p:sp>
      <p:pic>
        <p:nvPicPr>
          <p:cNvPr id="44" name="Google Shape;44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5801" y="1649436"/>
            <a:ext cx="4052400" cy="1553775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7"/>
          <p:cNvSpPr txBox="1"/>
          <p:nvPr/>
        </p:nvSpPr>
        <p:spPr>
          <a:xfrm>
            <a:off x="311700" y="3703775"/>
            <a:ext cx="4926900" cy="5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A~I -&gt; Users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—— -&gt; connections between users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Google Shape;50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95225" y="2094038"/>
            <a:ext cx="5048250" cy="2219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" name="Google Shape;51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95213" y="59026"/>
            <a:ext cx="4745224" cy="1955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Google Shape;52;p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5400" y="819025"/>
            <a:ext cx="3423675" cy="255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Google Shape;57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01300" y="479075"/>
            <a:ext cx="1288450" cy="2806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89750" y="479087"/>
            <a:ext cx="1288462" cy="2806300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9"/>
          <p:cNvSpPr txBox="1"/>
          <p:nvPr/>
        </p:nvSpPr>
        <p:spPr>
          <a:xfrm>
            <a:off x="4353275" y="62675"/>
            <a:ext cx="1956900" cy="4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After Map&amp;</a:t>
            </a:r>
            <a:r>
              <a:rPr lang="en"/>
              <a:t>Reduce1:</a:t>
            </a:r>
            <a:endParaRPr/>
          </a:p>
        </p:txBody>
      </p:sp>
      <p:sp>
        <p:nvSpPr>
          <p:cNvPr id="60" name="Google Shape;60;p9"/>
          <p:cNvSpPr txBox="1"/>
          <p:nvPr/>
        </p:nvSpPr>
        <p:spPr>
          <a:xfrm>
            <a:off x="7085350" y="86525"/>
            <a:ext cx="1836300" cy="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After Map&amp;Reduce2:</a:t>
            </a:r>
            <a:endParaRPr/>
          </a:p>
        </p:txBody>
      </p:sp>
      <p:pic>
        <p:nvPicPr>
          <p:cNvPr id="61" name="Google Shape;61;p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5513" y="3333075"/>
            <a:ext cx="7772972" cy="98720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9"/>
          <p:cNvSpPr txBox="1"/>
          <p:nvPr/>
        </p:nvSpPr>
        <p:spPr>
          <a:xfrm>
            <a:off x="43325" y="62675"/>
            <a:ext cx="4353900" cy="98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990000"/>
                </a:solidFill>
              </a:rPr>
              <a:t>Second-degree connections </a:t>
            </a:r>
            <a:endParaRPr b="1" sz="2400">
              <a:solidFill>
                <a:srgbClr val="99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990000"/>
                </a:solidFill>
              </a:rPr>
              <a:t>based on voting</a:t>
            </a:r>
            <a:endParaRPr b="1" sz="2400">
              <a:solidFill>
                <a:srgbClr val="990000"/>
              </a:solidFill>
            </a:endParaRPr>
          </a:p>
        </p:txBody>
      </p:sp>
      <p:pic>
        <p:nvPicPr>
          <p:cNvPr id="63" name="Google Shape;63;p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603588" y="1087663"/>
            <a:ext cx="1038225" cy="2105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9"/>
          <p:cNvPicPr preferRelativeResize="0"/>
          <p:nvPr/>
        </p:nvPicPr>
        <p:blipFill rotWithShape="1">
          <a:blip r:embed="rId7">
            <a:alphaModFix/>
          </a:blip>
          <a:srcRect b="0" l="0" r="7398" t="0"/>
          <a:stretch/>
        </p:blipFill>
        <p:spPr>
          <a:xfrm>
            <a:off x="7049225" y="746450"/>
            <a:ext cx="1908550" cy="227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0"/>
          <p:cNvSpPr txBox="1"/>
          <p:nvPr/>
        </p:nvSpPr>
        <p:spPr>
          <a:xfrm>
            <a:off x="2268150" y="1887000"/>
            <a:ext cx="4607700" cy="5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990000"/>
                </a:solidFill>
              </a:rPr>
              <a:t>Thank You~</a:t>
            </a:r>
            <a:endParaRPr b="1" sz="3000">
              <a:solidFill>
                <a:srgbClr val="99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Custom 23">
      <a:dk1>
        <a:srgbClr val="99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