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5" r:id="rId6"/>
    <p:sldId id="266" r:id="rId7"/>
    <p:sldId id="267" r:id="rId8"/>
    <p:sldId id="261" r:id="rId9"/>
    <p:sldId id="262" r:id="rId10"/>
    <p:sldId id="264" r:id="rId11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Ssi+Fjr/DhccIDvwz5kvNi82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3" autoAdjust="0"/>
  </p:normalViewPr>
  <p:slideViewPr>
    <p:cSldViewPr snapToGrid="0">
      <p:cViewPr varScale="1">
        <p:scale>
          <a:sx n="116" d="100"/>
          <a:sy n="116" d="100"/>
        </p:scale>
        <p:origin x="-1188" y="-96"/>
      </p:cViewPr>
      <p:guideLst>
        <p:guide orient="horz" pos="2183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3B0EC-E04C-4F2D-A18B-B4C00B282AF0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A2B6-2D61-4C75-AC54-A128EA5C0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260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pt-BR" smtClean="0"/>
              <a:t>Smart Parking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710744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145" name="Google Shape;1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efebea75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4efebea7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efebea75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4efebea7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Smart Parking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Capstone Project Student’s Guide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2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0" name="Google Shape;120;p24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4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Samsung Innovation Campus</a:t>
            </a:r>
            <a:endParaRPr dirty="0"/>
          </a:p>
        </p:txBody>
      </p:sp>
      <p:sp>
        <p:nvSpPr>
          <p:cNvPr id="132" name="Google Shape;132;p1"/>
          <p:cNvSpPr/>
          <p:nvPr/>
        </p:nvSpPr>
        <p:spPr>
          <a:xfrm>
            <a:off x="988200" y="4327275"/>
            <a:ext cx="15084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966725" y="4204125"/>
            <a:ext cx="95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3EB0"/>
                </a:solidFill>
              </a:rPr>
              <a:t>2022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 smtClean="0"/>
              <a:t>Smart Parking</a:t>
            </a:r>
            <a:endParaRPr dirty="0"/>
          </a:p>
        </p:txBody>
      </p:sp>
      <p:sp>
        <p:nvSpPr>
          <p:cNvPr id="139" name="Google Shape;139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E</a:t>
            </a:r>
            <a:r>
              <a:rPr lang="en-US" sz="2000" dirty="0" err="1" smtClean="0">
                <a:solidFill>
                  <a:schemeClr val="dk1"/>
                </a:solidFill>
              </a:rPr>
              <a:t>quipe</a:t>
            </a:r>
            <a:r>
              <a:rPr lang="en-US" sz="2000" dirty="0" smtClean="0">
                <a:solidFill>
                  <a:schemeClr val="dk1"/>
                </a:solidFill>
              </a:rPr>
              <a:t> BCM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967400" y="4192050"/>
            <a:ext cx="12171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945925" y="4068900"/>
            <a:ext cx="95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93EB0"/>
                </a:solidFill>
              </a:rPr>
              <a:t>2022</a:t>
            </a:r>
            <a:endParaRPr sz="2400"/>
          </a:p>
        </p:txBody>
      </p:sp>
      <p:sp>
        <p:nvSpPr>
          <p:cNvPr id="9" name="Rectangle 8"/>
          <p:cNvSpPr/>
          <p:nvPr/>
        </p:nvSpPr>
        <p:spPr>
          <a:xfrm>
            <a:off x="8476736" y="6524368"/>
            <a:ext cx="772772" cy="2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</a:rPr>
              <a:t>Smart Parking</a:t>
            </a:r>
          </a:p>
        </p:txBody>
      </p:sp>
      <p:grpSp>
        <p:nvGrpSpPr>
          <p:cNvPr id="148" name="Google Shape;148;p3"/>
          <p:cNvGrpSpPr/>
          <p:nvPr/>
        </p:nvGrpSpPr>
        <p:grpSpPr>
          <a:xfrm>
            <a:off x="528795" y="1745972"/>
            <a:ext cx="4379913" cy="924594"/>
            <a:chOff x="4181256" y="3224809"/>
            <a:chExt cx="4379913" cy="924594"/>
          </a:xfrm>
        </p:grpSpPr>
        <p:sp>
          <p:nvSpPr>
            <p:cNvPr id="149" name="Google Shape;149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1.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Introdução</a:t>
              </a: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sz="1400" dirty="0" err="1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Demanda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</a:t>
              </a: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Problemas</a:t>
              </a:r>
              <a:endParaRPr dirty="0"/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528795" y="3120685"/>
            <a:ext cx="4379913" cy="1216982"/>
            <a:chOff x="4181256" y="3224809"/>
            <a:chExt cx="4379913" cy="1216982"/>
          </a:xfrm>
        </p:grpSpPr>
        <p:sp>
          <p:nvSpPr>
            <p:cNvPr id="153" name="Google Shape;153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2.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Ideia</a:t>
              </a: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n-US" dirty="0" err="1" smtClean="0">
                  <a:solidFill>
                    <a:srgbClr val="193EB0"/>
                  </a:solidFill>
                </a:rPr>
                <a:t>Automação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n-US" dirty="0" smtClean="0">
                  <a:solidFill>
                    <a:srgbClr val="A5A5A5"/>
                  </a:solidFill>
                </a:rPr>
                <a:t>ANPR (</a:t>
              </a:r>
              <a:r>
                <a:rPr lang="en-US" dirty="0" err="1" smtClean="0">
                  <a:solidFill>
                    <a:srgbClr val="A5A5A5"/>
                  </a:solidFill>
                </a:rPr>
                <a:t>Reconhecimento</a:t>
              </a:r>
              <a:r>
                <a:rPr lang="en-US" dirty="0" smtClean="0">
                  <a:solidFill>
                    <a:srgbClr val="A5A5A5"/>
                  </a:solidFill>
                </a:rPr>
                <a:t> de </a:t>
              </a:r>
              <a:r>
                <a:rPr lang="en-US" dirty="0" err="1" smtClean="0">
                  <a:solidFill>
                    <a:srgbClr val="A5A5A5"/>
                  </a:solidFill>
                </a:rPr>
                <a:t>Placas</a:t>
              </a:r>
              <a:r>
                <a:rPr lang="en-US" dirty="0" smtClean="0">
                  <a:solidFill>
                    <a:srgbClr val="A5A5A5"/>
                  </a:solidFill>
                </a:rPr>
                <a:t>)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</a:t>
              </a:r>
              <a:r>
                <a:rPr lang="en-US" dirty="0" err="1" smtClean="0">
                  <a:solidFill>
                    <a:schemeClr val="accent3"/>
                  </a:solidFill>
                </a:rPr>
                <a:t>Monitoramento</a:t>
              </a:r>
              <a:r>
                <a:rPr lang="en-US" dirty="0">
                  <a:solidFill>
                    <a:schemeClr val="accent3"/>
                  </a:solidFill>
                </a:rPr>
                <a:t> </a:t>
              </a:r>
              <a:r>
                <a:rPr lang="en-US" dirty="0" smtClean="0">
                  <a:solidFill>
                    <a:schemeClr val="accent3"/>
                  </a:solidFill>
                </a:rPr>
                <a:t>de </a:t>
              </a:r>
              <a:r>
                <a:rPr lang="en-US" dirty="0" err="1" smtClean="0">
                  <a:solidFill>
                    <a:schemeClr val="accent3"/>
                  </a:solidFill>
                </a:rPr>
                <a:t>vagas</a:t>
              </a:r>
              <a:endParaRPr dirty="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157" name="Google Shape;157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3.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Conclusão</a:t>
              </a: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 dirty="0" err="1" smtClean="0">
                  <a:solidFill>
                    <a:srgbClr val="193EB0"/>
                  </a:solidFill>
                </a:rPr>
                <a:t>Efeitos</a:t>
              </a:r>
              <a:r>
                <a:rPr lang="en-US" sz="1400" dirty="0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193EB0"/>
                  </a:solidFill>
                </a:rPr>
                <a:t>em</a:t>
              </a:r>
              <a:r>
                <a:rPr lang="en-US" dirty="0" smtClean="0">
                  <a:solidFill>
                    <a:srgbClr val="193EB0"/>
                  </a:solidFill>
                </a:rPr>
                <a:t> um </a:t>
              </a:r>
              <a:r>
                <a:rPr lang="en-US" dirty="0" err="1" smtClean="0">
                  <a:solidFill>
                    <a:srgbClr val="193EB0"/>
                  </a:solidFill>
                </a:rPr>
                <a:t>estacionamento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Possíveis</a:t>
              </a: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aprimoramentos</a:t>
              </a:r>
              <a:endParaRPr lang="en-US" sz="14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3.3. </a:t>
              </a:r>
              <a:r>
                <a:rPr lang="en-US" dirty="0" err="1" smtClean="0">
                  <a:solidFill>
                    <a:schemeClr val="accent3"/>
                  </a:solidFill>
                </a:rPr>
                <a:t>Ideias</a:t>
              </a:r>
              <a:r>
                <a:rPr lang="en-US" dirty="0" smtClean="0">
                  <a:solidFill>
                    <a:schemeClr val="accent3"/>
                  </a:solidFill>
                </a:rPr>
                <a:t> </a:t>
              </a:r>
              <a:r>
                <a:rPr lang="en-US" dirty="0" err="1" smtClean="0">
                  <a:solidFill>
                    <a:schemeClr val="accent3"/>
                  </a:solidFill>
                </a:rPr>
                <a:t>futuras</a:t>
              </a:r>
              <a:endParaRPr dirty="0"/>
            </a:p>
          </p:txBody>
        </p:sp>
      </p:grpSp>
      <p:sp>
        <p:nvSpPr>
          <p:cNvPr id="161" name="Google Shape;161;p3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</a:rPr>
              <a:t>Smart Parking</a:t>
            </a:r>
          </a:p>
        </p:txBody>
      </p:sp>
      <p:grpSp>
        <p:nvGrpSpPr>
          <p:cNvPr id="4" name="Google Shape;148;p3"/>
          <p:cNvGrpSpPr/>
          <p:nvPr/>
        </p:nvGrpSpPr>
        <p:grpSpPr>
          <a:xfrm>
            <a:off x="528795" y="1511668"/>
            <a:ext cx="8720712" cy="2108270"/>
            <a:chOff x="4181256" y="3179816"/>
            <a:chExt cx="8720712" cy="2108270"/>
          </a:xfrm>
        </p:grpSpPr>
        <p:sp>
          <p:nvSpPr>
            <p:cNvPr id="5" name="Google Shape;149;p3"/>
            <p:cNvSpPr/>
            <p:nvPr/>
          </p:nvSpPr>
          <p:spPr>
            <a:xfrm>
              <a:off x="4364136" y="3179816"/>
              <a:ext cx="4197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F3F3F"/>
                  </a:solidFill>
                </a:rPr>
                <a:t>UNIDADE</a:t>
              </a:r>
              <a:r>
                <a:rPr lang="en-US" sz="2400" dirty="0">
                  <a:solidFill>
                    <a:srgbClr val="3F3F3F"/>
                  </a:solidFill>
                  <a:sym typeface="Arial"/>
                </a:rPr>
                <a:t> 1. </a:t>
              </a:r>
              <a:r>
                <a:rPr lang="en-US" sz="2400" dirty="0" err="1" smtClean="0">
                  <a:solidFill>
                    <a:srgbClr val="3F3F3F"/>
                  </a:solidFill>
                </a:rPr>
                <a:t>Introdução</a:t>
              </a:r>
              <a:endParaRPr sz="1800" dirty="0"/>
            </a:p>
          </p:txBody>
        </p:sp>
        <p:sp>
          <p:nvSpPr>
            <p:cNvPr id="6" name="Google Shape;150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1;p3"/>
            <p:cNvSpPr/>
            <p:nvPr/>
          </p:nvSpPr>
          <p:spPr>
            <a:xfrm>
              <a:off x="4364135" y="3549148"/>
              <a:ext cx="8537833" cy="1738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sym typeface="Arial"/>
                </a:rPr>
                <a:t>1.1.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Demanda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:</a:t>
              </a:r>
              <a:r>
                <a:rPr lang="en-US" sz="1800" dirty="0" smtClean="0">
                  <a:solidFill>
                    <a:srgbClr val="193EB0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Percebemos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grande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demanda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estacionamento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alguns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estacionamentos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chegam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ter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vários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clientes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entrando</a:t>
              </a:r>
              <a:r>
                <a:rPr lang="en-US" sz="1800" dirty="0" smtClean="0">
                  <a:solidFill>
                    <a:schemeClr val="tx1"/>
                  </a:solidFill>
                </a:rPr>
                <a:t> 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saindo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mesmo</a:t>
              </a:r>
              <a:r>
                <a:rPr lang="en-US" sz="1800" dirty="0" smtClean="0">
                  <a:solidFill>
                    <a:schemeClr val="tx1"/>
                  </a:solidFill>
                </a:rPr>
                <a:t> tempo.</a:t>
              </a:r>
              <a:r>
                <a:rPr lang="en-US" sz="1800" dirty="0" smtClean="0">
                  <a:solidFill>
                    <a:srgbClr val="193EB0"/>
                  </a:solidFill>
                  <a:sym typeface="Arial"/>
                </a:rPr>
                <a:t/>
              </a:r>
              <a:br>
                <a:rPr lang="en-US" sz="1800" dirty="0" smtClean="0">
                  <a:solidFill>
                    <a:srgbClr val="193EB0"/>
                  </a:solidFill>
                  <a:sym typeface="Arial"/>
                </a:rPr>
              </a:br>
              <a:r>
                <a:rPr lang="en-US" sz="1800" dirty="0">
                  <a:solidFill>
                    <a:srgbClr val="193EB0"/>
                  </a:solidFill>
                </a:rPr>
                <a:t>	</a:t>
              </a:r>
              <a:endParaRPr sz="1800" dirty="0"/>
            </a:p>
            <a:p>
              <a:pPr marL="0" marR="0" lvl="0" indent="0" algn="just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1.2</a:t>
              </a:r>
              <a:r>
                <a:rPr lang="en-US" sz="1800" dirty="0">
                  <a:solidFill>
                    <a:schemeClr val="tx1"/>
                  </a:solidFill>
                  <a:sym typeface="Arial"/>
                </a:rPr>
                <a:t>.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Problemas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: A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alta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demanda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gera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uma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necessidade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mão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obra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acaba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gerando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custos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empresa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alguns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estacionamentos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não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conseguem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custear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vários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funcionários</a:t>
              </a:r>
              <a:r>
                <a:rPr lang="en-US" sz="1800" dirty="0">
                  <a:solidFill>
                    <a:schemeClr val="tx1"/>
                  </a:solidFill>
                </a:rPr>
                <a:t>.</a:t>
              </a:r>
              <a:endParaRPr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476736" y="6524368"/>
            <a:ext cx="772772" cy="2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  <p:extLst>
      <p:ext uri="{BB962C8B-B14F-4D97-AF65-F5344CB8AC3E}">
        <p14:creationId xmlns:p14="http://schemas.microsoft.com/office/powerpoint/2010/main" val="3741526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</a:rPr>
              <a:t>Smart Parking</a:t>
            </a:r>
          </a:p>
        </p:txBody>
      </p:sp>
      <p:grpSp>
        <p:nvGrpSpPr>
          <p:cNvPr id="3" name="Google Shape;152;p3"/>
          <p:cNvGrpSpPr/>
          <p:nvPr/>
        </p:nvGrpSpPr>
        <p:grpSpPr>
          <a:xfrm>
            <a:off x="528795" y="1305508"/>
            <a:ext cx="9030481" cy="5010262"/>
            <a:chOff x="4181256" y="3179816"/>
            <a:chExt cx="9030481" cy="5010262"/>
          </a:xfrm>
        </p:grpSpPr>
        <p:sp>
          <p:nvSpPr>
            <p:cNvPr id="4" name="Google Shape;153;p3"/>
            <p:cNvSpPr/>
            <p:nvPr/>
          </p:nvSpPr>
          <p:spPr>
            <a:xfrm>
              <a:off x="4364136" y="3179816"/>
              <a:ext cx="4197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F3F3F"/>
                  </a:solidFill>
                </a:rPr>
                <a:t>UNIDADE</a:t>
              </a:r>
              <a:r>
                <a:rPr lang="en-US" sz="2400" dirty="0">
                  <a:solidFill>
                    <a:srgbClr val="3F3F3F"/>
                  </a:solidFill>
                  <a:sym typeface="Arial"/>
                </a:rPr>
                <a:t> 2. </a:t>
              </a:r>
              <a:r>
                <a:rPr lang="en-US" sz="2400" dirty="0" err="1" smtClean="0">
                  <a:solidFill>
                    <a:srgbClr val="3F3F3F"/>
                  </a:solidFill>
                </a:rPr>
                <a:t>Ideias</a:t>
              </a:r>
              <a:endParaRPr sz="1800" dirty="0"/>
            </a:p>
          </p:txBody>
        </p:sp>
        <p:sp>
          <p:nvSpPr>
            <p:cNvPr id="5" name="Google Shape;154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5;p3"/>
            <p:cNvSpPr/>
            <p:nvPr/>
          </p:nvSpPr>
          <p:spPr>
            <a:xfrm>
              <a:off x="4364136" y="3650374"/>
              <a:ext cx="8847601" cy="4539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just"/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2.1.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Automação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através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uso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de IA: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Decidimos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criar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um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sistema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estacionamento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com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automação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registro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das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placas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dos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carros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e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verifica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qual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vaga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está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livre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ou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ocupada</a:t>
              </a:r>
              <a:r>
                <a:rPr lang="en-US" sz="1800" dirty="0" smtClean="0">
                  <a:solidFill>
                    <a:schemeClr val="tx1"/>
                  </a:solidFill>
                </a:rPr>
                <a:t>.</a:t>
              </a:r>
            </a:p>
            <a:p>
              <a:pPr lvl="0" algn="just"/>
              <a:endParaRPr sz="1800" dirty="0" smtClean="0">
                <a:solidFill>
                  <a:schemeClr val="tx1"/>
                </a:solidFill>
              </a:endParaRPr>
            </a:p>
            <a:p>
              <a:pPr algn="just">
                <a:spcBef>
                  <a:spcPts val="600"/>
                </a:spcBef>
              </a:pP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2.2. </a:t>
              </a:r>
              <a:r>
                <a:rPr lang="en-US" sz="1800" dirty="0">
                  <a:solidFill>
                    <a:schemeClr val="tx1"/>
                  </a:solidFill>
                </a:rPr>
                <a:t>ANPR (</a:t>
              </a:r>
              <a:r>
                <a:rPr lang="en-US" sz="1800" dirty="0" err="1">
                  <a:solidFill>
                    <a:schemeClr val="tx1"/>
                  </a:solidFill>
                </a:rPr>
                <a:t>Reconhecimento</a:t>
              </a:r>
              <a:r>
                <a:rPr lang="en-US" sz="1800" dirty="0">
                  <a:solidFill>
                    <a:schemeClr val="tx1"/>
                  </a:solidFill>
                </a:rPr>
                <a:t> de </a:t>
              </a:r>
              <a:r>
                <a:rPr lang="en-US" sz="1800" dirty="0" err="1">
                  <a:solidFill>
                    <a:schemeClr val="tx1"/>
                  </a:solidFill>
                </a:rPr>
                <a:t>Placas</a:t>
              </a:r>
              <a:r>
                <a:rPr lang="en-US" sz="1800" dirty="0" smtClean="0">
                  <a:solidFill>
                    <a:schemeClr val="tx1"/>
                  </a:solidFill>
                </a:rPr>
                <a:t>):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algoritmo</a:t>
              </a:r>
              <a:r>
                <a:rPr lang="en-US" sz="1800" dirty="0" smtClean="0">
                  <a:solidFill>
                    <a:schemeClr val="tx1"/>
                  </a:solidFill>
                </a:rPr>
                <a:t> de ANPR( Automatic Number Plate Recognition)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utilizamos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consiste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divisão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</a:rPr>
                <a:t> 3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camadas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primeira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camada</a:t>
              </a:r>
              <a:r>
                <a:rPr lang="en-US" sz="1800" dirty="0" smtClean="0">
                  <a:solidFill>
                    <a:schemeClr val="tx1"/>
                  </a:solidFill>
                </a:rPr>
                <a:t> é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identificar</a:t>
              </a:r>
              <a:r>
                <a:rPr lang="en-US" sz="1800" dirty="0" smtClean="0">
                  <a:solidFill>
                    <a:schemeClr val="tx1"/>
                  </a:solidFill>
                </a:rPr>
                <a:t> se tem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alguma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placa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imagem</a:t>
              </a:r>
              <a:r>
                <a:rPr lang="en-US" sz="1800" dirty="0" smtClean="0">
                  <a:solidFill>
                    <a:schemeClr val="tx1"/>
                  </a:solidFill>
                </a:rPr>
                <a:t>,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segunda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</a:rPr>
                <a:t>é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localização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dessa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placa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</a:rPr>
                <a:t>e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terceira</a:t>
              </a:r>
              <a:r>
                <a:rPr lang="en-US" sz="1800" dirty="0" smtClean="0">
                  <a:solidFill>
                    <a:schemeClr val="tx1"/>
                  </a:solidFill>
                </a:rPr>
                <a:t> é o OCR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vai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ler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conteúdo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placa</a:t>
              </a:r>
              <a:r>
                <a:rPr lang="en-US" sz="1800" dirty="0" smtClean="0">
                  <a:solidFill>
                    <a:schemeClr val="tx1"/>
                  </a:solidFill>
                </a:rPr>
                <a:t> 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trazer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essa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informação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formato</a:t>
              </a:r>
              <a:r>
                <a:rPr lang="en-US" sz="1800" dirty="0" smtClean="0">
                  <a:solidFill>
                    <a:schemeClr val="tx1"/>
                  </a:solidFill>
                </a:rPr>
                <a:t> de String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pronta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registrar no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programa</a:t>
              </a:r>
              <a:r>
                <a:rPr lang="en-US" sz="1800" dirty="0" smtClean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spcBef>
                  <a:spcPts val="60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  <a:p>
              <a:pPr algn="just">
                <a:spcBef>
                  <a:spcPts val="600"/>
                </a:spcBef>
              </a:pPr>
              <a:endParaRPr lang="en-US" sz="1800" dirty="0" smtClean="0">
                <a:solidFill>
                  <a:schemeClr val="tx1"/>
                </a:solidFill>
              </a:endParaRPr>
            </a:p>
            <a:p>
              <a:pPr algn="just">
                <a:spcBef>
                  <a:spcPts val="60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2.3</a:t>
              </a:r>
              <a:r>
                <a:rPr lang="en-US" sz="1800" dirty="0">
                  <a:solidFill>
                    <a:schemeClr val="tx1"/>
                  </a:solidFill>
                  <a:sym typeface="Arial"/>
                </a:rPr>
                <a:t>. </a:t>
              </a:r>
              <a:r>
                <a:rPr lang="en-US" sz="1800" dirty="0" err="1">
                  <a:solidFill>
                    <a:schemeClr val="tx1"/>
                  </a:solidFill>
                </a:rPr>
                <a:t>Monitoramento</a:t>
              </a:r>
              <a:r>
                <a:rPr lang="en-US" sz="1800" dirty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vagas</a:t>
              </a:r>
              <a:r>
                <a:rPr lang="en-US" sz="1800" dirty="0" smtClean="0">
                  <a:solidFill>
                    <a:schemeClr val="tx1"/>
                  </a:solidFill>
                </a:rPr>
                <a:t>: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algoritmo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monitoramento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vagas</a:t>
              </a:r>
              <a:r>
                <a:rPr lang="en-US" sz="1800" dirty="0" smtClean="0">
                  <a:solidFill>
                    <a:schemeClr val="tx1"/>
                  </a:solidFill>
                </a:rPr>
                <a:t> é simples,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consiste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segmentação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imagem</a:t>
              </a:r>
              <a:r>
                <a:rPr lang="en-US" sz="1800" dirty="0" smtClean="0">
                  <a:solidFill>
                    <a:schemeClr val="tx1"/>
                  </a:solidFill>
                </a:rPr>
                <a:t> da camera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</a:rPr>
                <a:t> ROI’s (Region of Interest)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cada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vaga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binarização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imagem</a:t>
              </a:r>
              <a:r>
                <a:rPr lang="en-US" sz="1800" dirty="0" smtClean="0">
                  <a:solidFill>
                    <a:schemeClr val="tx1"/>
                  </a:solidFill>
                </a:rPr>
                <a:t> 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fim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contagem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pixeis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brancos</a:t>
              </a:r>
              <a:r>
                <a:rPr lang="en-US" sz="1800" dirty="0" smtClean="0">
                  <a:solidFill>
                    <a:schemeClr val="tx1"/>
                  </a:solidFill>
                </a:rPr>
                <a:t> no ROI.</a:t>
              </a:r>
              <a:endParaRPr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476736" y="6524368"/>
            <a:ext cx="772772" cy="2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  <p:extLst>
      <p:ext uri="{BB962C8B-B14F-4D97-AF65-F5344CB8AC3E}">
        <p14:creationId xmlns:p14="http://schemas.microsoft.com/office/powerpoint/2010/main" val="4256257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</a:rPr>
              <a:t>Smart Parking</a:t>
            </a:r>
          </a:p>
        </p:txBody>
      </p:sp>
      <p:grpSp>
        <p:nvGrpSpPr>
          <p:cNvPr id="3" name="Google Shape;156;p3"/>
          <p:cNvGrpSpPr/>
          <p:nvPr/>
        </p:nvGrpSpPr>
        <p:grpSpPr>
          <a:xfrm>
            <a:off x="528795" y="1156221"/>
            <a:ext cx="9095850" cy="5586145"/>
            <a:chOff x="4181256" y="3179816"/>
            <a:chExt cx="9095850" cy="5586145"/>
          </a:xfrm>
        </p:grpSpPr>
        <p:sp>
          <p:nvSpPr>
            <p:cNvPr id="4" name="Google Shape;157;p3"/>
            <p:cNvSpPr/>
            <p:nvPr/>
          </p:nvSpPr>
          <p:spPr>
            <a:xfrm>
              <a:off x="4364136" y="3179816"/>
              <a:ext cx="4197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F3F3F"/>
                  </a:solidFill>
                </a:rPr>
                <a:t>UNIDADE</a:t>
              </a:r>
              <a:r>
                <a:rPr lang="en-US" sz="2400" dirty="0">
                  <a:solidFill>
                    <a:srgbClr val="3F3F3F"/>
                  </a:solidFill>
                  <a:sym typeface="Arial"/>
                </a:rPr>
                <a:t> 3. </a:t>
              </a:r>
              <a:r>
                <a:rPr lang="en-US" sz="2400" dirty="0" err="1" smtClean="0">
                  <a:solidFill>
                    <a:srgbClr val="3F3F3F"/>
                  </a:solidFill>
                </a:rPr>
                <a:t>Conclusão</a:t>
              </a:r>
              <a:endParaRPr sz="1800" dirty="0"/>
            </a:p>
          </p:txBody>
        </p:sp>
        <p:sp>
          <p:nvSpPr>
            <p:cNvPr id="5" name="Google Shape;158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9;p3"/>
            <p:cNvSpPr/>
            <p:nvPr/>
          </p:nvSpPr>
          <p:spPr>
            <a:xfrm>
              <a:off x="4364135" y="3549148"/>
              <a:ext cx="8912971" cy="5216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3.1.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Efeitos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</a:rPr>
                <a:t> um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estacionamento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: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automação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estacionamento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ajuda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custos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empresa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visto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programa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tira</a:t>
              </a:r>
              <a:r>
                <a:rPr lang="en-US" sz="1800" dirty="0" smtClean="0">
                  <a:solidFill>
                    <a:schemeClr val="tx1"/>
                  </a:solidFill>
                </a:rPr>
                <a:t> um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pouco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carga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cima</a:t>
              </a:r>
              <a:r>
                <a:rPr lang="en-US" sz="1800" dirty="0" smtClean="0">
                  <a:solidFill>
                    <a:schemeClr val="tx1"/>
                  </a:solidFill>
                </a:rPr>
                <a:t> da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mão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obra</a:t>
              </a:r>
              <a:r>
                <a:rPr lang="en-US" sz="1800" dirty="0" smtClean="0">
                  <a:solidFill>
                    <a:schemeClr val="tx1"/>
                  </a:solidFill>
                </a:rPr>
                <a:t> 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também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possibilita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empresa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ficar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mais</a:t>
              </a:r>
              <a:r>
                <a:rPr lang="en-US" sz="1800" dirty="0" smtClean="0">
                  <a:solidFill>
                    <a:schemeClr val="tx1"/>
                  </a:solidFill>
                </a:rPr>
                <a:t> tempo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funcionamento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pois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não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há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necessidade</a:t>
              </a:r>
              <a:r>
                <a:rPr lang="en-US" sz="1800" dirty="0" smtClean="0">
                  <a:solidFill>
                    <a:schemeClr val="tx1"/>
                  </a:solidFill>
                </a:rPr>
                <a:t> de se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manter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vários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funcionarios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mesmo</a:t>
              </a:r>
              <a:r>
                <a:rPr lang="en-US" sz="1800" dirty="0" smtClean="0">
                  <a:solidFill>
                    <a:schemeClr val="tx1"/>
                  </a:solidFill>
                </a:rPr>
                <a:t> tempo.</a:t>
              </a: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tx1"/>
                </a:solidFill>
              </a:endParaRPr>
            </a:p>
            <a:p>
              <a:pPr marL="0" marR="0" lvl="0" indent="0" algn="just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sym typeface="Arial"/>
                </a:rPr>
                <a:t>3.2.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Possíveis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aprimoramentos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: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Em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uma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aplicação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real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desse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algoritmo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alguns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aprimoramentos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  <a:sym typeface="Arial"/>
                </a:rPr>
                <a:t>seria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possíveis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como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exemplo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utilização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uma</a:t>
              </a:r>
              <a:r>
                <a:rPr lang="en-US" sz="1800" dirty="0" smtClean="0">
                  <a:solidFill>
                    <a:schemeClr val="tx1"/>
                  </a:solidFill>
                </a:rPr>
                <a:t> GPU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processamento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 da machine learning,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garante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uma</a:t>
              </a:r>
              <a:r>
                <a:rPr lang="en-US" sz="1800" dirty="0" smtClean="0">
                  <a:solidFill>
                    <a:schemeClr val="tx1"/>
                  </a:solidFill>
                </a:rPr>
                <a:t> taxa de FPS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mais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alta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reconhecimento</a:t>
              </a:r>
              <a:r>
                <a:rPr lang="en-US" sz="1800" dirty="0" smtClean="0">
                  <a:solidFill>
                    <a:schemeClr val="tx1"/>
                  </a:solidFill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sistema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além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permitir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uso</a:t>
              </a:r>
              <a:r>
                <a:rPr lang="en-US" sz="1800" dirty="0" smtClean="0">
                  <a:solidFill>
                    <a:schemeClr val="tx1"/>
                  </a:solidFill>
                </a:rPr>
                <a:t> de um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modelo</a:t>
              </a:r>
              <a:r>
                <a:rPr lang="en-US" sz="1800" dirty="0" smtClean="0">
                  <a:solidFill>
                    <a:schemeClr val="tx1"/>
                  </a:solidFill>
                </a:rPr>
                <a:t> de deep learning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mais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robusto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teria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uma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precisão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maior</a:t>
              </a:r>
              <a:r>
                <a:rPr lang="en-US" sz="1800" dirty="0" smtClean="0">
                  <a:solidFill>
                    <a:schemeClr val="tx1"/>
                  </a:solidFill>
                </a:rPr>
                <a:t>.</a:t>
              </a:r>
            </a:p>
            <a:p>
              <a:pPr marL="0" marR="0" lvl="0" indent="0" algn="just" rtl="0"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 sz="600" dirty="0" smtClean="0">
                <a:solidFill>
                  <a:schemeClr val="tx1"/>
                </a:solidFill>
                <a:sym typeface="Arial"/>
              </a:endParaRPr>
            </a:p>
            <a:p>
              <a:pPr marR="0" lvl="0" algn="just" rtl="0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3.3.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Ideias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futuras</a:t>
              </a:r>
              <a:r>
                <a:rPr lang="en-US" sz="1800" dirty="0" smtClean="0">
                  <a:solidFill>
                    <a:schemeClr val="tx1"/>
                  </a:solidFill>
                </a:rPr>
                <a:t>: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Futuramente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seria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possível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incluir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algumas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ideias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nesse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projeto</a:t>
              </a:r>
              <a:r>
                <a:rPr lang="en-US" sz="1800" dirty="0" smtClean="0">
                  <a:solidFill>
                    <a:schemeClr val="tx1"/>
                  </a:solidFill>
                </a:rPr>
                <a:t>,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como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por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exemplo</a:t>
              </a:r>
              <a:r>
                <a:rPr lang="en-US" sz="1800" dirty="0" smtClean="0">
                  <a:solidFill>
                    <a:schemeClr val="tx1"/>
                  </a:solidFill>
                </a:rPr>
                <a:t>:</a:t>
              </a:r>
            </a:p>
            <a:p>
              <a:pPr marL="285750" marR="0" lvl="0" indent="-285750" algn="just" rtl="0">
                <a:spcBef>
                  <a:spcPts val="60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sz="1800" dirty="0" smtClean="0">
                  <a:solidFill>
                    <a:schemeClr val="tx1"/>
                  </a:solidFill>
                </a:rPr>
                <a:t>API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consulta</a:t>
              </a:r>
              <a:r>
                <a:rPr lang="en-US" sz="1800" dirty="0" smtClean="0">
                  <a:solidFill>
                    <a:schemeClr val="tx1"/>
                  </a:solidFill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banco</a:t>
              </a:r>
              <a:r>
                <a:rPr lang="en-US" sz="1800" dirty="0" smtClean="0">
                  <a:solidFill>
                    <a:schemeClr val="tx1"/>
                  </a:solidFill>
                </a:rPr>
                <a:t> de dados;</a:t>
              </a:r>
            </a:p>
            <a:p>
              <a:pPr marL="285750" lvl="0" indent="-285750" algn="just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dirty="0" err="1">
                  <a:solidFill>
                    <a:schemeClr val="tx1"/>
                  </a:solidFill>
                </a:rPr>
                <a:t>Automação</a:t>
              </a:r>
              <a:r>
                <a:rPr lang="en-US" sz="1800" dirty="0">
                  <a:solidFill>
                    <a:schemeClr val="tx1"/>
                  </a:solidFill>
                </a:rPr>
                <a:t> do </a:t>
              </a:r>
              <a:r>
                <a:rPr lang="en-US" sz="1800" dirty="0" err="1">
                  <a:solidFill>
                    <a:schemeClr val="tx1"/>
                  </a:solidFill>
                </a:rPr>
                <a:t>sistema</a:t>
              </a:r>
              <a:r>
                <a:rPr lang="en-US" sz="1800" dirty="0">
                  <a:solidFill>
                    <a:schemeClr val="tx1"/>
                  </a:solidFill>
                </a:rPr>
                <a:t> de </a:t>
              </a:r>
              <a:r>
                <a:rPr lang="en-US" sz="1800" dirty="0" err="1">
                  <a:solidFill>
                    <a:schemeClr val="tx1"/>
                  </a:solidFill>
                </a:rPr>
                <a:t>pagamento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</a:rPr>
                <a:t>tornando</a:t>
              </a:r>
              <a:r>
                <a:rPr lang="en-US" sz="1800" dirty="0">
                  <a:solidFill>
                    <a:schemeClr val="tx1"/>
                  </a:solidFill>
                </a:rPr>
                <a:t> o </a:t>
              </a:r>
              <a:r>
                <a:rPr lang="en-US" sz="1800" dirty="0" err="1">
                  <a:solidFill>
                    <a:schemeClr val="tx1"/>
                  </a:solidFill>
                </a:rPr>
                <a:t>estacionamento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autossuficiente</a:t>
              </a:r>
              <a:r>
                <a:rPr lang="en-US" sz="1800" dirty="0" smtClean="0">
                  <a:solidFill>
                    <a:schemeClr val="tx1"/>
                  </a:solidFill>
                </a:rPr>
                <a:t>;</a:t>
              </a:r>
            </a:p>
            <a:p>
              <a:pPr marL="285750" marR="0" lvl="0" indent="-285750" rtl="0">
                <a:spcBef>
                  <a:spcPts val="60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sz="1800" dirty="0" smtClean="0">
                  <a:solidFill>
                    <a:schemeClr val="tx1"/>
                  </a:solidFill>
                </a:rPr>
                <a:t>APP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para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celular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que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ajudaria</a:t>
              </a:r>
              <a:r>
                <a:rPr lang="en-US" sz="1800" dirty="0" smtClean="0">
                  <a:solidFill>
                    <a:schemeClr val="tx1"/>
                  </a:solidFill>
                </a:rPr>
                <a:t> a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automatizar</a:t>
              </a:r>
              <a:r>
                <a:rPr lang="en-US" sz="1800" dirty="0" smtClean="0">
                  <a:solidFill>
                    <a:schemeClr val="tx1"/>
                  </a:solidFill>
                </a:rPr>
                <a:t> 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sistema</a:t>
              </a:r>
              <a:r>
                <a:rPr lang="en-US" sz="1800" dirty="0" smtClean="0">
                  <a:solidFill>
                    <a:schemeClr val="tx1"/>
                  </a:solidFill>
                </a:rPr>
                <a:t> de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pagamento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cobrando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diretamente</a:t>
              </a:r>
              <a:r>
                <a:rPr lang="en-US" sz="1800" dirty="0" smtClean="0">
                  <a:solidFill>
                    <a:schemeClr val="tx1"/>
                  </a:solidFill>
                </a:rPr>
                <a:t> no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cartão</a:t>
              </a:r>
              <a:r>
                <a:rPr lang="en-US" sz="1800" dirty="0" smtClean="0">
                  <a:solidFill>
                    <a:schemeClr val="tx1"/>
                  </a:solidFill>
                </a:rPr>
                <a:t> do 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cliente</a:t>
              </a:r>
              <a:r>
                <a:rPr lang="en-US" sz="1800" dirty="0" smtClean="0">
                  <a:solidFill>
                    <a:schemeClr val="tx1"/>
                  </a:solidFill>
                </a:rPr>
                <a:t>.</a:t>
              </a:r>
              <a:r>
                <a:rPr lang="en-US" sz="1800" dirty="0" smtClean="0">
                  <a:solidFill>
                    <a:schemeClr val="tx1"/>
                  </a:solidFill>
                </a:rPr>
                <a:t/>
              </a:r>
              <a:br>
                <a:rPr lang="en-US" sz="1800" dirty="0" smtClean="0">
                  <a:solidFill>
                    <a:schemeClr val="tx1"/>
                  </a:solidFill>
                </a:rPr>
              </a:br>
              <a:endParaRPr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476736" y="6524368"/>
            <a:ext cx="772772" cy="28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  <p:extLst>
      <p:ext uri="{BB962C8B-B14F-4D97-AF65-F5344CB8AC3E}">
        <p14:creationId xmlns:p14="http://schemas.microsoft.com/office/powerpoint/2010/main" val="17273920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efebea750_0_44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4efebea750_0_44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</a:rPr>
              <a:t>Fotos</a:t>
            </a:r>
            <a:r>
              <a:rPr lang="en-US" sz="2800" dirty="0">
                <a:solidFill>
                  <a:schemeClr val="lt1"/>
                </a:solidFill>
              </a:rPr>
              <a:t> do </a:t>
            </a:r>
            <a:r>
              <a:rPr lang="en-US" sz="2800" dirty="0" err="1">
                <a:solidFill>
                  <a:schemeClr val="lt1"/>
                </a:solidFill>
              </a:rPr>
              <a:t>Projeto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efebea750_0_14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4efebea750_0_14"/>
          <p:cNvSpPr txBox="1"/>
          <p:nvPr/>
        </p:nvSpPr>
        <p:spPr>
          <a:xfrm>
            <a:off x="6093790" y="6320976"/>
            <a:ext cx="331100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chemeClr val="accent3"/>
                </a:solidFill>
              </a:rPr>
              <a:t>Smart Parking</a:t>
            </a:r>
          </a:p>
        </p:txBody>
      </p:sp>
      <p:sp>
        <p:nvSpPr>
          <p:cNvPr id="196" name="Google Shape;196;g14efebea750_0_14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Fotos da Equipe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efebea750_0_1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b="1" dirty="0" err="1" smtClean="0"/>
              <a:t>Equipe</a:t>
            </a:r>
            <a:r>
              <a:rPr lang="en-US" b="1" dirty="0" smtClean="0"/>
              <a:t> BCM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Cesar Costa da Silva</a:t>
            </a:r>
            <a:br>
              <a:rPr lang="en-US" sz="2400" dirty="0" smtClean="0"/>
            </a:br>
            <a:r>
              <a:rPr lang="en-US" sz="2400" dirty="0" smtClean="0"/>
              <a:t>Beatriz </a:t>
            </a:r>
            <a:r>
              <a:rPr lang="en-US" sz="2400" dirty="0" err="1" smtClean="0"/>
              <a:t>Bardela</a:t>
            </a:r>
            <a:r>
              <a:rPr lang="en-US" sz="2400" dirty="0" smtClean="0"/>
              <a:t> dos Santos</a:t>
            </a:r>
            <a:br>
              <a:rPr lang="en-US" sz="2400" dirty="0" smtClean="0"/>
            </a:br>
            <a:r>
              <a:rPr lang="en-US" sz="2400" dirty="0" err="1" smtClean="0"/>
              <a:t>Matheus</a:t>
            </a:r>
            <a:r>
              <a:rPr lang="en-US" sz="2400" dirty="0" smtClean="0"/>
              <a:t> Oliveira </a:t>
            </a:r>
            <a:r>
              <a:rPr lang="en-US" sz="2400" dirty="0" err="1" smtClean="0"/>
              <a:t>Graciano</a:t>
            </a:r>
            <a:endParaRPr sz="2400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0269" y="3220815"/>
            <a:ext cx="5579695" cy="305258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477</Words>
  <Application>Microsoft Office PowerPoint</Application>
  <PresentationFormat>Custom</PresentationFormat>
  <Paragraphs>65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SIC_Template_AI</vt:lpstr>
      <vt:lpstr>Office Theme</vt:lpstr>
      <vt:lpstr>Samsung Innovation Campus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Equipe BCM Cesar Costa da Silva Beatriz Bardela dos Santos Matheus Oliveira Graciano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Innovation Campus</dc:title>
  <dc:creator>Soon Yong Chang</dc:creator>
  <cp:lastModifiedBy>Cesar</cp:lastModifiedBy>
  <cp:revision>8</cp:revision>
  <dcterms:created xsi:type="dcterms:W3CDTF">2019-07-06T14:12:49Z</dcterms:created>
  <dcterms:modified xsi:type="dcterms:W3CDTF">2022-11-28T21:18:13Z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