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10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7EFEC-7840-60BB-3731-555F19D61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B67326-9BD0-0D72-9311-B23261935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ED0792-DA30-EA20-E9BD-74D52871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9B4-AD08-40E4-AFFD-B3D8A741FE99}" type="datetimeFigureOut">
              <a:rPr lang="ru-BY" smtClean="0"/>
              <a:t>05.12.2024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65CCD5-871F-F125-DC43-83E2D737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A6E799-AFC4-2F92-0F10-A2A13A95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3CF-7128-44E4-9A97-73BC3104A44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5903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75E9F-9EF0-30E0-D0DF-81E4E8C2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81F594-B719-B1F4-4BBB-EDA55C5A6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048A5C-C56E-C22E-6999-71329509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9B4-AD08-40E4-AFFD-B3D8A741FE99}" type="datetimeFigureOut">
              <a:rPr lang="ru-BY" smtClean="0"/>
              <a:t>05.12.2024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BCD950-99C9-E8B1-8265-30035F1F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64427E-5248-7970-9276-B68D2561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3CF-7128-44E4-9A97-73BC3104A44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1466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B65D12-8C4F-3925-1E65-759E8BECB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6CE8C8-9951-F933-423B-A5D74F8D4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E2C7CB-64A6-A80E-EDE8-653AC8CA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9B4-AD08-40E4-AFFD-B3D8A741FE99}" type="datetimeFigureOut">
              <a:rPr lang="ru-BY" smtClean="0"/>
              <a:t>05.12.2024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85CBC3-976F-54A6-AD6C-6485A466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F1BF1-D7A7-2D0B-FA3D-81266D83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3CF-7128-44E4-9A97-73BC3104A44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5724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4083C-7987-E7C7-F255-F09618AA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932B7-FEBC-B83E-FEF5-856B9D3A3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6A63AD-CF03-7D7F-90C4-8337C8FC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9B4-AD08-40E4-AFFD-B3D8A741FE99}" type="datetimeFigureOut">
              <a:rPr lang="ru-BY" smtClean="0"/>
              <a:t>05.12.2024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2D4F3B-DA81-413F-EA03-3F0FD729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D65E12-EF6A-791D-1FFD-0C126E2D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3CF-7128-44E4-9A97-73BC3104A44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7678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379DA-CE46-5527-CEB3-17626B20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0E31B4-343B-96CE-A059-E24589205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521735-4DCA-8B8A-8FDE-C04EDC31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9B4-AD08-40E4-AFFD-B3D8A741FE99}" type="datetimeFigureOut">
              <a:rPr lang="ru-BY" smtClean="0"/>
              <a:t>05.12.2024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5D7B3E-EDE4-AB49-79E2-346BAB77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F3B89B-8ACB-B9D3-06F4-BE0E11E9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3CF-7128-44E4-9A97-73BC3104A44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4699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443EA-8E2F-5DDE-6A1D-15EEA0B1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6C6A05-8439-A8CA-74CD-67E2A3222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783DB9-6167-B66F-8FDD-2D15D196D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88ABB1-3471-CADA-27EA-4C2BB7D3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9B4-AD08-40E4-AFFD-B3D8A741FE99}" type="datetimeFigureOut">
              <a:rPr lang="ru-BY" smtClean="0"/>
              <a:t>05.12.2024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1F7AB4-6D9F-94A3-A5B1-1F773504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3B8558-5CAB-189D-F807-9A017CB2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3CF-7128-44E4-9A97-73BC3104A44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5589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1C911-1E0E-0137-6D6D-D21712D1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299A98-91D5-6357-FED3-DB7170E84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7D4983-950B-9CC4-F484-8B5312C16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04CBCB-26C5-0065-05EB-EDB8A5328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4FAA5B-75AE-DFEE-891B-E80401F4F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DCC34B-39E0-F070-1689-59DAE5BF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9B4-AD08-40E4-AFFD-B3D8A741FE99}" type="datetimeFigureOut">
              <a:rPr lang="ru-BY" smtClean="0"/>
              <a:t>05.12.2024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FC7B0C-3915-6FB9-EFF0-E89DBF54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6BA5F7-E1FE-5ACF-7694-D364D035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3CF-7128-44E4-9A97-73BC3104A44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1188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F4403-D6D1-9238-CD2D-425DF0AC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F549B4-6D52-EB86-C74C-08A9D53A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9B4-AD08-40E4-AFFD-B3D8A741FE99}" type="datetimeFigureOut">
              <a:rPr lang="ru-BY" smtClean="0"/>
              <a:t>05.12.2024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33762F-1A02-78BF-E278-AF01B941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0B6E77-F930-FE6A-84CE-D52AB103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3CF-7128-44E4-9A97-73BC3104A44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3197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323ABF-E6AF-EEB0-4E88-636584A9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9B4-AD08-40E4-AFFD-B3D8A741FE99}" type="datetimeFigureOut">
              <a:rPr lang="ru-BY" smtClean="0"/>
              <a:t>05.12.2024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4EF9C6-07A5-F963-50F4-E5A6C864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60F516-09C0-27C1-E648-7FEEBF4A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3CF-7128-44E4-9A97-73BC3104A44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2642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43898-CF8C-D8CE-FB0E-0299DAAD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FF7A18-A171-905A-A630-9885B4C5E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E6541D-53D6-0D88-5EB1-C8BED1732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77071D-54B2-A0D3-9E92-A6924846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9B4-AD08-40E4-AFFD-B3D8A741FE99}" type="datetimeFigureOut">
              <a:rPr lang="ru-BY" smtClean="0"/>
              <a:t>05.12.2024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C6AA35-2C5C-B652-B728-D612B4B2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60955A-E29F-996D-245F-1ED21313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3CF-7128-44E4-9A97-73BC3104A44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4193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D845B-7B49-9186-525F-78447AB3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E191B1-D988-BCEB-566F-9E91D90DF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BA74A2-2134-444E-AC16-00CE0947B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4C8378-5C63-894E-09A4-59679667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9B4-AD08-40E4-AFFD-B3D8A741FE99}" type="datetimeFigureOut">
              <a:rPr lang="ru-BY" smtClean="0"/>
              <a:t>05.12.2024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0164CE-C46F-6AF5-5A58-B79561BF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4BBB46-49F7-4C5D-87E0-61E02052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83CF-7128-44E4-9A97-73BC3104A44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1438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0142B-0A56-AA80-01E5-45FFF3AF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E73F4F-FB51-C2FB-7662-F7B6248DB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32EB77-11EF-7B9A-86D1-82B12BEB2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99B4-AD08-40E4-AFFD-B3D8A741FE99}" type="datetimeFigureOut">
              <a:rPr lang="ru-BY" smtClean="0"/>
              <a:t>05.12.2024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BB7FB-FEB2-DC78-0EA1-C4D9B7E1E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ED1AD0-0DCF-54D3-EECF-B2894380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183CF-7128-44E4-9A97-73BC3104A44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1102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odkabggpk.blogspot.com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8F1C5B-70A9-6B3D-B9A7-E51D7C2437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07250-95C6-D8D2-A824-7A67466F1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7" y="152400"/>
            <a:ext cx="7554687" cy="6172200"/>
          </a:xfrm>
        </p:spPr>
        <p:txBody>
          <a:bodyPr>
            <a:noAutofit/>
          </a:bodyPr>
          <a:lstStyle/>
          <a:p>
            <a:pPr algn="l"/>
            <a:r>
              <a:rPr lang="ru-RU" sz="2800" dirty="0">
                <a:latin typeface="Bahnschrift SemiBold" panose="020B0502040204020203" pitchFamily="34" charset="0"/>
              </a:rPr>
              <a:t>Отчет по учебной практике по разработке</a:t>
            </a:r>
            <a:br>
              <a:rPr lang="ru-RU" sz="2800" dirty="0">
                <a:latin typeface="Bahnschrift SemiBold" panose="020B0502040204020203" pitchFamily="34" charset="0"/>
              </a:rPr>
            </a:br>
            <a:r>
              <a:rPr lang="ru-RU" sz="2800" dirty="0">
                <a:latin typeface="Bahnschrift SemiBold" panose="020B0502040204020203" pitchFamily="34" charset="0"/>
              </a:rPr>
              <a:t>и сопровождению программного</a:t>
            </a:r>
            <a:br>
              <a:rPr lang="ru-RU" sz="2800" dirty="0">
                <a:latin typeface="Bahnschrift SemiBold" panose="020B0502040204020203" pitchFamily="34" charset="0"/>
              </a:rPr>
            </a:br>
            <a:r>
              <a:rPr lang="ru-RU" sz="2800" dirty="0">
                <a:latin typeface="Bahnschrift SemiBold" panose="020B0502040204020203" pitchFamily="34" charset="0"/>
              </a:rPr>
              <a:t>обеспечения</a:t>
            </a:r>
            <a:br>
              <a:rPr lang="ru-RU" sz="2800" dirty="0">
                <a:latin typeface="Bahnschrift SemiBold" panose="020B0502040204020203" pitchFamily="34" charset="0"/>
              </a:rPr>
            </a:br>
            <a:br>
              <a:rPr lang="ru-RU" sz="2800" dirty="0">
                <a:latin typeface="Bahnschrift SemiBold" panose="020B0502040204020203" pitchFamily="34" charset="0"/>
              </a:rPr>
            </a:br>
            <a:r>
              <a:rPr lang="ru-RU" sz="2800" dirty="0">
                <a:latin typeface="Bahnschrift SemiBold" panose="020B0502040204020203" pitchFamily="34" charset="0"/>
              </a:rPr>
              <a:t>Тема: «Разработка программного обеспечения «Виртуальный методический кабинет кураторов учебных групп» для УО «Гродненский государственный политехнический колледж»</a:t>
            </a:r>
            <a:br>
              <a:rPr lang="ru-RU" sz="2800" dirty="0">
                <a:latin typeface="Bahnschrift SemiBold" panose="020B0502040204020203" pitchFamily="34" charset="0"/>
              </a:rPr>
            </a:br>
            <a:br>
              <a:rPr lang="ru-RU" sz="2800" dirty="0">
                <a:latin typeface="Bahnschrift SemiBold" panose="020B0502040204020203" pitchFamily="34" charset="0"/>
              </a:rPr>
            </a:br>
            <a:r>
              <a:rPr lang="ru-RU" sz="2800" dirty="0">
                <a:latin typeface="Bahnschrift SemiBold" panose="020B0502040204020203" pitchFamily="34" charset="0"/>
              </a:rPr>
              <a:t>Разработал: Кот А.С. </a:t>
            </a:r>
            <a:br>
              <a:rPr lang="ru-RU" sz="2800" dirty="0">
                <a:latin typeface="Bahnschrift SemiBold" panose="020B0502040204020203" pitchFamily="34" charset="0"/>
              </a:rPr>
            </a:br>
            <a:r>
              <a:rPr lang="ru-RU" sz="2800" dirty="0">
                <a:latin typeface="Bahnschrift SemiBold" panose="020B0502040204020203" pitchFamily="34" charset="0"/>
              </a:rPr>
              <a:t>                      </a:t>
            </a:r>
            <a:r>
              <a:rPr lang="ru-RU" sz="2800" dirty="0" err="1">
                <a:latin typeface="Bahnschrift SemiBold" panose="020B0502040204020203" pitchFamily="34" charset="0"/>
              </a:rPr>
              <a:t>Крагель</a:t>
            </a:r>
            <a:r>
              <a:rPr lang="ru-RU" sz="2800" dirty="0">
                <a:latin typeface="Bahnschrift SemiBold" panose="020B0502040204020203" pitchFamily="34" charset="0"/>
              </a:rPr>
              <a:t> Д.Д.</a:t>
            </a:r>
            <a:br>
              <a:rPr lang="ru-RU" sz="2800" dirty="0">
                <a:latin typeface="Bahnschrift SemiBold" panose="020B0502040204020203" pitchFamily="34" charset="0"/>
              </a:rPr>
            </a:br>
            <a:br>
              <a:rPr lang="ru-RU" sz="2800" dirty="0">
                <a:latin typeface="Bahnschrift SemiBold" panose="020B0502040204020203" pitchFamily="34" charset="0"/>
              </a:rPr>
            </a:br>
            <a:r>
              <a:rPr lang="ru-RU" sz="2800" dirty="0">
                <a:latin typeface="Bahnschrift SemiBold" panose="020B0502040204020203" pitchFamily="34" charset="0"/>
              </a:rPr>
              <a:t>Руководитель проекта: Заяц Е. В.</a:t>
            </a:r>
            <a:endParaRPr lang="ru-BY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487152-275E-FE2D-C978-CDB681560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430" y="97970"/>
            <a:ext cx="6798935" cy="679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DE6CCF-F2D8-83DE-2070-B72BB457ACD7}"/>
              </a:ext>
            </a:extLst>
          </p:cNvPr>
          <p:cNvSpPr txBox="1"/>
          <p:nvPr/>
        </p:nvSpPr>
        <p:spPr>
          <a:xfrm>
            <a:off x="-174172" y="337201"/>
            <a:ext cx="99168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ru-RU" sz="4000" dirty="0">
                <a:latin typeface="Bahnschrift SemiBold" panose="020B0502040204020203" pitchFamily="34" charset="0"/>
              </a:rPr>
              <a:t>Ссылка на сайт: </a:t>
            </a:r>
          </a:p>
          <a:p>
            <a:pPr indent="457200"/>
            <a:r>
              <a:rPr lang="en-US" sz="4000" dirty="0">
                <a:solidFill>
                  <a:srgbClr val="FF0000"/>
                </a:solidFill>
                <a:latin typeface="Bahnschrift SemiBold" panose="020B0502040204020203" pitchFamily="34" charset="0"/>
                <a:hlinkClick r:id="rId3"/>
              </a:rPr>
              <a:t>https://metodkabggpk.blogspot.com/</a:t>
            </a:r>
            <a:endParaRPr lang="ru-RU" sz="4000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  <a:p>
            <a:pPr indent="457200"/>
            <a:endParaRPr lang="ru-BY" sz="4000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Picture 8" descr="Пин содержит это изображение: ">
            <a:hlinkClick r:id="rId4" action="ppaction://hlinksldjump"/>
            <a:extLst>
              <a:ext uri="{FF2B5EF4-FFF2-40B4-BE49-F238E27FC236}">
                <a16:creationId xmlns:a16="http://schemas.microsoft.com/office/drawing/2014/main" id="{7FB2FB4F-0C06-9227-2655-E6F700874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062" y="5950683"/>
            <a:ext cx="729343" cy="72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1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421B83D-0D37-5144-E22B-7AAAB9B72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0B82E-61BA-9BEA-E24C-3AAF90379F84}"/>
              </a:ext>
            </a:extLst>
          </p:cNvPr>
          <p:cNvSpPr txBox="1"/>
          <p:nvPr/>
        </p:nvSpPr>
        <p:spPr>
          <a:xfrm>
            <a:off x="-76200" y="1785002"/>
            <a:ext cx="1219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/>
            <a:r>
              <a:rPr lang="ru-RU" sz="8800" dirty="0">
                <a:latin typeface="Bahnschrift SemiBold" panose="020B0502040204020203" pitchFamily="34" charset="0"/>
              </a:rPr>
              <a:t>Спасибо </a:t>
            </a:r>
          </a:p>
          <a:p>
            <a:pPr indent="457200" algn="ctr"/>
            <a:r>
              <a:rPr lang="ru-RU" sz="8800" dirty="0">
                <a:latin typeface="Bahnschrift SemiBold" panose="020B0502040204020203" pitchFamily="34" charset="0"/>
              </a:rPr>
              <a:t>за внимание!</a:t>
            </a:r>
            <a:endParaRPr lang="ru-BY" sz="8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78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Изображение пина-истории">
            <a:extLst>
              <a:ext uri="{FF2B5EF4-FFF2-40B4-BE49-F238E27FC236}">
                <a16:creationId xmlns:a16="http://schemas.microsoft.com/office/drawing/2014/main" id="{6162A7A9-A3CA-8509-7087-3D127F041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28" y="-10067"/>
            <a:ext cx="4984144" cy="498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7193F9-03B8-F2CD-38F6-B532BF8C3FEA}"/>
              </a:ext>
            </a:extLst>
          </p:cNvPr>
          <p:cNvSpPr txBox="1"/>
          <p:nvPr/>
        </p:nvSpPr>
        <p:spPr>
          <a:xfrm>
            <a:off x="4751614" y="114884"/>
            <a:ext cx="268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sz="3200" dirty="0">
                <a:latin typeface="Bahnschrift SemiBold" panose="020B0502040204020203" pitchFamily="34" charset="0"/>
              </a:rPr>
              <a:t>Содержание</a:t>
            </a:r>
            <a:endParaRPr lang="ru-BY" sz="2800" dirty="0"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1B49C-7E72-83A3-085E-F1BD48E6FD28}"/>
              </a:ext>
            </a:extLst>
          </p:cNvPr>
          <p:cNvSpPr txBox="1"/>
          <p:nvPr/>
        </p:nvSpPr>
        <p:spPr>
          <a:xfrm>
            <a:off x="598713" y="895855"/>
            <a:ext cx="44595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BY"/>
            </a:defPPr>
            <a:lvl1pPr>
              <a:defRPr sz="3200">
                <a:latin typeface="Bahnschrift SemiBold" panose="020B0502040204020203" pitchFamily="34" charset="0"/>
              </a:defRPr>
            </a:lvl1pPr>
          </a:lstStyle>
          <a:p>
            <a:r>
              <a:rPr lang="ru-RU" sz="2800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Анализ задачи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9D761-6752-63D1-F01B-BB3F428589CF}"/>
              </a:ext>
            </a:extLst>
          </p:cNvPr>
          <p:cNvSpPr txBox="1"/>
          <p:nvPr/>
        </p:nvSpPr>
        <p:spPr>
          <a:xfrm>
            <a:off x="598713" y="1646049"/>
            <a:ext cx="69777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Bahnschrift SemiBold" panose="020B0502040204020203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Диаграмма вариантов использования </a:t>
            </a:r>
            <a:endParaRPr lang="ru-RU" sz="2800" dirty="0"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67D76-CC6B-54A5-13DE-3A65987028F3}"/>
              </a:ext>
            </a:extLst>
          </p:cNvPr>
          <p:cNvSpPr txBox="1"/>
          <p:nvPr/>
        </p:nvSpPr>
        <p:spPr>
          <a:xfrm>
            <a:off x="598713" y="2396243"/>
            <a:ext cx="69777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Bahnschrift SemiBold" panose="020B0502040204020203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Структура сайта</a:t>
            </a:r>
            <a:endParaRPr lang="ru-BY" sz="2800" dirty="0"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403B5-425A-2CBF-82D7-C8940C99970D}"/>
              </a:ext>
            </a:extLst>
          </p:cNvPr>
          <p:cNvSpPr txBox="1"/>
          <p:nvPr/>
        </p:nvSpPr>
        <p:spPr>
          <a:xfrm>
            <a:off x="598713" y="3146437"/>
            <a:ext cx="11139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Bahnschrift SemiBold" panose="020B0502040204020203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Функциональная модель. Вход на сайт</a:t>
            </a:r>
            <a:endParaRPr lang="ru-BY" sz="2800" dirty="0">
              <a:latin typeface="Bahnschrift SemiBol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EF5FF-BAC9-52A8-786A-957A359B298E}"/>
              </a:ext>
            </a:extLst>
          </p:cNvPr>
          <p:cNvSpPr txBox="1"/>
          <p:nvPr/>
        </p:nvSpPr>
        <p:spPr>
          <a:xfrm>
            <a:off x="598713" y="3896631"/>
            <a:ext cx="11351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Bahnschrift SemiBold" panose="020B0502040204020203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Диаграмма деятельности. Вход на сайт</a:t>
            </a:r>
            <a:endParaRPr lang="ru-BY" sz="2800" dirty="0">
              <a:latin typeface="Bahnschrift SemiBol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A7785-54EA-66EF-7543-275B4EAEDD4D}"/>
              </a:ext>
            </a:extLst>
          </p:cNvPr>
          <p:cNvSpPr txBox="1"/>
          <p:nvPr/>
        </p:nvSpPr>
        <p:spPr>
          <a:xfrm>
            <a:off x="598713" y="4646825"/>
            <a:ext cx="11351291" cy="512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430780" algn="l"/>
              </a:tabLst>
            </a:pPr>
            <a:r>
              <a:rPr lang="ru-RU" sz="2800" dirty="0">
                <a:latin typeface="Bahnschrift SemiBold" panose="020B0502040204020203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Диаграмма последовательности. Редактирование страниц сайта</a:t>
            </a:r>
            <a:endParaRPr lang="ru-BY" sz="2800" dirty="0">
              <a:latin typeface="Bahnschrift SemiBol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C9A9A4-B730-859A-D3F5-E1C53A147098}"/>
              </a:ext>
            </a:extLst>
          </p:cNvPr>
          <p:cNvSpPr txBox="1"/>
          <p:nvPr/>
        </p:nvSpPr>
        <p:spPr>
          <a:xfrm>
            <a:off x="598713" y="5385862"/>
            <a:ext cx="6977743" cy="512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430780" algn="l"/>
              </a:tabLst>
            </a:pPr>
            <a:r>
              <a:rPr lang="ru-RU" sz="2800" dirty="0">
                <a:latin typeface="Bahnschrift SemiBold" panose="020B0502040204020203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Диаграмма </a:t>
            </a:r>
            <a:r>
              <a:rPr lang="ru-RU" sz="2800" dirty="0" err="1">
                <a:latin typeface="Bahnschrift SemiBold" panose="020B0502040204020203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Ганта</a:t>
            </a:r>
            <a:endParaRPr lang="ru-BY" sz="2800" dirty="0">
              <a:latin typeface="Bahnschrift SemiBol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B996C-F7E8-5A9D-E38A-C77BDCF72F78}"/>
              </a:ext>
            </a:extLst>
          </p:cNvPr>
          <p:cNvSpPr txBox="1"/>
          <p:nvPr/>
        </p:nvSpPr>
        <p:spPr>
          <a:xfrm>
            <a:off x="598713" y="612489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Bahnschrift SemiBold" panose="020B0502040204020203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 на сайт</a:t>
            </a:r>
            <a:endParaRPr lang="ru-BY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E08D6-6AD1-555E-6E81-3E8C476FE9A4}"/>
              </a:ext>
            </a:extLst>
          </p:cNvPr>
          <p:cNvSpPr txBox="1"/>
          <p:nvPr/>
        </p:nvSpPr>
        <p:spPr>
          <a:xfrm>
            <a:off x="6279276" y="3945475"/>
            <a:ext cx="60960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sz="2800" b="1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Функции проекта</a:t>
            </a:r>
            <a:r>
              <a:rPr lang="ru-RU" sz="2800" b="1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8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Ознакомление с информацией сайта</a:t>
            </a:r>
          </a:p>
          <a:p>
            <a:r>
              <a:rPr lang="ru-RU" sz="28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Возможность сохранить информацию для личного использования</a:t>
            </a:r>
          </a:p>
          <a:p>
            <a:endParaRPr lang="ru-RU" dirty="0"/>
          </a:p>
          <a:p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DD48C-987C-5613-9B39-CDAD734C72D5}"/>
              </a:ext>
            </a:extLst>
          </p:cNvPr>
          <p:cNvSpPr txBox="1"/>
          <p:nvPr/>
        </p:nvSpPr>
        <p:spPr>
          <a:xfrm>
            <a:off x="404356" y="885894"/>
            <a:ext cx="801030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/>
            <a:r>
              <a:rPr lang="ru-RU" sz="2800" b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разработки: </a:t>
            </a:r>
          </a:p>
          <a:p>
            <a:pPr indent="540385" algn="just"/>
            <a:r>
              <a:rPr lang="ru-RU" sz="2800" dirty="0"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8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айт создаётся для получения доступа кураторам УО «Гродненский государственный политехнический колледж» ко всей необходимой информации, хранящейся в структурированном виде в одном месте.</a:t>
            </a:r>
            <a:endParaRPr lang="ru-BY" sz="2800" dirty="0">
              <a:effectLst/>
              <a:latin typeface="Bahnschrift Light SemiCondensed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95456-FA2E-07AA-B8C5-B125C7397A12}"/>
              </a:ext>
            </a:extLst>
          </p:cNvPr>
          <p:cNvSpPr txBox="1"/>
          <p:nvPr/>
        </p:nvSpPr>
        <p:spPr>
          <a:xfrm>
            <a:off x="4671060" y="40425"/>
            <a:ext cx="38959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BY"/>
            </a:defPPr>
            <a:lvl1pPr>
              <a:defRPr sz="3200">
                <a:latin typeface="Bahnschrift SemiBold" panose="020B0502040204020203" pitchFamily="34" charset="0"/>
              </a:defRPr>
            </a:lvl1pPr>
          </a:lstStyle>
          <a:p>
            <a:r>
              <a:rPr lang="ru-RU" dirty="0"/>
              <a:t>Анализ задачи</a:t>
            </a:r>
          </a:p>
        </p:txBody>
      </p:sp>
      <p:pic>
        <p:nvPicPr>
          <p:cNvPr id="1026" name="Picture 2" descr="Пин содержит это изображение: Data report Customizable Isometric Illustrations | Amico Style">
            <a:extLst>
              <a:ext uri="{FF2B5EF4-FFF2-40B4-BE49-F238E27FC236}">
                <a16:creationId xmlns:a16="http://schemas.microsoft.com/office/drawing/2014/main" id="{53CD2B06-9F30-11C2-5B5E-54295FAFB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180" y="528446"/>
            <a:ext cx="2900554" cy="290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ин содержит это изображение: Woman financial analyst Illustration">
            <a:extLst>
              <a:ext uri="{FF2B5EF4-FFF2-40B4-BE49-F238E27FC236}">
                <a16:creationId xmlns:a16="http://schemas.microsoft.com/office/drawing/2014/main" id="{2B696A77-C73B-9366-0F8A-1FF038E63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378" y="3072039"/>
            <a:ext cx="3473682" cy="347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Пин содержит это изображение: ">
            <a:hlinkClick r:id="rId4" action="ppaction://hlinksldjump"/>
            <a:extLst>
              <a:ext uri="{FF2B5EF4-FFF2-40B4-BE49-F238E27FC236}">
                <a16:creationId xmlns:a16="http://schemas.microsoft.com/office/drawing/2014/main" id="{98487114-2718-576C-2DDA-1615695B4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062" y="5950683"/>
            <a:ext cx="729343" cy="72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04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B7F454-DD2B-A0F9-3D8C-749E92B04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341" y="835209"/>
            <a:ext cx="8000574" cy="5499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21B081-353B-342A-9BE0-293E50EF5813}"/>
              </a:ext>
            </a:extLst>
          </p:cNvPr>
          <p:cNvSpPr txBox="1"/>
          <p:nvPr/>
        </p:nvSpPr>
        <p:spPr>
          <a:xfrm>
            <a:off x="343493" y="173489"/>
            <a:ext cx="72547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BY"/>
            </a:defPPr>
            <a:lvl1pPr>
              <a:defRPr sz="3200">
                <a:latin typeface="Bahnschrift SemiBold" panose="020B0502040204020203" pitchFamily="34" charset="0"/>
              </a:defRPr>
            </a:lvl1pPr>
          </a:lstStyle>
          <a:p>
            <a:r>
              <a:rPr lang="ru-RU" sz="4000" dirty="0"/>
              <a:t>Диаграмма вариантов использования </a:t>
            </a:r>
          </a:p>
        </p:txBody>
      </p:sp>
      <p:pic>
        <p:nvPicPr>
          <p:cNvPr id="5" name="Picture 8" descr="Пин содержит это изображение: ">
            <a:hlinkClick r:id="rId3" action="ppaction://hlinksldjump"/>
            <a:extLst>
              <a:ext uri="{FF2B5EF4-FFF2-40B4-BE49-F238E27FC236}">
                <a16:creationId xmlns:a16="http://schemas.microsoft.com/office/drawing/2014/main" id="{054AA2A2-097F-F141-1275-842C334A1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062" y="5950683"/>
            <a:ext cx="729343" cy="72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D38A75-99A4-9E25-ABF0-B29F00363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94" y="1059653"/>
            <a:ext cx="10873742" cy="4796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320546-132C-5526-A76D-C58DB31A296D}"/>
              </a:ext>
            </a:extLst>
          </p:cNvPr>
          <p:cNvSpPr txBox="1"/>
          <p:nvPr/>
        </p:nvSpPr>
        <p:spPr>
          <a:xfrm>
            <a:off x="171203" y="0"/>
            <a:ext cx="60932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Bahnschrift SemiBold" panose="020B0502040204020203" pitchFamily="34" charset="0"/>
              </a:rPr>
              <a:t>Структура сайта</a:t>
            </a:r>
            <a:endParaRPr lang="ru-BY" sz="4000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8" descr="Пин содержит это изображение: ">
            <a:hlinkClick r:id="rId3" action="ppaction://hlinksldjump"/>
            <a:extLst>
              <a:ext uri="{FF2B5EF4-FFF2-40B4-BE49-F238E27FC236}">
                <a16:creationId xmlns:a16="http://schemas.microsoft.com/office/drawing/2014/main" id="{7C5B0CE4-4F5C-4158-010B-EC15B1FE9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062" y="5950683"/>
            <a:ext cx="729343" cy="72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77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D387A8-12D6-FBDF-6B93-2E603364A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31" y="197123"/>
            <a:ext cx="4008649" cy="21502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6AD01A-E172-B67F-8332-6A862E497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155"/>
            <a:ext cx="12192000" cy="4553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C38CA0-EFE2-2B4F-BC94-B66C9B89A350}"/>
              </a:ext>
            </a:extLst>
          </p:cNvPr>
          <p:cNvSpPr txBox="1"/>
          <p:nvPr/>
        </p:nvSpPr>
        <p:spPr>
          <a:xfrm>
            <a:off x="201485" y="276096"/>
            <a:ext cx="624285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Bahnschrift SemiBold" panose="020B0502040204020203" pitchFamily="34" charset="0"/>
              </a:rPr>
              <a:t>Функциональная модель. Вход на сайт</a:t>
            </a:r>
            <a:endParaRPr lang="ru-BY" sz="4000" dirty="0">
              <a:latin typeface="Bahnschrift SemiBold" panose="020B0502040204020203" pitchFamily="34" charset="0"/>
            </a:endParaRPr>
          </a:p>
          <a:p>
            <a:endParaRPr lang="ru-BY" dirty="0"/>
          </a:p>
        </p:txBody>
      </p:sp>
      <p:pic>
        <p:nvPicPr>
          <p:cNvPr id="8" name="Picture 8" descr="Пин содержит это изображение: ">
            <a:hlinkClick r:id="rId4" action="ppaction://hlinksldjump"/>
            <a:extLst>
              <a:ext uri="{FF2B5EF4-FFF2-40B4-BE49-F238E27FC236}">
                <a16:creationId xmlns:a16="http://schemas.microsoft.com/office/drawing/2014/main" id="{727CCD29-BADB-2755-6D8C-939829616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062" y="5950683"/>
            <a:ext cx="729343" cy="72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3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FEFF03-4581-C47F-394F-9D95E358E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374" y="928164"/>
            <a:ext cx="7935856" cy="5547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B0FEB0-9429-0BEF-01D1-C90489E1A708}"/>
              </a:ext>
            </a:extLst>
          </p:cNvPr>
          <p:cNvSpPr txBox="1"/>
          <p:nvPr/>
        </p:nvSpPr>
        <p:spPr>
          <a:xfrm>
            <a:off x="364770" y="66831"/>
            <a:ext cx="76797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Bahnschrift SemiBold" panose="020B0502040204020203" pitchFamily="34" charset="0"/>
              </a:rPr>
              <a:t>Диаграмма деятельности. </a:t>
            </a:r>
          </a:p>
          <a:p>
            <a:r>
              <a:rPr lang="ru-RU" sz="4000" dirty="0">
                <a:latin typeface="Bahnschrift SemiBold" panose="020B0502040204020203" pitchFamily="34" charset="0"/>
              </a:rPr>
              <a:t>Вход на сайт</a:t>
            </a:r>
            <a:endParaRPr lang="ru-BY" sz="4000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8" descr="Пин содержит это изображение: ">
            <a:hlinkClick r:id="rId3" action="ppaction://hlinksldjump"/>
            <a:extLst>
              <a:ext uri="{FF2B5EF4-FFF2-40B4-BE49-F238E27FC236}">
                <a16:creationId xmlns:a16="http://schemas.microsoft.com/office/drawing/2014/main" id="{2F6B495C-F3E9-1312-D148-2827D3AA5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062" y="5950683"/>
            <a:ext cx="729343" cy="72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1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BA19C8-F353-9150-8B20-F707D81B5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9"/>
          <a:stretch/>
        </p:blipFill>
        <p:spPr>
          <a:xfrm>
            <a:off x="1872342" y="1839686"/>
            <a:ext cx="8709655" cy="4636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CCA25D-D566-8352-2FF3-9A7A97909F91}"/>
              </a:ext>
            </a:extLst>
          </p:cNvPr>
          <p:cNvSpPr txBox="1"/>
          <p:nvPr/>
        </p:nvSpPr>
        <p:spPr>
          <a:xfrm>
            <a:off x="2772" y="185620"/>
            <a:ext cx="9282742" cy="1453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  <a:tabLst>
                <a:tab pos="2430780" algn="l"/>
              </a:tabLst>
            </a:pPr>
            <a:r>
              <a:rPr lang="ru-RU" sz="4000" dirty="0">
                <a:latin typeface="Bahnschrift SemiBold" panose="020B0502040204020203" pitchFamily="34" charset="0"/>
              </a:rPr>
              <a:t>Диаграмма последовательности.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  <a:tabLst>
                <a:tab pos="2430780" algn="l"/>
              </a:tabLst>
            </a:pPr>
            <a:r>
              <a:rPr lang="ru-RU" sz="4000" dirty="0">
                <a:latin typeface="Bahnschrift SemiBold" panose="020B0502040204020203" pitchFamily="34" charset="0"/>
              </a:rPr>
              <a:t>Редактирование страниц сайта</a:t>
            </a:r>
            <a:endParaRPr lang="ru-BY" sz="4000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8" descr="Пин содержит это изображение: ">
            <a:hlinkClick r:id="rId3" action="ppaction://hlinksldjump"/>
            <a:extLst>
              <a:ext uri="{FF2B5EF4-FFF2-40B4-BE49-F238E27FC236}">
                <a16:creationId xmlns:a16="http://schemas.microsoft.com/office/drawing/2014/main" id="{196A5FCD-640B-F3A2-633D-449E0C52F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062" y="5950683"/>
            <a:ext cx="729343" cy="72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9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F91A6D-0BFE-F708-8305-61FA1B965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1" y="2111433"/>
            <a:ext cx="11533468" cy="3694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A9F255-C626-8448-A241-095C04F2B3A6}"/>
              </a:ext>
            </a:extLst>
          </p:cNvPr>
          <p:cNvSpPr txBox="1"/>
          <p:nvPr/>
        </p:nvSpPr>
        <p:spPr>
          <a:xfrm>
            <a:off x="0" y="729088"/>
            <a:ext cx="6442362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ts val="1800"/>
              </a:lnSpc>
            </a:pPr>
            <a:r>
              <a:rPr lang="ru-RU" sz="4000" dirty="0">
                <a:latin typeface="Bahnschrift SemiBold" panose="020B0502040204020203" pitchFamily="34" charset="0"/>
              </a:rPr>
              <a:t>Диаграмма </a:t>
            </a:r>
            <a:r>
              <a:rPr lang="ru-RU" sz="4000" dirty="0" err="1">
                <a:latin typeface="Bahnschrift SemiBold" panose="020B0502040204020203" pitchFamily="34" charset="0"/>
              </a:rPr>
              <a:t>Ганта</a:t>
            </a:r>
            <a:endParaRPr lang="ru-BY" sz="4000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8" descr="Пин содержит это изображение: ">
            <a:hlinkClick r:id="rId3" action="ppaction://hlinksldjump"/>
            <a:extLst>
              <a:ext uri="{FF2B5EF4-FFF2-40B4-BE49-F238E27FC236}">
                <a16:creationId xmlns:a16="http://schemas.microsoft.com/office/drawing/2014/main" id="{569335B3-419A-64E9-BBA2-BD3BBF16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062" y="5950683"/>
            <a:ext cx="729343" cy="72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416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178</Words>
  <Application>Microsoft Office PowerPoint</Application>
  <PresentationFormat>Широкоэкранный</PresentationFormat>
  <Paragraphs>28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Bahnschrift Light SemiCondensed</vt:lpstr>
      <vt:lpstr>Bahnschrift SemiBold</vt:lpstr>
      <vt:lpstr>Calibri</vt:lpstr>
      <vt:lpstr>Calibri Light</vt:lpstr>
      <vt:lpstr>Тема Office</vt:lpstr>
      <vt:lpstr>Отчет по учебной практике по разработке и сопровождению программного обеспечения  Тема: «Разработка программного обеспечения «Виртуальный методический кабинет кураторов учебных групп» для УО «Гродненский государственный политехнический колледж»  Разработал: Кот А.С.                        Крагель Д.Д.  Руководитель проекта: Заяц Е. В.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Ангелина Кот</dc:creator>
  <cp:lastModifiedBy>Ангелина Кот</cp:lastModifiedBy>
  <cp:revision>4</cp:revision>
  <dcterms:created xsi:type="dcterms:W3CDTF">2024-12-05T14:17:50Z</dcterms:created>
  <dcterms:modified xsi:type="dcterms:W3CDTF">2024-12-05T14:35:31Z</dcterms:modified>
</cp:coreProperties>
</file>