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4"/>
  </p:notesMasterIdLst>
  <p:handoutMasterIdLst>
    <p:handoutMasterId r:id="rId15"/>
  </p:handoutMasterIdLst>
  <p:sldIdLst>
    <p:sldId id="256" r:id="rId5"/>
    <p:sldId id="279" r:id="rId6"/>
    <p:sldId id="271" r:id="rId7"/>
    <p:sldId id="273" r:id="rId8"/>
    <p:sldId id="280" r:id="rId9"/>
    <p:sldId id="257" r:id="rId10"/>
    <p:sldId id="276" r:id="rId11"/>
    <p:sldId id="277" r:id="rId12"/>
    <p:sldId id="278" r:id="rId13"/>
  </p:sldIdLst>
  <p:sldSz cx="12188825" cy="6858000"/>
  <p:notesSz cx="6858000" cy="9144000"/>
  <p:embeddedFontLst>
    <p:embeddedFont>
      <p:font typeface="Calibri" panose="020F0502020204030204" pitchFamily="34" charset="0"/>
      <p:regular r:id="rId16"/>
      <p:bold r:id="rId17"/>
      <p:italic r:id="rId18"/>
      <p:boldItalic r:id="rId19"/>
    </p:embeddedFont>
    <p:embeddedFont>
      <p:font typeface="Cardinal" panose="02000505020000020003" pitchFamily="2" charset="0"/>
      <p:regular r:id="rId20"/>
    </p:embeddedFont>
    <p:embeddedFont>
      <p:font typeface="Century" panose="02040604050505020304" pitchFamily="18" charset="0"/>
      <p:regular r:id="rId21"/>
    </p:embeddedFont>
  </p:embeddedFont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4" autoAdjust="0"/>
    <p:restoredTop sz="94660"/>
  </p:normalViewPr>
  <p:slideViewPr>
    <p:cSldViewPr>
      <p:cViewPr varScale="1">
        <p:scale>
          <a:sx n="115" d="100"/>
          <a:sy n="115" d="100"/>
        </p:scale>
        <p:origin x="426" y="114"/>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6C4FFE-C865-4BD2-B168-432B83AE99C9}" type="datetime1">
              <a:rPr lang="de-DE" smtClean="0"/>
              <a:t>28.06.2018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34A4844B-5D5D-4D8E-9E71-6B297DF4019B}" type="slidenum">
              <a:rPr lang="de-DE" smtClean="0"/>
              <a:pPr algn="r" rtl="0"/>
              <a:t>‹Nr.›</a:t>
            </a:fld>
            <a:endParaRPr lang="de-DE" dirty="0"/>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9A94F9C-7D1D-4139-993D-D6CC49F7E065}" type="datetime1">
              <a:rPr lang="de-DE" smtClean="0"/>
              <a:pPr/>
              <a:t>28.06.2018</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a:t>Textmasterformat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8DE0FDE7-FE71-46E3-9512-437B13AD5F46}" type="slidenum">
              <a:rPr lang="de-DE" smtClean="0"/>
              <a:pPr/>
              <a:t>‹Nr.›</a:t>
            </a:fld>
            <a:endParaRPr lang="de-DE" dirty="0"/>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1</a:t>
            </a:fld>
            <a:endParaRPr lang="de-DE" dirty="0"/>
          </a:p>
        </p:txBody>
      </p:sp>
    </p:spTree>
    <p:extLst>
      <p:ext uri="{BB962C8B-B14F-4D97-AF65-F5344CB8AC3E}">
        <p14:creationId xmlns:p14="http://schemas.microsoft.com/office/powerpoint/2010/main" val="85321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2</a:t>
            </a:fld>
            <a:endParaRPr lang="de-DE" dirty="0"/>
          </a:p>
        </p:txBody>
      </p:sp>
    </p:spTree>
    <p:extLst>
      <p:ext uri="{BB962C8B-B14F-4D97-AF65-F5344CB8AC3E}">
        <p14:creationId xmlns:p14="http://schemas.microsoft.com/office/powerpoint/2010/main" val="260269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3</a:t>
            </a:fld>
            <a:endParaRPr lang="de-DE" dirty="0"/>
          </a:p>
        </p:txBody>
      </p:sp>
    </p:spTree>
    <p:extLst>
      <p:ext uri="{BB962C8B-B14F-4D97-AF65-F5344CB8AC3E}">
        <p14:creationId xmlns:p14="http://schemas.microsoft.com/office/powerpoint/2010/main" val="176547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4</a:t>
            </a:fld>
            <a:endParaRPr lang="de-DE" dirty="0"/>
          </a:p>
        </p:txBody>
      </p:sp>
    </p:spTree>
    <p:extLst>
      <p:ext uri="{BB962C8B-B14F-4D97-AF65-F5344CB8AC3E}">
        <p14:creationId xmlns:p14="http://schemas.microsoft.com/office/powerpoint/2010/main" val="221220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5</a:t>
            </a:fld>
            <a:endParaRPr lang="de-DE" dirty="0"/>
          </a:p>
        </p:txBody>
      </p:sp>
    </p:spTree>
    <p:extLst>
      <p:ext uri="{BB962C8B-B14F-4D97-AF65-F5344CB8AC3E}">
        <p14:creationId xmlns:p14="http://schemas.microsoft.com/office/powerpoint/2010/main" val="192156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6</a:t>
            </a:fld>
            <a:endParaRPr lang="de-DE" dirty="0"/>
          </a:p>
        </p:txBody>
      </p:sp>
    </p:spTree>
    <p:extLst>
      <p:ext uri="{BB962C8B-B14F-4D97-AF65-F5344CB8AC3E}">
        <p14:creationId xmlns:p14="http://schemas.microsoft.com/office/powerpoint/2010/main" val="195794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7</a:t>
            </a:fld>
            <a:endParaRPr lang="de-DE" dirty="0"/>
          </a:p>
        </p:txBody>
      </p:sp>
    </p:spTree>
    <p:extLst>
      <p:ext uri="{BB962C8B-B14F-4D97-AF65-F5344CB8AC3E}">
        <p14:creationId xmlns:p14="http://schemas.microsoft.com/office/powerpoint/2010/main" val="141643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8</a:t>
            </a:fld>
            <a:endParaRPr lang="de-DE" dirty="0"/>
          </a:p>
        </p:txBody>
      </p:sp>
    </p:spTree>
    <p:extLst>
      <p:ext uri="{BB962C8B-B14F-4D97-AF65-F5344CB8AC3E}">
        <p14:creationId xmlns:p14="http://schemas.microsoft.com/office/powerpoint/2010/main" val="230204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9</a:t>
            </a:fld>
            <a:endParaRPr lang="de-DE" dirty="0"/>
          </a:p>
        </p:txBody>
      </p:sp>
    </p:spTree>
    <p:extLst>
      <p:ext uri="{BB962C8B-B14F-4D97-AF65-F5344CB8AC3E}">
        <p14:creationId xmlns:p14="http://schemas.microsoft.com/office/powerpoint/2010/main" val="249224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74812" y="1524000"/>
            <a:ext cx="8839201" cy="3200400"/>
          </a:xfrm>
        </p:spPr>
        <p:txBody>
          <a:bodyPr rtlCol="0">
            <a:noAutofit/>
          </a:bodyPr>
          <a:lstStyle>
            <a:lvl1pPr algn="l" rtl="0">
              <a:defRPr sz="5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1674813" y="4876800"/>
            <a:ext cx="7515943" cy="990600"/>
          </a:xfrm>
        </p:spPr>
        <p:txBody>
          <a:bodyPr lIns="91440" rtlCol="0">
            <a:normAutofit/>
          </a:bodyPr>
          <a:lstStyle>
            <a:lvl1pPr marL="0" indent="0" algn="l" rtl="0">
              <a:spcBef>
                <a:spcPts val="0"/>
              </a:spcBef>
              <a:buNone/>
              <a:defRPr sz="2000" cap="all" spc="250" baseline="0">
                <a:solidFill>
                  <a:schemeClr val="bg2">
                    <a:lumMod val="75000"/>
                  </a:schemeClr>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a:t>Formatvorlage des Untertitelmasters durch Klicken bearbeiten</a:t>
            </a:r>
            <a:endParaRPr lang="de-DE" dirty="0"/>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reitbild mit Beschriftung">
    <p:spTree>
      <p:nvGrpSpPr>
        <p:cNvPr id="1" name=""/>
        <p:cNvGrpSpPr/>
        <p:nvPr/>
      </p:nvGrpSpPr>
      <p:grpSpPr>
        <a:xfrm>
          <a:off x="0" y="0"/>
          <a:ext cx="0" cy="0"/>
          <a:chOff x="0" y="0"/>
          <a:chExt cx="0" cy="0"/>
        </a:xfrm>
      </p:grpSpPr>
      <p:sp>
        <p:nvSpPr>
          <p:cNvPr id="10" name="Rechteck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608013" y="685800"/>
            <a:ext cx="42672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608013" y="4724400"/>
            <a:ext cx="4267200" cy="1447800"/>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28E70DB9-FBBA-4D03-A020-B2B58071FE68}" type="datetime1">
              <a:rPr lang="de-DE" smtClean="0"/>
              <a:pPr/>
              <a:t>28.06.2018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C0DD58F-424F-4653-B52B-61C87E16F224}" type="datetime1">
              <a:rPr lang="de-DE" smtClean="0"/>
              <a:pPr/>
              <a:t>28.06.2018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675812" y="685801"/>
            <a:ext cx="1219201" cy="54864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293813" y="685800"/>
            <a:ext cx="8153399" cy="5486400"/>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51894ED-45BA-4B4C-824D-56E43E53637C}" type="datetime1">
              <a:rPr lang="de-DE" smtClean="0"/>
              <a:pPr/>
              <a:t>28.06.2018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4E81888-0CA3-4C8A-A5CC-B28C3C0C4366}" type="datetime1">
              <a:rPr lang="de-DE" smtClean="0"/>
              <a:pPr/>
              <a:t>28.06.2018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3813" y="3429000"/>
            <a:ext cx="9601201" cy="2286000"/>
          </a:xfrm>
        </p:spPr>
        <p:txBody>
          <a:bodyPr rtlCol="0" anchor="b">
            <a:normAutofit/>
          </a:bodyPr>
          <a:lstStyle>
            <a:lvl1pPr algn="l" rtl="0">
              <a:defRPr sz="4800" b="0" cap="none" baseline="0"/>
            </a:lvl1pPr>
          </a:lstStyle>
          <a:p>
            <a:pPr rtl="0"/>
            <a:r>
              <a:rPr lang="de-DE"/>
              <a:t>Titelmasterformat durch Klicken bearbeiten</a:t>
            </a:r>
            <a:endParaRPr lang="de-DE" dirty="0"/>
          </a:p>
        </p:txBody>
      </p:sp>
      <p:sp>
        <p:nvSpPr>
          <p:cNvPr id="3" name="Textplatzhalter 2"/>
          <p:cNvSpPr>
            <a:spLocks noGrp="1"/>
          </p:cNvSpPr>
          <p:nvPr>
            <p:ph type="body" idx="1"/>
          </p:nvPr>
        </p:nvSpPr>
        <p:spPr>
          <a:xfrm>
            <a:off x="1293813" y="685800"/>
            <a:ext cx="7543800" cy="1066800"/>
          </a:xfrm>
        </p:spPr>
        <p:txBody>
          <a:bodyPr lIns="91440" rtlCol="0" anchor="t"/>
          <a:lstStyle>
            <a:lvl1pPr marL="0" indent="0" algn="l" rtl="0">
              <a:spcBef>
                <a:spcPts val="0"/>
              </a:spcBef>
              <a:buNone/>
              <a:defRPr sz="2000" cap="all" spc="250" baseline="0">
                <a:solidFill>
                  <a:schemeClr val="bg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a:t>Formatvorlagen des Textmasters bearbeiten</a:t>
            </a:r>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6D37114-9F7C-43FD-B4E4-77C7C2CCA99B}" type="datetime1">
              <a:rPr lang="de-DE" smtClean="0"/>
              <a:pPr/>
              <a:t>28.06.2018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293813" y="1828800"/>
            <a:ext cx="4648199"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46812" y="1828801"/>
            <a:ext cx="4648202"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61A2A43C-E2A4-41A3-8366-7E426153FC9B}" type="datetime1">
              <a:rPr lang="de-DE" smtClean="0"/>
              <a:pPr/>
              <a:t>28.06.2018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a:t>Titelmasterformat durch Klicken bearbeiten</a:t>
            </a:r>
            <a:endParaRPr lang="de-DE" dirty="0"/>
          </a:p>
        </p:txBody>
      </p:sp>
      <p:sp>
        <p:nvSpPr>
          <p:cNvPr id="3" name="Textplatzhalter 2"/>
          <p:cNvSpPr>
            <a:spLocks noGrp="1"/>
          </p:cNvSpPr>
          <p:nvPr>
            <p:ph type="body" idx="1"/>
          </p:nvPr>
        </p:nvSpPr>
        <p:spPr>
          <a:xfrm>
            <a:off x="1293813" y="1676400"/>
            <a:ext cx="4646376"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Formatvorlagen des Textmasters bearbeiten</a:t>
            </a:r>
          </a:p>
        </p:txBody>
      </p:sp>
      <p:sp>
        <p:nvSpPr>
          <p:cNvPr id="4" name="Inhaltsplatzhalter 3"/>
          <p:cNvSpPr>
            <a:spLocks noGrp="1"/>
          </p:cNvSpPr>
          <p:nvPr>
            <p:ph sz="half" idx="2"/>
          </p:nvPr>
        </p:nvSpPr>
        <p:spPr>
          <a:xfrm>
            <a:off x="1293813" y="2438400"/>
            <a:ext cx="4648199"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46812" y="1676400"/>
            <a:ext cx="4648201"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Formatvorlagen des Textmasters bearbeiten</a:t>
            </a:r>
          </a:p>
        </p:txBody>
      </p:sp>
      <p:sp>
        <p:nvSpPr>
          <p:cNvPr id="6" name="Inhaltsplatzhalter 5"/>
          <p:cNvSpPr>
            <a:spLocks noGrp="1"/>
          </p:cNvSpPr>
          <p:nvPr>
            <p:ph sz="quarter" idx="4"/>
          </p:nvPr>
        </p:nvSpPr>
        <p:spPr>
          <a:xfrm>
            <a:off x="6246812" y="2438400"/>
            <a:ext cx="4648201"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lvl1pPr algn="l" rtl="0">
              <a:defRPr sz="1100"/>
            </a:lvl1pPr>
          </a:lstStyle>
          <a:p>
            <a:pPr rtl="0"/>
            <a:endParaRPr lang="de-DE" dirty="0"/>
          </a:p>
        </p:txBody>
      </p:sp>
      <p:sp>
        <p:nvSpPr>
          <p:cNvPr id="7" name="Datumsplatzhalter 6"/>
          <p:cNvSpPr>
            <a:spLocks noGrp="1"/>
          </p:cNvSpPr>
          <p:nvPr>
            <p:ph type="dt" sz="half" idx="10"/>
          </p:nvPr>
        </p:nvSpPr>
        <p:spPr/>
        <p:txBody>
          <a:bodyPr rtlCol="0"/>
          <a:lstStyle>
            <a:lvl1pPr algn="r" rtl="0">
              <a:defRPr sz="1100"/>
            </a:lvl1pPr>
          </a:lstStyle>
          <a:p>
            <a:fld id="{9151DC09-6326-4502-B24A-A6D5B27C4674}" type="datetime1">
              <a:rPr lang="de-DE" smtClean="0"/>
              <a:pPr/>
              <a:t>28.06.2018</a:t>
            </a:fld>
            <a:endParaRPr lang="de-DE" dirty="0"/>
          </a:p>
        </p:txBody>
      </p:sp>
      <p:sp>
        <p:nvSpPr>
          <p:cNvPr id="9" name="Foliennummernplatzhalter 8"/>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4" name="Fußzeilenplatzhalter 3"/>
          <p:cNvSpPr>
            <a:spLocks noGrp="1"/>
          </p:cNvSpPr>
          <p:nvPr>
            <p:ph type="ftr" sz="quarter" idx="11"/>
          </p:nvPr>
        </p:nvSpPr>
        <p:spPr/>
        <p:txBody>
          <a:bodyPr rtlCol="0"/>
          <a:lstStyle>
            <a:lvl1pPr algn="l" rtl="0">
              <a:defRPr sz="1100"/>
            </a:lvl1pPr>
          </a:lstStyle>
          <a:p>
            <a:pPr rtl="0"/>
            <a:endParaRPr lang="de-DE" dirty="0"/>
          </a:p>
        </p:txBody>
      </p:sp>
      <p:sp>
        <p:nvSpPr>
          <p:cNvPr id="3" name="Datumsplatzhalter 2"/>
          <p:cNvSpPr>
            <a:spLocks noGrp="1"/>
          </p:cNvSpPr>
          <p:nvPr>
            <p:ph type="dt" sz="half" idx="10"/>
          </p:nvPr>
        </p:nvSpPr>
        <p:spPr/>
        <p:txBody>
          <a:bodyPr rtlCol="0"/>
          <a:lstStyle>
            <a:lvl1pPr algn="r" rtl="0">
              <a:defRPr sz="1100"/>
            </a:lvl1pPr>
          </a:lstStyle>
          <a:p>
            <a:fld id="{850BCEAD-3243-4936-AE81-64666F404955}" type="datetime1">
              <a:rPr lang="de-DE" smtClean="0"/>
              <a:pPr/>
              <a:t>28.06.2018</a:t>
            </a:fld>
            <a:endParaRPr lang="de-DE" dirty="0"/>
          </a:p>
        </p:txBody>
      </p:sp>
      <p:sp>
        <p:nvSpPr>
          <p:cNvPr id="5" name="Foliennummernplatzhalter 4"/>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lvl1pPr algn="l" rtl="0">
              <a:defRPr sz="1100"/>
            </a:lvl1pPr>
          </a:lstStyle>
          <a:p>
            <a:pPr rtl="0"/>
            <a:endParaRPr lang="de-DE" dirty="0"/>
          </a:p>
        </p:txBody>
      </p:sp>
      <p:sp>
        <p:nvSpPr>
          <p:cNvPr id="2" name="Datumsplatzhalter 1"/>
          <p:cNvSpPr>
            <a:spLocks noGrp="1"/>
          </p:cNvSpPr>
          <p:nvPr>
            <p:ph type="dt" sz="half" idx="10"/>
          </p:nvPr>
        </p:nvSpPr>
        <p:spPr/>
        <p:txBody>
          <a:bodyPr rtlCol="0"/>
          <a:lstStyle>
            <a:lvl1pPr algn="r" rtl="0">
              <a:defRPr sz="1100"/>
            </a:lvl1pPr>
          </a:lstStyle>
          <a:p>
            <a:fld id="{EDE648DC-659C-4101-B56D-B2125386FBA3}" type="datetime1">
              <a:rPr lang="de-DE" smtClean="0"/>
              <a:pPr/>
              <a:t>28.06.2018</a:t>
            </a:fld>
            <a:endParaRPr lang="de-DE" dirty="0"/>
          </a:p>
        </p:txBody>
      </p:sp>
      <p:sp>
        <p:nvSpPr>
          <p:cNvPr id="4" name="Foliennummernplatzhalter 3"/>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10" name="Rechteck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Inhaltsplatzhalter 2"/>
          <p:cNvSpPr>
            <a:spLocks noGrp="1"/>
          </p:cNvSpPr>
          <p:nvPr>
            <p:ph idx="1"/>
          </p:nvPr>
        </p:nvSpPr>
        <p:spPr>
          <a:xfrm>
            <a:off x="6094413" y="685800"/>
            <a:ext cx="548497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915B43C3-354A-4836-991C-8D34FC7DDFE7}" type="datetime1">
              <a:rPr lang="de-DE" smtClean="0"/>
              <a:pPr/>
              <a:t>28.06.2018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2" name="Rechteck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3" name="Rechteck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D6C07D14-90AD-44D2-BBE1-CFDA104D562D}" type="datetime1">
              <a:rPr lang="de-DE" smtClean="0"/>
              <a:pPr/>
              <a:t>28.06.2018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rtl="0"/>
            <a:r>
              <a:rPr lang="de-DE" dirty="0"/>
              <a:t>Textmasterformate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rtl="0">
              <a:defRPr sz="1000" cap="all" baseline="0">
                <a:solidFill>
                  <a:schemeClr val="tx1">
                    <a:tint val="75000"/>
                  </a:schemeClr>
                </a:solidFill>
              </a:defRPr>
            </a:lvl1pPr>
          </a:lstStyle>
          <a:p>
            <a:pPr rtl="0"/>
            <a:endParaRPr lang="de-DE" dirty="0"/>
          </a:p>
        </p:txBody>
      </p:sp>
      <p:sp>
        <p:nvSpPr>
          <p:cNvPr id="4" name="Datumsplatzhalt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CB7DE3FD-DB9E-4BCE-97FD-603EFC35422E}" type="datetime1">
              <a:rPr lang="de-DE" smtClean="0"/>
              <a:pPr/>
              <a:t>28.06.2018</a:t>
            </a:fld>
            <a:endParaRPr lang="de-DE" dirty="0"/>
          </a:p>
        </p:txBody>
      </p:sp>
      <p:sp>
        <p:nvSpPr>
          <p:cNvPr id="6" name="Foliennummernplatzhalt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98983" y="908720"/>
            <a:ext cx="8839201" cy="3200400"/>
          </a:xfrm>
        </p:spPr>
        <p:txBody>
          <a:bodyPr rtlCol="0"/>
          <a:lstStyle/>
          <a:p>
            <a:pPr rtl="0"/>
            <a:r>
              <a:rPr lang="de-DE" sz="8000" dirty="0" err="1">
                <a:latin typeface="Cardinal" panose="02000505020000020003" pitchFamily="2" charset="0"/>
              </a:rPr>
              <a:t>Knavebard</a:t>
            </a:r>
            <a:endParaRPr lang="de-DE" sz="8000" dirty="0">
              <a:latin typeface="Cardinal" panose="02000505020000020003" pitchFamily="2" charset="0"/>
            </a:endParaRPr>
          </a:p>
        </p:txBody>
      </p:sp>
      <p:sp>
        <p:nvSpPr>
          <p:cNvPr id="3" name="Untertitel 2"/>
          <p:cNvSpPr>
            <a:spLocks noGrp="1"/>
          </p:cNvSpPr>
          <p:nvPr>
            <p:ph type="subTitle" idx="1"/>
          </p:nvPr>
        </p:nvSpPr>
        <p:spPr/>
        <p:txBody>
          <a:bodyPr rtlCol="0">
            <a:normAutofit/>
          </a:bodyPr>
          <a:lstStyle/>
          <a:p>
            <a:pPr rtl="0"/>
            <a:r>
              <a:rPr lang="de-DE" dirty="0">
                <a:solidFill>
                  <a:srgbClr val="96B86B"/>
                </a:solidFill>
                <a:latin typeface="+mj-lt"/>
              </a:rPr>
              <a:t>Brave </a:t>
            </a:r>
            <a:r>
              <a:rPr lang="de-DE" dirty="0" err="1">
                <a:solidFill>
                  <a:srgbClr val="96B86B"/>
                </a:solidFill>
                <a:latin typeface="+mj-lt"/>
              </a:rPr>
              <a:t>Knaves</a:t>
            </a:r>
            <a:r>
              <a:rPr lang="de-DE" dirty="0">
                <a:solidFill>
                  <a:srgbClr val="96B86B"/>
                </a:solidFill>
                <a:latin typeface="+mj-lt"/>
              </a:rPr>
              <a:t>: </a:t>
            </a:r>
          </a:p>
          <a:p>
            <a:pPr rtl="0"/>
            <a:r>
              <a:rPr lang="de-DE" dirty="0">
                <a:solidFill>
                  <a:srgbClr val="96B86B"/>
                </a:solidFill>
                <a:latin typeface="+mj-lt"/>
              </a:rPr>
              <a:t>Marcel Schwab, Sven </a:t>
            </a:r>
            <a:r>
              <a:rPr lang="de-DE" dirty="0" err="1">
                <a:solidFill>
                  <a:srgbClr val="96B86B"/>
                </a:solidFill>
                <a:latin typeface="+mj-lt"/>
              </a:rPr>
              <a:t>Schickentanz</a:t>
            </a:r>
            <a:r>
              <a:rPr lang="de-DE" dirty="0">
                <a:solidFill>
                  <a:srgbClr val="96B86B"/>
                </a:solidFill>
                <a:latin typeface="+mj-lt"/>
              </a:rPr>
              <a:t>, Jörg Groß, Andreas Gaul</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404664"/>
            <a:ext cx="9601200" cy="1143000"/>
          </a:xfrm>
        </p:spPr>
        <p:txBody>
          <a:bodyPr rtlCol="0">
            <a:normAutofit/>
          </a:bodyPr>
          <a:lstStyle/>
          <a:p>
            <a:pPr algn="ctr" rtl="0"/>
            <a:r>
              <a:rPr lang="de-DE" sz="8000" dirty="0">
                <a:latin typeface="Cardinal" panose="02000505020000020003" pitchFamily="2" charset="0"/>
              </a:rPr>
              <a:t>Gliederung</a:t>
            </a:r>
          </a:p>
        </p:txBody>
      </p:sp>
      <p:sp>
        <p:nvSpPr>
          <p:cNvPr id="6" name="Inhaltsplatzhalter 4">
            <a:extLst>
              <a:ext uri="{FF2B5EF4-FFF2-40B4-BE49-F238E27FC236}">
                <a16:creationId xmlns:a16="http://schemas.microsoft.com/office/drawing/2014/main" id="{64A3917A-FB76-4913-81AA-BD40D49910FD}"/>
              </a:ext>
            </a:extLst>
          </p:cNvPr>
          <p:cNvSpPr txBox="1">
            <a:spLocks/>
          </p:cNvSpPr>
          <p:nvPr/>
        </p:nvSpPr>
        <p:spPr>
          <a:xfrm>
            <a:off x="1197868" y="2060848"/>
            <a:ext cx="9481119"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514350" indent="-514350">
              <a:buFont typeface="+mj-lt"/>
              <a:buAutoNum type="arabicPeriod"/>
            </a:pPr>
            <a:r>
              <a:rPr lang="de-DE" sz="3500" dirty="0">
                <a:latin typeface="Cardinal" panose="02000505020000020003" pitchFamily="2" charset="0"/>
              </a:rPr>
              <a:t>Schilderung (Kurzbeschreibung)</a:t>
            </a:r>
          </a:p>
          <a:p>
            <a:pPr marL="514350" indent="-514350">
              <a:buFont typeface="+mj-lt"/>
              <a:buAutoNum type="arabicPeriod"/>
            </a:pPr>
            <a:r>
              <a:rPr lang="de-DE" sz="3500" dirty="0">
                <a:latin typeface="Cardinal" panose="02000505020000020003" pitchFamily="2" charset="0"/>
              </a:rPr>
              <a:t>Gewerbebereiche (Aufgabenverteilung)</a:t>
            </a:r>
          </a:p>
          <a:p>
            <a:pPr marL="514350" indent="-514350">
              <a:buFont typeface="+mj-lt"/>
              <a:buAutoNum type="arabicPeriod"/>
            </a:pPr>
            <a:r>
              <a:rPr lang="de-DE" sz="3500" dirty="0">
                <a:latin typeface="Cardinal" panose="02000505020000020003" pitchFamily="2" charset="0"/>
              </a:rPr>
              <a:t>Zeitplan</a:t>
            </a:r>
          </a:p>
          <a:p>
            <a:pPr marL="514350" indent="-514350">
              <a:buFont typeface="+mj-lt"/>
              <a:buAutoNum type="arabicPeriod"/>
            </a:pPr>
            <a:r>
              <a:rPr lang="de-DE" sz="3500" dirty="0">
                <a:latin typeface="Cardinal" panose="02000505020000020003" pitchFamily="2" charset="0"/>
              </a:rPr>
              <a:t>Gemälde (Skizzen)</a:t>
            </a:r>
          </a:p>
          <a:p>
            <a:pPr marL="514350" indent="-514350">
              <a:buFont typeface="+mj-lt"/>
              <a:buAutoNum type="arabicPeriod"/>
            </a:pPr>
            <a:r>
              <a:rPr lang="de-DE" sz="3500" dirty="0">
                <a:latin typeface="Cardinal" panose="02000505020000020003" pitchFamily="2" charset="0"/>
              </a:rPr>
              <a:t>Grenzsteine (Meilensteine)</a:t>
            </a:r>
          </a:p>
          <a:p>
            <a:pPr marL="514350" indent="-514350">
              <a:buFont typeface="+mj-lt"/>
              <a:buAutoNum type="arabicPeriod"/>
            </a:pPr>
            <a:r>
              <a:rPr lang="de-DE" sz="3500" dirty="0">
                <a:latin typeface="Cardinal" panose="02000505020000020003" pitchFamily="2" charset="0"/>
              </a:rPr>
              <a:t>Größte Risiken</a:t>
            </a:r>
          </a:p>
          <a:p>
            <a:pPr marL="514350" indent="-514350">
              <a:buFont typeface="+mj-lt"/>
              <a:buAutoNum type="arabicPeriod"/>
            </a:pPr>
            <a:endParaRPr lang="de-DE" sz="3500" dirty="0">
              <a:latin typeface="Cardinal" panose="02000505020000020003" pitchFamily="2" charset="0"/>
            </a:endParaRPr>
          </a:p>
        </p:txBody>
      </p:sp>
    </p:spTree>
    <p:extLst>
      <p:ext uri="{BB962C8B-B14F-4D97-AF65-F5344CB8AC3E}">
        <p14:creationId xmlns:p14="http://schemas.microsoft.com/office/powerpoint/2010/main" val="337410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404664"/>
            <a:ext cx="9601200" cy="1143000"/>
          </a:xfrm>
        </p:spPr>
        <p:txBody>
          <a:bodyPr rtlCol="0">
            <a:normAutofit/>
          </a:bodyPr>
          <a:lstStyle/>
          <a:p>
            <a:pPr algn="ctr" rtl="0"/>
            <a:r>
              <a:rPr lang="de-DE" sz="8000" dirty="0">
                <a:latin typeface="Cardinal" panose="02000505020000020003" pitchFamily="2" charset="0"/>
              </a:rPr>
              <a:t>1. Schilderung</a:t>
            </a:r>
          </a:p>
        </p:txBody>
      </p:sp>
      <p:sp>
        <p:nvSpPr>
          <p:cNvPr id="14" name="Inhaltsplatzhalter 13"/>
          <p:cNvSpPr>
            <a:spLocks noGrp="1"/>
          </p:cNvSpPr>
          <p:nvPr>
            <p:ph idx="1"/>
          </p:nvPr>
        </p:nvSpPr>
        <p:spPr>
          <a:xfrm>
            <a:off x="1293814" y="2060848"/>
            <a:ext cx="9601200" cy="3823320"/>
          </a:xfrm>
        </p:spPr>
        <p:txBody>
          <a:bodyPr rtlCol="0">
            <a:normAutofit/>
          </a:bodyPr>
          <a:lstStyle/>
          <a:p>
            <a:pPr marL="0" indent="0">
              <a:buNone/>
            </a:pPr>
            <a:r>
              <a:rPr lang="de-DE" sz="3500" dirty="0">
                <a:latin typeface="Cardinal" panose="02000505020000020003" pitchFamily="2" charset="0"/>
              </a:rPr>
              <a:t>Eine stürmische Nacht, die Straßen sind leer, die Taverne voll. Um die Meute bei Laune zu halten ist es in diesem Rhythmusspiel deine Aufgabe, für Stimmung zu Sorgen. Treffe die Noten, erquicke die Seelen der Meute mit wundervollen mittelalterlichen Klängen und erblicke auf deiner Reise viele verschiedene Tavernen und Personen.</a:t>
            </a: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2. Gewerbebereiche</a:t>
            </a:r>
          </a:p>
        </p:txBody>
      </p:sp>
      <p:sp>
        <p:nvSpPr>
          <p:cNvPr id="5" name="Inhaltsplatzhalter 4"/>
          <p:cNvSpPr>
            <a:spLocks noGrp="1"/>
          </p:cNvSpPr>
          <p:nvPr>
            <p:ph sz="half" idx="1"/>
          </p:nvPr>
        </p:nvSpPr>
        <p:spPr>
          <a:xfrm>
            <a:off x="1197868" y="2060848"/>
            <a:ext cx="9481119" cy="4343400"/>
          </a:xfrm>
        </p:spPr>
        <p:txBody>
          <a:bodyPr rtlCol="0">
            <a:normAutofit/>
          </a:bodyPr>
          <a:lstStyle/>
          <a:p>
            <a:pPr rtl="0"/>
            <a:r>
              <a:rPr lang="de-DE" sz="3500" dirty="0">
                <a:latin typeface="Cardinal" panose="02000505020000020003" pitchFamily="2" charset="0"/>
              </a:rPr>
              <a:t>Jörg: Kameraführung und Hauptmenü</a:t>
            </a:r>
          </a:p>
          <a:p>
            <a:pPr rtl="0"/>
            <a:r>
              <a:rPr lang="de-DE" sz="3500" dirty="0">
                <a:latin typeface="Cardinal" panose="02000505020000020003" pitchFamily="2" charset="0"/>
              </a:rPr>
              <a:t>Sven: UI, Steuerung und Partikeleffekte</a:t>
            </a:r>
          </a:p>
          <a:p>
            <a:pPr rtl="0"/>
            <a:r>
              <a:rPr lang="de-DE" sz="3500" dirty="0">
                <a:latin typeface="Cardinal" panose="02000505020000020003" pitchFamily="2" charset="0"/>
              </a:rPr>
              <a:t>Andreas: Generierung von Layout und Umgebung</a:t>
            </a:r>
          </a:p>
          <a:p>
            <a:pPr rtl="0"/>
            <a:r>
              <a:rPr lang="de-DE" sz="3500" dirty="0">
                <a:latin typeface="Cardinal" panose="02000505020000020003" pitchFamily="2" charset="0"/>
              </a:rPr>
              <a:t>Marcel: Kollision und Beleuchtung</a:t>
            </a:r>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3. Zeitplan</a:t>
            </a:r>
          </a:p>
        </p:txBody>
      </p:sp>
      <p:graphicFrame>
        <p:nvGraphicFramePr>
          <p:cNvPr id="4" name="Tabelle 3"/>
          <p:cNvGraphicFramePr>
            <a:graphicFrameLocks noGrp="1"/>
          </p:cNvGraphicFramePr>
          <p:nvPr>
            <p:extLst>
              <p:ext uri="{D42A27DB-BD31-4B8C-83A1-F6EECF244321}">
                <p14:modId xmlns:p14="http://schemas.microsoft.com/office/powerpoint/2010/main" val="3292178297"/>
              </p:ext>
            </p:extLst>
          </p:nvPr>
        </p:nvGraphicFramePr>
        <p:xfrm>
          <a:off x="621804" y="1844824"/>
          <a:ext cx="10945216" cy="4450674"/>
        </p:xfrm>
        <a:graphic>
          <a:graphicData uri="http://schemas.openxmlformats.org/drawingml/2006/table">
            <a:tbl>
              <a:tblPr>
                <a:tableStyleId>{5C22544A-7EE6-4342-B048-85BDC9FD1C3A}</a:tableStyleId>
              </a:tblPr>
              <a:tblGrid>
                <a:gridCol w="834783">
                  <a:extLst>
                    <a:ext uri="{9D8B030D-6E8A-4147-A177-3AD203B41FA5}">
                      <a16:colId xmlns:a16="http://schemas.microsoft.com/office/drawing/2014/main" val="4286485486"/>
                    </a:ext>
                  </a:extLst>
                </a:gridCol>
                <a:gridCol w="2403774">
                  <a:extLst>
                    <a:ext uri="{9D8B030D-6E8A-4147-A177-3AD203B41FA5}">
                      <a16:colId xmlns:a16="http://schemas.microsoft.com/office/drawing/2014/main" val="841576312"/>
                    </a:ext>
                  </a:extLst>
                </a:gridCol>
                <a:gridCol w="1227031">
                  <a:extLst>
                    <a:ext uri="{9D8B030D-6E8A-4147-A177-3AD203B41FA5}">
                      <a16:colId xmlns:a16="http://schemas.microsoft.com/office/drawing/2014/main" val="2401045768"/>
                    </a:ext>
                  </a:extLst>
                </a:gridCol>
                <a:gridCol w="2436461">
                  <a:extLst>
                    <a:ext uri="{9D8B030D-6E8A-4147-A177-3AD203B41FA5}">
                      <a16:colId xmlns:a16="http://schemas.microsoft.com/office/drawing/2014/main" val="2812035625"/>
                    </a:ext>
                  </a:extLst>
                </a:gridCol>
                <a:gridCol w="3268730">
                  <a:extLst>
                    <a:ext uri="{9D8B030D-6E8A-4147-A177-3AD203B41FA5}">
                      <a16:colId xmlns:a16="http://schemas.microsoft.com/office/drawing/2014/main" val="3640727951"/>
                    </a:ext>
                  </a:extLst>
                </a:gridCol>
                <a:gridCol w="774437">
                  <a:extLst>
                    <a:ext uri="{9D8B030D-6E8A-4147-A177-3AD203B41FA5}">
                      <a16:colId xmlns:a16="http://schemas.microsoft.com/office/drawing/2014/main" val="1235170355"/>
                    </a:ext>
                  </a:extLst>
                </a:gridCol>
              </a:tblGrid>
              <a:tr h="247718">
                <a:tc>
                  <a:txBody>
                    <a:bodyPr/>
                    <a:lstStyle/>
                    <a:p>
                      <a:pPr algn="l" fontAlgn="b"/>
                      <a:r>
                        <a:rPr lang="de-DE" sz="800" u="none" strike="noStrike" dirty="0">
                          <a:effectLst/>
                        </a:rPr>
                        <a:t>Datum</a:t>
                      </a:r>
                      <a:endParaRPr lang="de-DE" sz="800" b="0" i="0" u="none" strike="noStrike" dirty="0">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l" fontAlgn="b"/>
                      <a:r>
                        <a:rPr lang="de-DE" sz="800" u="none" strike="noStrike">
                          <a:effectLst/>
                        </a:rPr>
                        <a:t>Sven</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l" fontAlgn="b"/>
                      <a:r>
                        <a:rPr lang="de-DE" sz="800" u="none" strike="noStrike">
                          <a:effectLst/>
                        </a:rPr>
                        <a:t>Jörg</a:t>
                      </a:r>
                      <a:endParaRPr lang="de-DE" sz="800" b="0" i="0" u="none" strike="noStrike">
                        <a:solidFill>
                          <a:srgbClr val="000000"/>
                        </a:solidFill>
                        <a:effectLst/>
                        <a:latin typeface="Calibri" panose="020F0502020204030204" pitchFamily="34" charset="0"/>
                      </a:endParaRPr>
                    </a:p>
                  </a:txBody>
                  <a:tcPr marL="6618" marR="6618" marT="6618" marB="0" anchor="b">
                    <a:lnB w="12700" cap="flat" cmpd="sng" algn="ctr">
                      <a:solidFill>
                        <a:schemeClr val="bg1"/>
                      </a:solidFill>
                      <a:prstDash val="solid"/>
                      <a:round/>
                      <a:headEnd type="none" w="med" len="med"/>
                      <a:tailEnd type="none" w="med" len="med"/>
                    </a:lnB>
                  </a:tcPr>
                </a:tc>
                <a:tc>
                  <a:txBody>
                    <a:bodyPr/>
                    <a:lstStyle/>
                    <a:p>
                      <a:pPr algn="l" fontAlgn="b"/>
                      <a:r>
                        <a:rPr lang="de-DE" sz="800" u="none" strike="noStrike">
                          <a:effectLst/>
                        </a:rPr>
                        <a:t>Andreas</a:t>
                      </a:r>
                      <a:endParaRPr lang="de-DE" sz="800" b="0" i="0" u="none" strike="noStrike">
                        <a:solidFill>
                          <a:srgbClr val="000000"/>
                        </a:solidFill>
                        <a:effectLst/>
                        <a:latin typeface="Calibri" panose="020F0502020204030204" pitchFamily="34" charset="0"/>
                      </a:endParaRPr>
                    </a:p>
                  </a:txBody>
                  <a:tcPr marL="6618" marR="6618" marT="6618" marB="0" anchor="b">
                    <a:lnB w="12700" cap="flat" cmpd="sng" algn="ctr">
                      <a:solidFill>
                        <a:schemeClr val="bg1"/>
                      </a:solidFill>
                      <a:prstDash val="solid"/>
                      <a:round/>
                      <a:headEnd type="none" w="med" len="med"/>
                      <a:tailEnd type="none" w="med" len="med"/>
                    </a:lnB>
                  </a:tcPr>
                </a:tc>
                <a:tc>
                  <a:txBody>
                    <a:bodyPr/>
                    <a:lstStyle/>
                    <a:p>
                      <a:pPr algn="l" fontAlgn="b"/>
                      <a:r>
                        <a:rPr lang="de-DE" sz="800" u="none" strike="noStrike">
                          <a:effectLst/>
                        </a:rPr>
                        <a:t>Marcel</a:t>
                      </a:r>
                      <a:endParaRPr lang="de-DE" sz="800" b="0" i="0" u="none" strike="noStrike">
                        <a:solidFill>
                          <a:srgbClr val="000000"/>
                        </a:solidFill>
                        <a:effectLst/>
                        <a:latin typeface="Calibri" panose="020F0502020204030204" pitchFamily="34" charset="0"/>
                      </a:endParaRPr>
                    </a:p>
                  </a:txBody>
                  <a:tcPr marL="6618" marR="6618" marT="6618" marB="0" anchor="b">
                    <a:lnB w="12700" cap="flat" cmpd="sng" algn="ctr">
                      <a:solidFill>
                        <a:schemeClr val="bg1"/>
                      </a:solidFill>
                      <a:prstDash val="solid"/>
                      <a:round/>
                      <a:headEnd type="none" w="med" len="med"/>
                      <a:tailEnd type="none" w="med" len="med"/>
                    </a:lnB>
                  </a:tcPr>
                </a:tc>
                <a:tc>
                  <a:txBody>
                    <a:bodyPr/>
                    <a:lstStyle/>
                    <a:p>
                      <a:pPr algn="l" fontAlgn="b"/>
                      <a:r>
                        <a:rPr lang="de-DE" sz="800" u="none" strike="noStrike">
                          <a:effectLst/>
                        </a:rPr>
                        <a:t>Meilensteine</a:t>
                      </a:r>
                      <a:endParaRPr lang="de-DE" sz="800" b="0" i="0" u="none" strike="noStrike">
                        <a:solidFill>
                          <a:srgbClr val="000000"/>
                        </a:solidFill>
                        <a:effectLst/>
                        <a:latin typeface="Calibri" panose="020F0502020204030204" pitchFamily="34" charset="0"/>
                      </a:endParaRPr>
                    </a:p>
                  </a:txBody>
                  <a:tcPr marL="6618" marR="6618" marT="6618" marB="0" anchor="b">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601475"/>
                  </a:ext>
                </a:extLst>
              </a:tr>
              <a:tr h="235921">
                <a:tc>
                  <a:txBody>
                    <a:bodyPr/>
                    <a:lstStyle/>
                    <a:p>
                      <a:pPr algn="l" fontAlgn="b"/>
                      <a:r>
                        <a:rPr lang="de-DE" sz="800" u="none" strike="noStrike">
                          <a:effectLst/>
                        </a:rPr>
                        <a:t>18.06. - 24.06.</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6618" marR="6618" marT="6618" marB="0" anchor="b">
                    <a:lnT w="12700" cap="flat" cmpd="sng" algn="ctr">
                      <a:solidFill>
                        <a:schemeClr val="bg1"/>
                      </a:solidFill>
                      <a:prstDash val="solid"/>
                      <a:round/>
                      <a:headEnd type="none" w="med" len="med"/>
                      <a:tailEnd type="none" w="med" len="med"/>
                    </a:lnT>
                  </a:tcPr>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6618" marR="6618" marT="6618" marB="0" anchor="b">
                    <a:lnT w="12700" cap="flat" cmpd="sng" algn="ctr">
                      <a:solidFill>
                        <a:schemeClr val="bg1"/>
                      </a:solidFill>
                      <a:prstDash val="solid"/>
                      <a:round/>
                      <a:headEnd type="none" w="med" len="med"/>
                      <a:tailEnd type="none" w="med" len="med"/>
                    </a:lnT>
                  </a:tcPr>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6618" marR="6618" marT="6618" marB="0" anchor="b">
                    <a:lnT w="12700" cap="flat" cmpd="sng" algn="ctr">
                      <a:solidFill>
                        <a:schemeClr val="bg1"/>
                      </a:solidFill>
                      <a:prstDash val="solid"/>
                      <a:round/>
                      <a:headEnd type="none" w="med" len="med"/>
                      <a:tailEnd type="none" w="med" len="med"/>
                    </a:lnT>
                  </a:tcPr>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31860525"/>
                  </a:ext>
                </a:extLst>
              </a:tr>
              <a:tr h="235921">
                <a:tc>
                  <a:txBody>
                    <a:bodyPr/>
                    <a:lstStyle/>
                    <a:p>
                      <a:pPr algn="l" fontAlgn="b"/>
                      <a:r>
                        <a:rPr lang="de-DE" sz="800" u="none" strike="noStrike">
                          <a:effectLst/>
                        </a:rPr>
                        <a:t>25.06. - 01.07.</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Steuerung (Charakter, Musik)</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Kamerasteuerung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Szenenerstellung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Urlaub</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2892232408"/>
                  </a:ext>
                </a:extLst>
              </a:tr>
              <a:tr h="504576">
                <a:tc>
                  <a:txBody>
                    <a:bodyPr/>
                    <a:lstStyle/>
                    <a:p>
                      <a:pPr algn="l" fontAlgn="b"/>
                      <a:r>
                        <a:rPr lang="de-DE" sz="800" u="none" strike="noStrike">
                          <a:effectLst/>
                        </a:rPr>
                        <a:t>02.07. - 08.07.</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Notenerstellung (Spielbereich) - 3D "Billboard"</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Kamerasteuerung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Szenenerstellung/ Anfang zufällige Generierung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Kollision (Noteninteraktion / -bewertung)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3733063137"/>
                  </a:ext>
                </a:extLst>
              </a:tr>
              <a:tr h="235921">
                <a:tc>
                  <a:txBody>
                    <a:bodyPr/>
                    <a:lstStyle/>
                    <a:p>
                      <a:pPr algn="l" fontAlgn="b"/>
                      <a:r>
                        <a:rPr lang="de-DE" sz="800" u="none" strike="noStrike">
                          <a:effectLst/>
                        </a:rPr>
                        <a:t>09.07. - 15.07.</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2188379088"/>
                  </a:ext>
                </a:extLst>
              </a:tr>
              <a:tr h="235921">
                <a:tc>
                  <a:txBody>
                    <a:bodyPr/>
                    <a:lstStyle/>
                    <a:p>
                      <a:pPr algn="l" fontAlgn="b"/>
                      <a:r>
                        <a:rPr lang="de-DE" sz="800" u="none" strike="noStrike">
                          <a:effectLst/>
                        </a:rPr>
                        <a:t>16.07. - 22.07.</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1761689549"/>
                  </a:ext>
                </a:extLst>
              </a:tr>
              <a:tr h="235921">
                <a:tc>
                  <a:txBody>
                    <a:bodyPr/>
                    <a:lstStyle/>
                    <a:p>
                      <a:pPr algn="l" fontAlgn="b"/>
                      <a:r>
                        <a:rPr lang="de-DE" sz="800" u="none" strike="noStrike">
                          <a:effectLst/>
                        </a:rPr>
                        <a:t>23.07. - 29.07.</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dirty="0">
                          <a:effectLst/>
                        </a:rPr>
                        <a:t>Prüfungsphase</a:t>
                      </a:r>
                      <a:endParaRPr lang="de-DE" sz="800" b="0" i="0" u="none" strike="noStrike" dirty="0">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1625711530"/>
                  </a:ext>
                </a:extLst>
              </a:tr>
              <a:tr h="235921">
                <a:tc>
                  <a:txBody>
                    <a:bodyPr/>
                    <a:lstStyle/>
                    <a:p>
                      <a:pPr algn="l" fontAlgn="b"/>
                      <a:r>
                        <a:rPr lang="de-DE" sz="800" u="none" strike="noStrike" dirty="0">
                          <a:effectLst/>
                        </a:rPr>
                        <a:t>30.07. - 05.08.</a:t>
                      </a:r>
                      <a:endParaRPr lang="de-DE" sz="800" b="0" i="0" u="none" strike="noStrike" dirty="0">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Charaktererstellung (Template)</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Kameramodi</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Zufällige Tavernengenerierung</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Kollision (Spielerinteraktion)</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Meilenstein 1</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1146414076"/>
                  </a:ext>
                </a:extLst>
              </a:tr>
              <a:tr h="235921">
                <a:tc>
                  <a:txBody>
                    <a:bodyPr/>
                    <a:lstStyle/>
                    <a:p>
                      <a:pPr algn="l" fontAlgn="b"/>
                      <a:r>
                        <a:rPr lang="de-DE" sz="800" u="none" strike="noStrike">
                          <a:effectLst/>
                        </a:rPr>
                        <a:t>06.08. - 12.08.</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Partikel (Notenexplosion, etc.)</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Regisseur Automation</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Zufällige Tavernengenerierung</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Beleuchtung (Lichtshow)</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extLst>
                  <a:ext uri="{0D108BD9-81ED-4DB2-BD59-A6C34878D82A}">
                    <a16:rowId xmlns:a16="http://schemas.microsoft.com/office/drawing/2014/main" val="444707304"/>
                  </a:ext>
                </a:extLst>
              </a:tr>
              <a:tr h="446390">
                <a:tc>
                  <a:txBody>
                    <a:bodyPr/>
                    <a:lstStyle/>
                    <a:p>
                      <a:pPr algn="l" fontAlgn="b"/>
                      <a:r>
                        <a:rPr lang="de-DE" sz="800" u="none" strike="noStrike">
                          <a:effectLst/>
                        </a:rPr>
                        <a:t>13.08. - 19.08.</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Interaktive Dekoobjekte (z.B. Kerze, Münzen, …)</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Hauptmenü</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Zuschauerverhalten</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Lichtshow interaktiv gestalten (rot,blau, grün) je nach Spielleistung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1453891588"/>
                  </a:ext>
                </a:extLst>
              </a:tr>
              <a:tr h="235921">
                <a:tc>
                  <a:txBody>
                    <a:bodyPr/>
                    <a:lstStyle/>
                    <a:p>
                      <a:pPr algn="l" fontAlgn="b"/>
                      <a:r>
                        <a:rPr lang="de-DE" sz="800" u="none" strike="noStrike" dirty="0">
                          <a:effectLst/>
                        </a:rPr>
                        <a:t>20.08. - 26.08.</a:t>
                      </a:r>
                      <a:endParaRPr lang="de-DE" sz="800" b="0" i="0" u="none" strike="noStrike" dirty="0">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Minispiele (z.B. Dart, Schankwirt, …)</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Beatmap (spätestens)</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Minispiele (z.B. Dart, Schankwirt, …)</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Deko (interaktiv)</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Meilenstein 2</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305706503"/>
                  </a:ext>
                </a:extLst>
              </a:tr>
              <a:tr h="446390">
                <a:tc>
                  <a:txBody>
                    <a:bodyPr/>
                    <a:lstStyle/>
                    <a:p>
                      <a:pPr algn="l" fontAlgn="b"/>
                      <a:r>
                        <a:rPr lang="de-DE" sz="800" u="none" strike="noStrike">
                          <a:effectLst/>
                        </a:rPr>
                        <a:t>27.08. - 02.09.</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Erweiterung Animation, zusätzliche Objekte</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Zuschauer Interaktion</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Minispiele (z.B. Dart, Schankwirt, …)</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interaktives Licht verfeinern (farbübergänge, bewegungen)</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extLst>
                  <a:ext uri="{0D108BD9-81ED-4DB2-BD59-A6C34878D82A}">
                    <a16:rowId xmlns:a16="http://schemas.microsoft.com/office/drawing/2014/main" val="2016782012"/>
                  </a:ext>
                </a:extLst>
              </a:tr>
              <a:tr h="446390">
                <a:tc>
                  <a:txBody>
                    <a:bodyPr/>
                    <a:lstStyle/>
                    <a:p>
                      <a:pPr algn="l" fontAlgn="b"/>
                      <a:r>
                        <a:rPr lang="de-DE" sz="800" u="none" strike="noStrike">
                          <a:effectLst/>
                        </a:rPr>
                        <a:t>03.09. - 09.09.</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tcPr>
                </a:tc>
                <a:tc>
                  <a:txBody>
                    <a:bodyPr/>
                    <a:lstStyle/>
                    <a:p>
                      <a:pPr algn="l" fontAlgn="b"/>
                      <a:r>
                        <a:rPr lang="de-DE" sz="800" u="none" strike="noStrike">
                          <a:effectLst/>
                        </a:rPr>
                        <a:t>Urlaub</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tcPr>
                </a:tc>
                <a:tc>
                  <a:txBody>
                    <a:bodyPr/>
                    <a:lstStyle/>
                    <a:p>
                      <a:pPr algn="l" fontAlgn="b"/>
                      <a:r>
                        <a:rPr lang="de-DE" sz="800" u="none" strike="noStrike">
                          <a:effectLst/>
                        </a:rPr>
                        <a:t>evtl. Tomatenwurf etc.</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Interaktive Dekoobjekte (z.B. Kerze, Münzen, …)</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6618" marR="6618" marT="6618"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6618" marR="6618" marT="6618" marB="0" anchor="b"/>
                </a:tc>
                <a:extLst>
                  <a:ext uri="{0D108BD9-81ED-4DB2-BD59-A6C34878D82A}">
                    <a16:rowId xmlns:a16="http://schemas.microsoft.com/office/drawing/2014/main" val="2819374413"/>
                  </a:ext>
                </a:extLst>
              </a:tr>
              <a:tr h="235921">
                <a:tc>
                  <a:txBody>
                    <a:bodyPr/>
                    <a:lstStyle/>
                    <a:p>
                      <a:pPr algn="l" fontAlgn="b"/>
                      <a:r>
                        <a:rPr lang="de-DE" sz="800" u="none" strike="noStrike" dirty="0">
                          <a:effectLst/>
                        </a:rPr>
                        <a:t>10.09. - 16.09.</a:t>
                      </a:r>
                      <a:endParaRPr lang="de-DE" sz="800" b="0" i="0" u="none" strike="noStrike" dirty="0">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tc>
                  <a:txBody>
                    <a:bodyPr/>
                    <a:lstStyle/>
                    <a:p>
                      <a:pPr algn="l" fontAlgn="b"/>
                      <a:r>
                        <a:rPr lang="de-DE" sz="800" u="none" strike="noStrike">
                          <a:effectLst/>
                        </a:rPr>
                        <a:t>Meilenstein 3</a:t>
                      </a:r>
                      <a:endParaRPr lang="de-DE" sz="800" b="0" i="0" u="none" strike="noStrike">
                        <a:solidFill>
                          <a:srgbClr val="000000"/>
                        </a:solidFill>
                        <a:effectLst/>
                        <a:latin typeface="Calibri" panose="020F0502020204030204" pitchFamily="34" charset="0"/>
                      </a:endParaRPr>
                    </a:p>
                  </a:txBody>
                  <a:tcPr marL="6618" marR="6618" marT="6618" marB="0" anchor="b">
                    <a:lnB w="3175"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3358244252"/>
                  </a:ext>
                </a:extLst>
              </a:tr>
              <a:tr h="235921">
                <a:tc>
                  <a:txBody>
                    <a:bodyPr/>
                    <a:lstStyle/>
                    <a:p>
                      <a:pPr algn="l" fontAlgn="b"/>
                      <a:r>
                        <a:rPr lang="de-DE" sz="800" u="none" strike="noStrike">
                          <a:effectLst/>
                        </a:rPr>
                        <a:t>17.09. - 23.09.</a:t>
                      </a:r>
                      <a:endParaRPr lang="de-DE" sz="800" b="0" i="0" u="none" strike="noStrike">
                        <a:solidFill>
                          <a:srgbClr val="000000"/>
                        </a:solidFill>
                        <a:effectLst/>
                        <a:latin typeface="Calibri" panose="020F0502020204030204" pitchFamily="34" charset="0"/>
                      </a:endParaRPr>
                    </a:p>
                  </a:txBody>
                  <a:tcPr marL="6618" marR="6618" marT="6618" marB="0" anchor="b">
                    <a:lnR w="12700" cap="flat" cmpd="sng" algn="ctr">
                      <a:solidFill>
                        <a:schemeClr val="bg1"/>
                      </a:solidFill>
                      <a:prstDash val="solid"/>
                      <a:round/>
                      <a:headEnd type="none" w="med" len="med"/>
                      <a:tailEnd type="none" w="med" len="med"/>
                    </a:lnR>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6618" marR="6618" marT="6618" marB="0" anchor="b">
                    <a:lnL w="12700" cap="flat" cmpd="sng" algn="ctr">
                      <a:solidFill>
                        <a:schemeClr val="bg1"/>
                      </a:solidFill>
                      <a:prstDash val="solid"/>
                      <a:round/>
                      <a:headEnd type="none" w="med" len="med"/>
                      <a:tailEnd type="none" w="med" len="med"/>
                    </a:lnL>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6618" marR="6618" marT="6618" marB="0" anchor="b">
                    <a:lnT w="3175" cap="flat" cmpd="sng" algn="ctr">
                      <a:solidFill>
                        <a:schemeClr val="bg1"/>
                      </a:solidFill>
                      <a:prstDash val="sysDot"/>
                      <a:round/>
                      <a:headEnd type="none" w="med" len="med"/>
                      <a:tailEnd type="none" w="med" len="med"/>
                    </a:lnT>
                  </a:tcPr>
                </a:tc>
                <a:extLst>
                  <a:ext uri="{0D108BD9-81ED-4DB2-BD59-A6C34878D82A}">
                    <a16:rowId xmlns:a16="http://schemas.microsoft.com/office/drawing/2014/main" val="1672495054"/>
                  </a:ext>
                </a:extLst>
              </a:tr>
            </a:tbl>
          </a:graphicData>
        </a:graphic>
      </p:graphicFrame>
    </p:spTree>
    <p:extLst>
      <p:ext uri="{BB962C8B-B14F-4D97-AF65-F5344CB8AC3E}">
        <p14:creationId xmlns:p14="http://schemas.microsoft.com/office/powerpoint/2010/main" val="30112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7" y="1628800"/>
            <a:ext cx="6403829" cy="4802872"/>
          </a:xfrm>
          <a:prstGeom prst="rect">
            <a:avLst/>
          </a:prstGeom>
        </p:spPr>
      </p:pic>
      <p:sp>
        <p:nvSpPr>
          <p:cNvPr id="3" name="Titel 1">
            <a:extLst>
              <a:ext uri="{FF2B5EF4-FFF2-40B4-BE49-F238E27FC236}">
                <a16:creationId xmlns:a16="http://schemas.microsoft.com/office/drawing/2014/main" id="{FE8BFE7A-F129-4F9B-B337-42ECAF82DE8D}"/>
              </a:ext>
            </a:extLst>
          </p:cNvPr>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4. Gemälde</a:t>
            </a:r>
          </a:p>
        </p:txBody>
      </p:sp>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011C98AD-F467-48F3-B536-91A56577ED2C}"/>
              </a:ext>
            </a:extLst>
          </p:cNvPr>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4. Gemälde</a:t>
            </a:r>
          </a:p>
        </p:txBody>
      </p:sp>
      <p:pic>
        <p:nvPicPr>
          <p:cNvPr id="5" name="Grafik 4">
            <a:extLst>
              <a:ext uri="{FF2B5EF4-FFF2-40B4-BE49-F238E27FC236}">
                <a16:creationId xmlns:a16="http://schemas.microsoft.com/office/drawing/2014/main" id="{1D769696-4D24-45FF-A912-EA08283CA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58" y="1628800"/>
            <a:ext cx="6409468" cy="4802872"/>
          </a:xfrm>
          <a:prstGeom prst="rect">
            <a:avLst/>
          </a:prstGeom>
        </p:spPr>
      </p:pic>
    </p:spTree>
    <p:extLst>
      <p:ext uri="{BB962C8B-B14F-4D97-AF65-F5344CB8AC3E}">
        <p14:creationId xmlns:p14="http://schemas.microsoft.com/office/powerpoint/2010/main" val="229028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a:latin typeface="Cardinal" panose="02000505020000020003" pitchFamily="2" charset="0"/>
              </a:rPr>
              <a:t>5. Grenzsteine</a:t>
            </a:r>
          </a:p>
        </p:txBody>
      </p:sp>
      <p:sp>
        <p:nvSpPr>
          <p:cNvPr id="5" name="Inhaltsplatzhalter 4"/>
          <p:cNvSpPr>
            <a:spLocks noGrp="1"/>
          </p:cNvSpPr>
          <p:nvPr>
            <p:ph sz="half" idx="1"/>
          </p:nvPr>
        </p:nvSpPr>
        <p:spPr>
          <a:xfrm>
            <a:off x="981844" y="2060848"/>
            <a:ext cx="10297144" cy="4343400"/>
          </a:xfrm>
        </p:spPr>
        <p:txBody>
          <a:bodyPr rtlCol="0">
            <a:normAutofit/>
          </a:bodyPr>
          <a:lstStyle/>
          <a:p>
            <a:r>
              <a:rPr lang="de-DE" sz="3500" dirty="0">
                <a:latin typeface="Cardinal" panose="02000505020000020003" pitchFamily="2" charset="0"/>
              </a:rPr>
              <a:t>Grundlegender Prototyp (Erste halbwegs funktionale Version)</a:t>
            </a:r>
          </a:p>
          <a:p>
            <a:pPr rtl="0"/>
            <a:r>
              <a:rPr lang="de-DE" sz="3500" dirty="0">
                <a:latin typeface="Cardinal" panose="02000505020000020003" pitchFamily="2" charset="0"/>
              </a:rPr>
              <a:t>Funktionen vollständig implementiert (1 Umgebung, 1 Lied, keine Auswahl)</a:t>
            </a:r>
          </a:p>
          <a:p>
            <a:pPr rtl="0"/>
            <a:r>
              <a:rPr lang="de-DE" sz="3500" dirty="0">
                <a:latin typeface="Cardinal" panose="02000505020000020003" pitchFamily="2" charset="0"/>
              </a:rPr>
              <a:t>Bugfixing und Erweiterungen</a:t>
            </a:r>
          </a:p>
        </p:txBody>
      </p:sp>
    </p:spTree>
    <p:extLst>
      <p:ext uri="{BB962C8B-B14F-4D97-AF65-F5344CB8AC3E}">
        <p14:creationId xmlns:p14="http://schemas.microsoft.com/office/powerpoint/2010/main" val="21036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a:latin typeface="Cardinal" panose="02000505020000020003" pitchFamily="2" charset="0"/>
              </a:rPr>
              <a:t>6. Größte Risiken</a:t>
            </a:r>
          </a:p>
        </p:txBody>
      </p:sp>
      <p:sp>
        <p:nvSpPr>
          <p:cNvPr id="14" name="Inhaltsplatzhalter 13"/>
          <p:cNvSpPr>
            <a:spLocks noGrp="1"/>
          </p:cNvSpPr>
          <p:nvPr>
            <p:ph idx="1"/>
          </p:nvPr>
        </p:nvSpPr>
        <p:spPr>
          <a:xfrm>
            <a:off x="981844" y="2053952"/>
            <a:ext cx="9601200" cy="3823320"/>
          </a:xfrm>
        </p:spPr>
        <p:txBody>
          <a:bodyPr rtlCol="0">
            <a:normAutofit/>
          </a:bodyPr>
          <a:lstStyle/>
          <a:p>
            <a:r>
              <a:rPr lang="de-DE" sz="3500" dirty="0">
                <a:latin typeface="Cardinal" panose="02000505020000020003" pitchFamily="2" charset="0"/>
              </a:rPr>
              <a:t>Performance Probleme </a:t>
            </a:r>
          </a:p>
          <a:p>
            <a:r>
              <a:rPr lang="de-DE" sz="3500" dirty="0">
                <a:latin typeface="Cardinal" panose="02000505020000020003" pitchFamily="2" charset="0"/>
              </a:rPr>
              <a:t>Nicht fertig werden </a:t>
            </a:r>
          </a:p>
        </p:txBody>
      </p:sp>
    </p:spTree>
    <p:extLst>
      <p:ext uri="{BB962C8B-B14F-4D97-AF65-F5344CB8AC3E}">
        <p14:creationId xmlns:p14="http://schemas.microsoft.com/office/powerpoint/2010/main" val="351566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olzmaserung 16: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3726_TF02801115_TF02801115.potx" id="{39A68609-1E8D-4B3F-9F71-BB01D155CBD2}" vid="{DD2D0110-9BBD-45C5-8FB9-3F9DCD121FAA}"/>
    </a:ext>
  </a:extLst>
</a:theme>
</file>

<file path=ppt/theme/theme2.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35E791-7449-4708-8DE9-182EC4D8A134}">
  <ds:schemaRefs>
    <ds:schemaRef ds:uri="http://purl.org/dc/elements/1.1/"/>
    <ds:schemaRef ds:uri="http://schemas.microsoft.com/office/2006/documentManagement/types"/>
    <ds:schemaRef ds:uri="4873beb7-5857-4685-be1f-d57550cc96cc"/>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tf02801115</Template>
  <TotalTime>0</TotalTime>
  <Words>428</Words>
  <Application>Microsoft Office PowerPoint</Application>
  <PresentationFormat>Benutzerdefiniert</PresentationFormat>
  <Paragraphs>115</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Calibri</vt:lpstr>
      <vt:lpstr>Cardinal</vt:lpstr>
      <vt:lpstr>Arial</vt:lpstr>
      <vt:lpstr>Century</vt:lpstr>
      <vt:lpstr>Holzmaserung 16:9</vt:lpstr>
      <vt:lpstr>Knavebard</vt:lpstr>
      <vt:lpstr>Gliederung</vt:lpstr>
      <vt:lpstr>1. Schilderung</vt:lpstr>
      <vt:lpstr>2. Gewerbebereiche</vt:lpstr>
      <vt:lpstr>3. Zeitplan</vt:lpstr>
      <vt:lpstr>4. Gemälde</vt:lpstr>
      <vt:lpstr>4. Gemälde</vt:lpstr>
      <vt:lpstr>5. Grenzsteine</vt:lpstr>
      <vt:lpstr>6. Größte Risiken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Knavebard</dc:title>
  <dc:creator>Marcel Schwab</dc:creator>
  <cp:lastModifiedBy>Marcel Schwab</cp:lastModifiedBy>
  <cp:revision>13</cp:revision>
  <dcterms:created xsi:type="dcterms:W3CDTF">2018-06-21T11:21:05Z</dcterms:created>
  <dcterms:modified xsi:type="dcterms:W3CDTF">2018-06-28T12:08:06Z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