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4"/>
  </p:notesMasterIdLst>
  <p:handoutMasterIdLst>
    <p:handoutMasterId r:id="rId15"/>
  </p:handoutMasterIdLst>
  <p:sldIdLst>
    <p:sldId id="256" r:id="rId5"/>
    <p:sldId id="279" r:id="rId6"/>
    <p:sldId id="271" r:id="rId7"/>
    <p:sldId id="273" r:id="rId8"/>
    <p:sldId id="280" r:id="rId9"/>
    <p:sldId id="257" r:id="rId10"/>
    <p:sldId id="276" r:id="rId11"/>
    <p:sldId id="277" r:id="rId12"/>
    <p:sldId id="278" r:id="rId13"/>
  </p:sldIdLst>
  <p:sldSz cx="12188825" cy="6858000"/>
  <p:notesSz cx="6858000" cy="9144000"/>
  <p:embeddedFontLst>
    <p:embeddedFont>
      <p:font typeface="Calibri" panose="020F0502020204030204" pitchFamily="34" charset="0"/>
      <p:regular r:id="rId16"/>
      <p:bold r:id="rId17"/>
      <p:italic r:id="rId18"/>
      <p:boldItalic r:id="rId19"/>
    </p:embeddedFont>
    <p:embeddedFont>
      <p:font typeface="Cardinal" panose="02000505020000020003" pitchFamily="2" charset="0"/>
      <p:regular r:id="rId20"/>
    </p:embeddedFont>
    <p:embeddedFont>
      <p:font typeface="Century" panose="02040604050505020304" pitchFamily="18" charset="0"/>
      <p:regular r:id="rId21"/>
    </p:embeddedFont>
  </p:embeddedFont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4" autoAdjust="0"/>
    <p:restoredTop sz="94660"/>
  </p:normalViewPr>
  <p:slideViewPr>
    <p:cSldViewPr>
      <p:cViewPr varScale="1">
        <p:scale>
          <a:sx n="114" d="100"/>
          <a:sy n="114" d="100"/>
        </p:scale>
        <p:origin x="468" y="114"/>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6C4FFE-C865-4BD2-B168-432B83AE99C9}" type="datetime1">
              <a:rPr lang="de-DE" smtClean="0"/>
              <a:t>21.06.2018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34A4844B-5D5D-4D8E-9E71-6B297DF4019B}" type="slidenum">
              <a:rPr lang="de-DE" smtClean="0"/>
              <a:pPr algn="r" rtl="0"/>
              <a:t>‹Nr.›</a:t>
            </a:fld>
            <a:endParaRPr lang="de-DE" dirty="0"/>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9A94F9C-7D1D-4139-993D-D6CC49F7E065}" type="datetime1">
              <a:rPr lang="de-DE" smtClean="0"/>
              <a:pPr/>
              <a:t>21.06.2018</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a:t>Textmasterformat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8DE0FDE7-FE71-46E3-9512-437B13AD5F46}" type="slidenum">
              <a:rPr lang="de-DE" smtClean="0"/>
              <a:pPr/>
              <a:t>‹Nr.›</a:t>
            </a:fld>
            <a:endParaRPr lang="de-DE" dirty="0"/>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1</a:t>
            </a:fld>
            <a:endParaRPr lang="de-DE" dirty="0"/>
          </a:p>
        </p:txBody>
      </p:sp>
    </p:spTree>
    <p:extLst>
      <p:ext uri="{BB962C8B-B14F-4D97-AF65-F5344CB8AC3E}">
        <p14:creationId xmlns:p14="http://schemas.microsoft.com/office/powerpoint/2010/main" val="85321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2</a:t>
            </a:fld>
            <a:endParaRPr lang="de-DE" dirty="0"/>
          </a:p>
        </p:txBody>
      </p:sp>
    </p:spTree>
    <p:extLst>
      <p:ext uri="{BB962C8B-B14F-4D97-AF65-F5344CB8AC3E}">
        <p14:creationId xmlns:p14="http://schemas.microsoft.com/office/powerpoint/2010/main" val="260269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3</a:t>
            </a:fld>
            <a:endParaRPr lang="de-DE" dirty="0"/>
          </a:p>
        </p:txBody>
      </p:sp>
    </p:spTree>
    <p:extLst>
      <p:ext uri="{BB962C8B-B14F-4D97-AF65-F5344CB8AC3E}">
        <p14:creationId xmlns:p14="http://schemas.microsoft.com/office/powerpoint/2010/main" val="176547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4</a:t>
            </a:fld>
            <a:endParaRPr lang="de-DE" dirty="0"/>
          </a:p>
        </p:txBody>
      </p:sp>
    </p:spTree>
    <p:extLst>
      <p:ext uri="{BB962C8B-B14F-4D97-AF65-F5344CB8AC3E}">
        <p14:creationId xmlns:p14="http://schemas.microsoft.com/office/powerpoint/2010/main" val="221220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5</a:t>
            </a:fld>
            <a:endParaRPr lang="de-DE" dirty="0"/>
          </a:p>
        </p:txBody>
      </p:sp>
    </p:spTree>
    <p:extLst>
      <p:ext uri="{BB962C8B-B14F-4D97-AF65-F5344CB8AC3E}">
        <p14:creationId xmlns:p14="http://schemas.microsoft.com/office/powerpoint/2010/main" val="192156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6</a:t>
            </a:fld>
            <a:endParaRPr lang="de-DE" dirty="0"/>
          </a:p>
        </p:txBody>
      </p:sp>
    </p:spTree>
    <p:extLst>
      <p:ext uri="{BB962C8B-B14F-4D97-AF65-F5344CB8AC3E}">
        <p14:creationId xmlns:p14="http://schemas.microsoft.com/office/powerpoint/2010/main" val="195794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7</a:t>
            </a:fld>
            <a:endParaRPr lang="de-DE" dirty="0"/>
          </a:p>
        </p:txBody>
      </p:sp>
    </p:spTree>
    <p:extLst>
      <p:ext uri="{BB962C8B-B14F-4D97-AF65-F5344CB8AC3E}">
        <p14:creationId xmlns:p14="http://schemas.microsoft.com/office/powerpoint/2010/main" val="141643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8</a:t>
            </a:fld>
            <a:endParaRPr lang="de-DE" dirty="0"/>
          </a:p>
        </p:txBody>
      </p:sp>
    </p:spTree>
    <p:extLst>
      <p:ext uri="{BB962C8B-B14F-4D97-AF65-F5344CB8AC3E}">
        <p14:creationId xmlns:p14="http://schemas.microsoft.com/office/powerpoint/2010/main" val="230204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9</a:t>
            </a:fld>
            <a:endParaRPr lang="de-DE" dirty="0"/>
          </a:p>
        </p:txBody>
      </p:sp>
    </p:spTree>
    <p:extLst>
      <p:ext uri="{BB962C8B-B14F-4D97-AF65-F5344CB8AC3E}">
        <p14:creationId xmlns:p14="http://schemas.microsoft.com/office/powerpoint/2010/main" val="249224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74812" y="1524000"/>
            <a:ext cx="8839201" cy="3200400"/>
          </a:xfrm>
        </p:spPr>
        <p:txBody>
          <a:bodyPr rtlCol="0">
            <a:noAutofit/>
          </a:bodyPr>
          <a:lstStyle>
            <a:lvl1pPr algn="l" rtl="0">
              <a:defRPr sz="5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1674813" y="4876800"/>
            <a:ext cx="7515943" cy="990600"/>
          </a:xfrm>
        </p:spPr>
        <p:txBody>
          <a:bodyPr lIns="91440" rtlCol="0">
            <a:normAutofit/>
          </a:bodyPr>
          <a:lstStyle>
            <a:lvl1pPr marL="0" indent="0" algn="l" rtl="0">
              <a:spcBef>
                <a:spcPts val="0"/>
              </a:spcBef>
              <a:buNone/>
              <a:defRPr sz="2000" cap="all" spc="250" baseline="0">
                <a:solidFill>
                  <a:schemeClr val="bg2">
                    <a:lumMod val="75000"/>
                  </a:schemeClr>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a:t>Formatvorlage des Untertitelmasters durch Klicken bearbeiten</a:t>
            </a:r>
            <a:endParaRPr lang="de-DE" dirty="0"/>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reitbild mit Beschriftung">
    <p:spTree>
      <p:nvGrpSpPr>
        <p:cNvPr id="1" name=""/>
        <p:cNvGrpSpPr/>
        <p:nvPr/>
      </p:nvGrpSpPr>
      <p:grpSpPr>
        <a:xfrm>
          <a:off x="0" y="0"/>
          <a:ext cx="0" cy="0"/>
          <a:chOff x="0" y="0"/>
          <a:chExt cx="0" cy="0"/>
        </a:xfrm>
      </p:grpSpPr>
      <p:sp>
        <p:nvSpPr>
          <p:cNvPr id="10" name="Rechteck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608013" y="685800"/>
            <a:ext cx="42672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608013" y="4724400"/>
            <a:ext cx="4267200" cy="1447800"/>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28E70DB9-FBBA-4D03-A020-B2B58071FE68}"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C0DD58F-424F-4653-B52B-61C87E16F224}"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675812" y="685801"/>
            <a:ext cx="1219201" cy="54864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293813" y="685800"/>
            <a:ext cx="8153399" cy="5486400"/>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51894ED-45BA-4B4C-824D-56E43E53637C}"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4E81888-0CA3-4C8A-A5CC-B28C3C0C4366}"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3813" y="3429000"/>
            <a:ext cx="9601201" cy="2286000"/>
          </a:xfrm>
        </p:spPr>
        <p:txBody>
          <a:bodyPr rtlCol="0" anchor="b">
            <a:normAutofit/>
          </a:bodyPr>
          <a:lstStyle>
            <a:lvl1pPr algn="l" rtl="0">
              <a:defRPr sz="4800" b="0" cap="none" baseline="0"/>
            </a:lvl1pPr>
          </a:lstStyle>
          <a:p>
            <a:pPr rtl="0"/>
            <a:r>
              <a:rPr lang="de-DE"/>
              <a:t>Titelmasterformat durch Klicken bearbeiten</a:t>
            </a:r>
            <a:endParaRPr lang="de-DE" dirty="0"/>
          </a:p>
        </p:txBody>
      </p:sp>
      <p:sp>
        <p:nvSpPr>
          <p:cNvPr id="3" name="Textplatzhalter 2"/>
          <p:cNvSpPr>
            <a:spLocks noGrp="1"/>
          </p:cNvSpPr>
          <p:nvPr>
            <p:ph type="body" idx="1"/>
          </p:nvPr>
        </p:nvSpPr>
        <p:spPr>
          <a:xfrm>
            <a:off x="1293813" y="685800"/>
            <a:ext cx="7543800" cy="1066800"/>
          </a:xfrm>
        </p:spPr>
        <p:txBody>
          <a:bodyPr lIns="91440" rtlCol="0" anchor="t"/>
          <a:lstStyle>
            <a:lvl1pPr marL="0" indent="0" algn="l" rtl="0">
              <a:spcBef>
                <a:spcPts val="0"/>
              </a:spcBef>
              <a:buNone/>
              <a:defRPr sz="2000" cap="all" spc="250" baseline="0">
                <a:solidFill>
                  <a:schemeClr val="bg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a:t>Formatvorlagen des Textmasters bearbeiten</a:t>
            </a:r>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6D37114-9F7C-43FD-B4E4-77C7C2CCA99B}"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293813" y="1828800"/>
            <a:ext cx="4648199"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46812" y="1828801"/>
            <a:ext cx="4648202"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61A2A43C-E2A4-41A3-8366-7E426153FC9B}"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a:t>Titelmasterformat durch Klicken bearbeiten</a:t>
            </a:r>
            <a:endParaRPr lang="de-DE" dirty="0"/>
          </a:p>
        </p:txBody>
      </p:sp>
      <p:sp>
        <p:nvSpPr>
          <p:cNvPr id="3" name="Textplatzhalter 2"/>
          <p:cNvSpPr>
            <a:spLocks noGrp="1"/>
          </p:cNvSpPr>
          <p:nvPr>
            <p:ph type="body" idx="1"/>
          </p:nvPr>
        </p:nvSpPr>
        <p:spPr>
          <a:xfrm>
            <a:off x="1293813" y="1676400"/>
            <a:ext cx="4646376"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Formatvorlagen des Textmasters bearbeiten</a:t>
            </a:r>
          </a:p>
        </p:txBody>
      </p:sp>
      <p:sp>
        <p:nvSpPr>
          <p:cNvPr id="4" name="Inhaltsplatzhalter 3"/>
          <p:cNvSpPr>
            <a:spLocks noGrp="1"/>
          </p:cNvSpPr>
          <p:nvPr>
            <p:ph sz="half" idx="2"/>
          </p:nvPr>
        </p:nvSpPr>
        <p:spPr>
          <a:xfrm>
            <a:off x="1293813" y="2438400"/>
            <a:ext cx="4648199"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46812" y="1676400"/>
            <a:ext cx="4648201"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Formatvorlagen des Textmasters bearbeiten</a:t>
            </a:r>
          </a:p>
        </p:txBody>
      </p:sp>
      <p:sp>
        <p:nvSpPr>
          <p:cNvPr id="6" name="Inhaltsplatzhalter 5"/>
          <p:cNvSpPr>
            <a:spLocks noGrp="1"/>
          </p:cNvSpPr>
          <p:nvPr>
            <p:ph sz="quarter" idx="4"/>
          </p:nvPr>
        </p:nvSpPr>
        <p:spPr>
          <a:xfrm>
            <a:off x="6246812" y="2438400"/>
            <a:ext cx="4648201"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lvl1pPr algn="l" rtl="0">
              <a:defRPr sz="1100"/>
            </a:lvl1pPr>
          </a:lstStyle>
          <a:p>
            <a:pPr rtl="0"/>
            <a:endParaRPr lang="de-DE" dirty="0"/>
          </a:p>
        </p:txBody>
      </p:sp>
      <p:sp>
        <p:nvSpPr>
          <p:cNvPr id="7" name="Datumsplatzhalter 6"/>
          <p:cNvSpPr>
            <a:spLocks noGrp="1"/>
          </p:cNvSpPr>
          <p:nvPr>
            <p:ph type="dt" sz="half" idx="10"/>
          </p:nvPr>
        </p:nvSpPr>
        <p:spPr/>
        <p:txBody>
          <a:bodyPr rtlCol="0"/>
          <a:lstStyle>
            <a:lvl1pPr algn="r" rtl="0">
              <a:defRPr sz="1100"/>
            </a:lvl1pPr>
          </a:lstStyle>
          <a:p>
            <a:fld id="{9151DC09-6326-4502-B24A-A6D5B27C4674}" type="datetime1">
              <a:rPr lang="de-DE" smtClean="0"/>
              <a:pPr/>
              <a:t>21.06.2018</a:t>
            </a:fld>
            <a:endParaRPr lang="de-DE" dirty="0"/>
          </a:p>
        </p:txBody>
      </p:sp>
      <p:sp>
        <p:nvSpPr>
          <p:cNvPr id="9" name="Foliennummernplatzhalter 8"/>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4" name="Fußzeilenplatzhalter 3"/>
          <p:cNvSpPr>
            <a:spLocks noGrp="1"/>
          </p:cNvSpPr>
          <p:nvPr>
            <p:ph type="ftr" sz="quarter" idx="11"/>
          </p:nvPr>
        </p:nvSpPr>
        <p:spPr/>
        <p:txBody>
          <a:bodyPr rtlCol="0"/>
          <a:lstStyle>
            <a:lvl1pPr algn="l" rtl="0">
              <a:defRPr sz="1100"/>
            </a:lvl1pPr>
          </a:lstStyle>
          <a:p>
            <a:pPr rtl="0"/>
            <a:endParaRPr lang="de-DE" dirty="0"/>
          </a:p>
        </p:txBody>
      </p:sp>
      <p:sp>
        <p:nvSpPr>
          <p:cNvPr id="3" name="Datumsplatzhalter 2"/>
          <p:cNvSpPr>
            <a:spLocks noGrp="1"/>
          </p:cNvSpPr>
          <p:nvPr>
            <p:ph type="dt" sz="half" idx="10"/>
          </p:nvPr>
        </p:nvSpPr>
        <p:spPr/>
        <p:txBody>
          <a:bodyPr rtlCol="0"/>
          <a:lstStyle>
            <a:lvl1pPr algn="r" rtl="0">
              <a:defRPr sz="1100"/>
            </a:lvl1pPr>
          </a:lstStyle>
          <a:p>
            <a:fld id="{850BCEAD-3243-4936-AE81-64666F404955}" type="datetime1">
              <a:rPr lang="de-DE" smtClean="0"/>
              <a:pPr/>
              <a:t>21.06.2018</a:t>
            </a:fld>
            <a:endParaRPr lang="de-DE" dirty="0"/>
          </a:p>
        </p:txBody>
      </p:sp>
      <p:sp>
        <p:nvSpPr>
          <p:cNvPr id="5" name="Foliennummernplatzhalter 4"/>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lvl1pPr algn="l" rtl="0">
              <a:defRPr sz="1100"/>
            </a:lvl1pPr>
          </a:lstStyle>
          <a:p>
            <a:pPr rtl="0"/>
            <a:endParaRPr lang="de-DE" dirty="0"/>
          </a:p>
        </p:txBody>
      </p:sp>
      <p:sp>
        <p:nvSpPr>
          <p:cNvPr id="2" name="Datumsplatzhalter 1"/>
          <p:cNvSpPr>
            <a:spLocks noGrp="1"/>
          </p:cNvSpPr>
          <p:nvPr>
            <p:ph type="dt" sz="half" idx="10"/>
          </p:nvPr>
        </p:nvSpPr>
        <p:spPr/>
        <p:txBody>
          <a:bodyPr rtlCol="0"/>
          <a:lstStyle>
            <a:lvl1pPr algn="r" rtl="0">
              <a:defRPr sz="1100"/>
            </a:lvl1pPr>
          </a:lstStyle>
          <a:p>
            <a:fld id="{EDE648DC-659C-4101-B56D-B2125386FBA3}" type="datetime1">
              <a:rPr lang="de-DE" smtClean="0"/>
              <a:pPr/>
              <a:t>21.06.2018</a:t>
            </a:fld>
            <a:endParaRPr lang="de-DE" dirty="0"/>
          </a:p>
        </p:txBody>
      </p:sp>
      <p:sp>
        <p:nvSpPr>
          <p:cNvPr id="4" name="Foliennummernplatzhalter 3"/>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10" name="Rechteck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Inhaltsplatzhalter 2"/>
          <p:cNvSpPr>
            <a:spLocks noGrp="1"/>
          </p:cNvSpPr>
          <p:nvPr>
            <p:ph idx="1"/>
          </p:nvPr>
        </p:nvSpPr>
        <p:spPr>
          <a:xfrm>
            <a:off x="6094413" y="685800"/>
            <a:ext cx="548497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915B43C3-354A-4836-991C-8D34FC7DDFE7}"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2" name="Rechteck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3" name="Rechteck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D6C07D14-90AD-44D2-BBE1-CFDA104D562D}"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rtl="0"/>
            <a:r>
              <a:rPr lang="de-DE" dirty="0"/>
              <a:t>Textmasterformate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rtl="0">
              <a:defRPr sz="1000" cap="all" baseline="0">
                <a:solidFill>
                  <a:schemeClr val="tx1">
                    <a:tint val="75000"/>
                  </a:schemeClr>
                </a:solidFill>
              </a:defRPr>
            </a:lvl1pPr>
          </a:lstStyle>
          <a:p>
            <a:pPr rtl="0"/>
            <a:endParaRPr lang="de-DE" dirty="0"/>
          </a:p>
        </p:txBody>
      </p:sp>
      <p:sp>
        <p:nvSpPr>
          <p:cNvPr id="4" name="Datumsplatzhalt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CB7DE3FD-DB9E-4BCE-97FD-603EFC35422E}" type="datetime1">
              <a:rPr lang="de-DE" smtClean="0"/>
              <a:pPr/>
              <a:t>21.06.2018</a:t>
            </a:fld>
            <a:endParaRPr lang="de-DE" dirty="0"/>
          </a:p>
        </p:txBody>
      </p:sp>
      <p:sp>
        <p:nvSpPr>
          <p:cNvPr id="6" name="Foliennummernplatzhalt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98983" y="908720"/>
            <a:ext cx="8839201" cy="3200400"/>
          </a:xfrm>
        </p:spPr>
        <p:txBody>
          <a:bodyPr rtlCol="0"/>
          <a:lstStyle/>
          <a:p>
            <a:pPr rtl="0"/>
            <a:r>
              <a:rPr lang="de-DE" sz="8000" dirty="0" err="1">
                <a:latin typeface="Cardinal" panose="02000505020000020003" pitchFamily="2" charset="0"/>
              </a:rPr>
              <a:t>Knavebard</a:t>
            </a:r>
            <a:endParaRPr lang="de-DE" sz="8000" dirty="0">
              <a:latin typeface="Cardinal" panose="02000505020000020003" pitchFamily="2" charset="0"/>
            </a:endParaRPr>
          </a:p>
        </p:txBody>
      </p:sp>
      <p:sp>
        <p:nvSpPr>
          <p:cNvPr id="3" name="Untertitel 2"/>
          <p:cNvSpPr>
            <a:spLocks noGrp="1"/>
          </p:cNvSpPr>
          <p:nvPr>
            <p:ph type="subTitle" idx="1"/>
          </p:nvPr>
        </p:nvSpPr>
        <p:spPr/>
        <p:txBody>
          <a:bodyPr rtlCol="0">
            <a:normAutofit/>
          </a:bodyPr>
          <a:lstStyle/>
          <a:p>
            <a:pPr rtl="0"/>
            <a:r>
              <a:rPr lang="de-DE" dirty="0">
                <a:solidFill>
                  <a:srgbClr val="96B86B"/>
                </a:solidFill>
                <a:latin typeface="+mj-lt"/>
              </a:rPr>
              <a:t>Brave </a:t>
            </a:r>
            <a:r>
              <a:rPr lang="de-DE" dirty="0" err="1">
                <a:solidFill>
                  <a:srgbClr val="96B86B"/>
                </a:solidFill>
                <a:latin typeface="+mj-lt"/>
              </a:rPr>
              <a:t>Knaves</a:t>
            </a:r>
            <a:r>
              <a:rPr lang="de-DE" dirty="0">
                <a:solidFill>
                  <a:srgbClr val="96B86B"/>
                </a:solidFill>
                <a:latin typeface="+mj-lt"/>
              </a:rPr>
              <a:t>: </a:t>
            </a:r>
          </a:p>
          <a:p>
            <a:pPr rtl="0"/>
            <a:r>
              <a:rPr lang="de-DE" dirty="0">
                <a:solidFill>
                  <a:srgbClr val="96B86B"/>
                </a:solidFill>
                <a:latin typeface="+mj-lt"/>
              </a:rPr>
              <a:t>Marcel Schwab, Sven </a:t>
            </a:r>
            <a:r>
              <a:rPr lang="de-DE" dirty="0" err="1">
                <a:solidFill>
                  <a:srgbClr val="96B86B"/>
                </a:solidFill>
                <a:latin typeface="+mj-lt"/>
              </a:rPr>
              <a:t>Schickentanz</a:t>
            </a:r>
            <a:r>
              <a:rPr lang="de-DE" dirty="0">
                <a:solidFill>
                  <a:srgbClr val="96B86B"/>
                </a:solidFill>
                <a:latin typeface="+mj-lt"/>
              </a:rPr>
              <a:t>, Jörg Groß, Andreas Gaul</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404664"/>
            <a:ext cx="9601200" cy="1143000"/>
          </a:xfrm>
        </p:spPr>
        <p:txBody>
          <a:bodyPr rtlCol="0">
            <a:normAutofit/>
          </a:bodyPr>
          <a:lstStyle/>
          <a:p>
            <a:pPr algn="ctr" rtl="0"/>
            <a:r>
              <a:rPr lang="de-DE" sz="8000" dirty="0">
                <a:latin typeface="Cardinal" panose="02000505020000020003" pitchFamily="2" charset="0"/>
              </a:rPr>
              <a:t>Gliederung</a:t>
            </a:r>
          </a:p>
        </p:txBody>
      </p:sp>
      <p:sp>
        <p:nvSpPr>
          <p:cNvPr id="6" name="Inhaltsplatzhalter 4">
            <a:extLst>
              <a:ext uri="{FF2B5EF4-FFF2-40B4-BE49-F238E27FC236}">
                <a16:creationId xmlns:a16="http://schemas.microsoft.com/office/drawing/2014/main" id="{64A3917A-FB76-4913-81AA-BD40D49910FD}"/>
              </a:ext>
            </a:extLst>
          </p:cNvPr>
          <p:cNvSpPr txBox="1">
            <a:spLocks/>
          </p:cNvSpPr>
          <p:nvPr/>
        </p:nvSpPr>
        <p:spPr>
          <a:xfrm>
            <a:off x="1197868" y="2060848"/>
            <a:ext cx="9481119"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marL="514350" indent="-514350">
              <a:buFont typeface="+mj-lt"/>
              <a:buAutoNum type="arabicPeriod"/>
            </a:pPr>
            <a:r>
              <a:rPr lang="de-DE" sz="3500" dirty="0">
                <a:latin typeface="Cardinal" panose="02000505020000020003" pitchFamily="2" charset="0"/>
              </a:rPr>
              <a:t>Schilderung (Kurzbeschreibung)</a:t>
            </a:r>
          </a:p>
          <a:p>
            <a:pPr marL="514350" indent="-514350">
              <a:buFont typeface="+mj-lt"/>
              <a:buAutoNum type="arabicPeriod"/>
            </a:pPr>
            <a:r>
              <a:rPr lang="de-DE" sz="3500" dirty="0">
                <a:latin typeface="Cardinal" panose="02000505020000020003" pitchFamily="2" charset="0"/>
              </a:rPr>
              <a:t>Gewerbebereiche (Aufgabenverteilung)</a:t>
            </a:r>
          </a:p>
          <a:p>
            <a:pPr marL="514350" indent="-514350">
              <a:buFont typeface="+mj-lt"/>
              <a:buAutoNum type="arabicPeriod"/>
            </a:pPr>
            <a:r>
              <a:rPr lang="de-DE" sz="3500" dirty="0">
                <a:latin typeface="Cardinal" panose="02000505020000020003" pitchFamily="2" charset="0"/>
              </a:rPr>
              <a:t>Zeitplan</a:t>
            </a:r>
          </a:p>
          <a:p>
            <a:pPr marL="514350" indent="-514350">
              <a:buFont typeface="+mj-lt"/>
              <a:buAutoNum type="arabicPeriod"/>
            </a:pPr>
            <a:r>
              <a:rPr lang="de-DE" sz="3500" dirty="0">
                <a:latin typeface="Cardinal" panose="02000505020000020003" pitchFamily="2" charset="0"/>
              </a:rPr>
              <a:t>Gemälde (Skizzen)</a:t>
            </a:r>
          </a:p>
          <a:p>
            <a:pPr marL="514350" indent="-514350">
              <a:buFont typeface="+mj-lt"/>
              <a:buAutoNum type="arabicPeriod"/>
            </a:pPr>
            <a:r>
              <a:rPr lang="de-DE" sz="3500" dirty="0">
                <a:latin typeface="Cardinal" panose="02000505020000020003" pitchFamily="2" charset="0"/>
              </a:rPr>
              <a:t>Grenzsteine (Meilensteine)</a:t>
            </a:r>
          </a:p>
          <a:p>
            <a:pPr marL="514350" indent="-514350">
              <a:buFont typeface="+mj-lt"/>
              <a:buAutoNum type="arabicPeriod"/>
            </a:pPr>
            <a:r>
              <a:rPr lang="de-DE" sz="3500" dirty="0">
                <a:latin typeface="Cardinal" panose="02000505020000020003" pitchFamily="2" charset="0"/>
              </a:rPr>
              <a:t>Größte Risiken</a:t>
            </a:r>
          </a:p>
          <a:p>
            <a:pPr marL="514350" indent="-514350">
              <a:buFont typeface="+mj-lt"/>
              <a:buAutoNum type="arabicPeriod"/>
            </a:pPr>
            <a:endParaRPr lang="de-DE" sz="3500" dirty="0">
              <a:latin typeface="Cardinal" panose="02000505020000020003" pitchFamily="2" charset="0"/>
            </a:endParaRPr>
          </a:p>
        </p:txBody>
      </p:sp>
    </p:spTree>
    <p:extLst>
      <p:ext uri="{BB962C8B-B14F-4D97-AF65-F5344CB8AC3E}">
        <p14:creationId xmlns:p14="http://schemas.microsoft.com/office/powerpoint/2010/main" val="337410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404664"/>
            <a:ext cx="9601200" cy="1143000"/>
          </a:xfrm>
        </p:spPr>
        <p:txBody>
          <a:bodyPr rtlCol="0">
            <a:normAutofit/>
          </a:bodyPr>
          <a:lstStyle/>
          <a:p>
            <a:pPr algn="ctr" rtl="0"/>
            <a:r>
              <a:rPr lang="de-DE" sz="8000" dirty="0">
                <a:latin typeface="Cardinal" panose="02000505020000020003" pitchFamily="2" charset="0"/>
              </a:rPr>
              <a:t>1. Schilderung</a:t>
            </a:r>
          </a:p>
        </p:txBody>
      </p:sp>
      <p:sp>
        <p:nvSpPr>
          <p:cNvPr id="14" name="Inhaltsplatzhalter 13"/>
          <p:cNvSpPr>
            <a:spLocks noGrp="1"/>
          </p:cNvSpPr>
          <p:nvPr>
            <p:ph idx="1"/>
          </p:nvPr>
        </p:nvSpPr>
        <p:spPr>
          <a:xfrm>
            <a:off x="1293814" y="2060848"/>
            <a:ext cx="9601200" cy="3823320"/>
          </a:xfrm>
        </p:spPr>
        <p:txBody>
          <a:bodyPr rtlCol="0">
            <a:normAutofit/>
          </a:bodyPr>
          <a:lstStyle/>
          <a:p>
            <a:pPr marL="0" indent="0">
              <a:buNone/>
            </a:pPr>
            <a:r>
              <a:rPr lang="de-DE" sz="3500" dirty="0">
                <a:latin typeface="Cardinal" panose="02000505020000020003" pitchFamily="2" charset="0"/>
              </a:rPr>
              <a:t>Eine stürmische Nacht, die Straßen sind leer, die Taverne voll. Um die Meute bei Laune zu halten ist es in diesem Rhythmusspiel deine Aufgabe, für Stimmung zu Sorgen. Treffe die Noten, erquicke die Seelen der Meute mit wundervollen mittelalterlichen Klängen und erblicke auf deiner Reise viele verschiedene Tavernen und Personen.</a:t>
            </a: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2. Gewerbebereiche</a:t>
            </a:r>
          </a:p>
        </p:txBody>
      </p:sp>
      <p:sp>
        <p:nvSpPr>
          <p:cNvPr id="5" name="Inhaltsplatzhalter 4"/>
          <p:cNvSpPr>
            <a:spLocks noGrp="1"/>
          </p:cNvSpPr>
          <p:nvPr>
            <p:ph sz="half" idx="1"/>
          </p:nvPr>
        </p:nvSpPr>
        <p:spPr>
          <a:xfrm>
            <a:off x="1197868" y="2060848"/>
            <a:ext cx="9481119" cy="4343400"/>
          </a:xfrm>
        </p:spPr>
        <p:txBody>
          <a:bodyPr rtlCol="0">
            <a:normAutofit/>
          </a:bodyPr>
          <a:lstStyle/>
          <a:p>
            <a:pPr rtl="0"/>
            <a:r>
              <a:rPr lang="de-DE" sz="3500" dirty="0">
                <a:latin typeface="Cardinal" panose="02000505020000020003" pitchFamily="2" charset="0"/>
              </a:rPr>
              <a:t>Jörg: Kameraführung und Hauptmenü</a:t>
            </a:r>
          </a:p>
          <a:p>
            <a:pPr rtl="0"/>
            <a:r>
              <a:rPr lang="de-DE" sz="3500" dirty="0">
                <a:latin typeface="Cardinal" panose="02000505020000020003" pitchFamily="2" charset="0"/>
              </a:rPr>
              <a:t>Sven: UI, Steuerung und Partikeleffekte</a:t>
            </a:r>
          </a:p>
          <a:p>
            <a:pPr rtl="0"/>
            <a:r>
              <a:rPr lang="de-DE" sz="3500" dirty="0">
                <a:latin typeface="Cardinal" panose="02000505020000020003" pitchFamily="2" charset="0"/>
              </a:rPr>
              <a:t>Andreas: Generierung von Layout und Umgebung</a:t>
            </a:r>
          </a:p>
          <a:p>
            <a:pPr rtl="0"/>
            <a:r>
              <a:rPr lang="de-DE" sz="3500" dirty="0">
                <a:latin typeface="Cardinal" panose="02000505020000020003" pitchFamily="2" charset="0"/>
              </a:rPr>
              <a:t>Marcel: Kollision und Beleuchtung</a:t>
            </a:r>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3. Zeitplan</a:t>
            </a:r>
          </a:p>
        </p:txBody>
      </p:sp>
      <p:graphicFrame>
        <p:nvGraphicFramePr>
          <p:cNvPr id="6" name="Inhaltsplatzhalter 5">
            <a:extLst>
              <a:ext uri="{FF2B5EF4-FFF2-40B4-BE49-F238E27FC236}">
                <a16:creationId xmlns:a16="http://schemas.microsoft.com/office/drawing/2014/main" id="{145AC4D4-E55F-4E90-9583-FDFAC0B5A06B}"/>
              </a:ext>
            </a:extLst>
          </p:cNvPr>
          <p:cNvGraphicFramePr>
            <a:graphicFrameLocks noGrp="1"/>
          </p:cNvGraphicFramePr>
          <p:nvPr>
            <p:ph sz="half" idx="1"/>
            <p:extLst>
              <p:ext uri="{D42A27DB-BD31-4B8C-83A1-F6EECF244321}">
                <p14:modId xmlns:p14="http://schemas.microsoft.com/office/powerpoint/2010/main" val="1314027290"/>
              </p:ext>
            </p:extLst>
          </p:nvPr>
        </p:nvGraphicFramePr>
        <p:xfrm>
          <a:off x="1125860" y="2204864"/>
          <a:ext cx="9828702" cy="3020336"/>
        </p:xfrm>
        <a:graphic>
          <a:graphicData uri="http://schemas.openxmlformats.org/drawingml/2006/table">
            <a:tbl>
              <a:tblPr>
                <a:tableStyleId>{5C22544A-7EE6-4342-B048-85BDC9FD1C3A}</a:tableStyleId>
              </a:tblPr>
              <a:tblGrid>
                <a:gridCol w="937017">
                  <a:extLst>
                    <a:ext uri="{9D8B030D-6E8A-4147-A177-3AD203B41FA5}">
                      <a16:colId xmlns:a16="http://schemas.microsoft.com/office/drawing/2014/main" val="3053924015"/>
                    </a:ext>
                  </a:extLst>
                </a:gridCol>
                <a:gridCol w="1069096">
                  <a:extLst>
                    <a:ext uri="{9D8B030D-6E8A-4147-A177-3AD203B41FA5}">
                      <a16:colId xmlns:a16="http://schemas.microsoft.com/office/drawing/2014/main" val="4224299232"/>
                    </a:ext>
                  </a:extLst>
                </a:gridCol>
                <a:gridCol w="1365651">
                  <a:extLst>
                    <a:ext uri="{9D8B030D-6E8A-4147-A177-3AD203B41FA5}">
                      <a16:colId xmlns:a16="http://schemas.microsoft.com/office/drawing/2014/main" val="2246766286"/>
                    </a:ext>
                  </a:extLst>
                </a:gridCol>
                <a:gridCol w="1069096">
                  <a:extLst>
                    <a:ext uri="{9D8B030D-6E8A-4147-A177-3AD203B41FA5}">
                      <a16:colId xmlns:a16="http://schemas.microsoft.com/office/drawing/2014/main" val="247900942"/>
                    </a:ext>
                  </a:extLst>
                </a:gridCol>
                <a:gridCol w="2123238">
                  <a:extLst>
                    <a:ext uri="{9D8B030D-6E8A-4147-A177-3AD203B41FA5}">
                      <a16:colId xmlns:a16="http://schemas.microsoft.com/office/drawing/2014/main" val="749565769"/>
                    </a:ext>
                  </a:extLst>
                </a:gridCol>
                <a:gridCol w="1545080">
                  <a:extLst>
                    <a:ext uri="{9D8B030D-6E8A-4147-A177-3AD203B41FA5}">
                      <a16:colId xmlns:a16="http://schemas.microsoft.com/office/drawing/2014/main" val="3374586406"/>
                    </a:ext>
                  </a:extLst>
                </a:gridCol>
                <a:gridCol w="740143">
                  <a:extLst>
                    <a:ext uri="{9D8B030D-6E8A-4147-A177-3AD203B41FA5}">
                      <a16:colId xmlns:a16="http://schemas.microsoft.com/office/drawing/2014/main" val="221410768"/>
                    </a:ext>
                  </a:extLst>
                </a:gridCol>
                <a:gridCol w="979381">
                  <a:extLst>
                    <a:ext uri="{9D8B030D-6E8A-4147-A177-3AD203B41FA5}">
                      <a16:colId xmlns:a16="http://schemas.microsoft.com/office/drawing/2014/main" val="704131592"/>
                    </a:ext>
                  </a:extLst>
                </a:gridCol>
              </a:tblGrid>
              <a:tr h="149676">
                <a:tc>
                  <a:txBody>
                    <a:bodyPr/>
                    <a:lstStyle/>
                    <a:p>
                      <a:pPr algn="l" fontAlgn="b"/>
                      <a:r>
                        <a:rPr lang="de-DE" sz="800" u="none" strike="noStrike">
                          <a:effectLst/>
                        </a:rPr>
                        <a:t>Kalenderwoche: </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25</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26</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27</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28</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29</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30</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31</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81692516"/>
                  </a:ext>
                </a:extLst>
              </a:tr>
              <a:tr h="265285">
                <a:tc>
                  <a:txBody>
                    <a:bodyPr/>
                    <a:lstStyle/>
                    <a:p>
                      <a:pPr algn="l" fontAlgn="b"/>
                      <a:r>
                        <a:rPr lang="de-DE" sz="800" u="none" strike="noStrike">
                          <a:effectLst/>
                        </a:rPr>
                        <a:t>Sven</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UI</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Steuerung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Charaktererstellung</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49162824"/>
                  </a:ext>
                </a:extLst>
              </a:tr>
              <a:tr h="265285">
                <a:tc>
                  <a:txBody>
                    <a:bodyPr/>
                    <a:lstStyle/>
                    <a:p>
                      <a:pPr algn="l" fontAlgn="b"/>
                      <a:r>
                        <a:rPr lang="de-DE" sz="800" u="none" strike="noStrike">
                          <a:effectLst/>
                        </a:rPr>
                        <a:t>Jörg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Kamera</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Kamerasteuerung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Regisseur</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905671514"/>
                  </a:ext>
                </a:extLst>
              </a:tr>
              <a:tr h="265285">
                <a:tc>
                  <a:txBody>
                    <a:bodyPr/>
                    <a:lstStyle/>
                    <a:p>
                      <a:pPr algn="l" fontAlgn="b"/>
                      <a:r>
                        <a:rPr lang="de-DE" sz="800" u="none" strike="noStrike">
                          <a:effectLst/>
                        </a:rPr>
                        <a:t>Andreas</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Testlayout</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Layoutverfeinerung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Möbelmodelierung</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178463073"/>
                  </a:ext>
                </a:extLst>
              </a:tr>
              <a:tr h="265285">
                <a:tc>
                  <a:txBody>
                    <a:bodyPr/>
                    <a:lstStyle/>
                    <a:p>
                      <a:pPr algn="l" fontAlgn="b"/>
                      <a:r>
                        <a:rPr lang="de-DE" sz="800" u="none" strike="noStrike">
                          <a:effectLst/>
                        </a:rPr>
                        <a:t>Marcel</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Planung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Kollision</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Urlaub</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Prüfungsvorbereitung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Prüfungsphase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Kollision</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071923339"/>
                  </a:ext>
                </a:extLst>
              </a:tr>
              <a:tr h="149676">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Meilenstein 1</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640034825"/>
                  </a:ext>
                </a:extLst>
              </a:tr>
              <a:tr h="149676">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905699390"/>
                  </a:ext>
                </a:extLst>
              </a:tr>
              <a:tr h="149676">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738879738"/>
                  </a:ext>
                </a:extLst>
              </a:tr>
              <a:tr h="149676">
                <a:tc>
                  <a:txBody>
                    <a:bodyPr/>
                    <a:lstStyle/>
                    <a:p>
                      <a:pPr algn="l" fontAlgn="b"/>
                      <a:r>
                        <a:rPr lang="de-DE" sz="800" u="none" strike="noStrike">
                          <a:effectLst/>
                        </a:rPr>
                        <a:t>Kalenderwoche: </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32</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33</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34</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35</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36</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37</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r" fontAlgn="b"/>
                      <a:r>
                        <a:rPr lang="de-DE" sz="800" u="none" strike="noStrike">
                          <a:effectLst/>
                        </a:rPr>
                        <a:t>38</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786425405"/>
                  </a:ext>
                </a:extLst>
              </a:tr>
              <a:tr h="265285">
                <a:tc>
                  <a:txBody>
                    <a:bodyPr/>
                    <a:lstStyle/>
                    <a:p>
                      <a:pPr algn="l" fontAlgn="b"/>
                      <a:r>
                        <a:rPr lang="de-DE" sz="800" u="none" strike="noStrike">
                          <a:effectLst/>
                        </a:rPr>
                        <a:t>Sven</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Partikel</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Texturierung und Deko</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Deko</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Erweiterung Animation, zusätzliche Objekte</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Urlaub</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60576997"/>
                  </a:ext>
                </a:extLst>
              </a:tr>
              <a:tr h="265285">
                <a:tc>
                  <a:txBody>
                    <a:bodyPr/>
                    <a:lstStyle/>
                    <a:p>
                      <a:pPr algn="l" fontAlgn="b"/>
                      <a:r>
                        <a:rPr lang="de-DE" sz="800" u="none" strike="noStrike">
                          <a:effectLst/>
                        </a:rPr>
                        <a:t>Jörg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Regisseur automation</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Hauptmenü</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Beatmap (spätestens)</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Zuschauer Interaktion</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evtl. Tomatenwurf etc.</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055011082"/>
                  </a:ext>
                </a:extLst>
              </a:tr>
              <a:tr h="265285">
                <a:tc>
                  <a:txBody>
                    <a:bodyPr/>
                    <a:lstStyle/>
                    <a:p>
                      <a:pPr algn="l" fontAlgn="b"/>
                      <a:r>
                        <a:rPr lang="de-DE" sz="800" u="none" strike="noStrike">
                          <a:effectLst/>
                        </a:rPr>
                        <a:t>Andreas</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Möbelmodelierung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Texturierung und Deko</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Deko</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Zufällige Travernengenerierung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Zufällige Travernengenerierung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870432161"/>
                  </a:ext>
                </a:extLst>
              </a:tr>
              <a:tr h="265285">
                <a:tc>
                  <a:txBody>
                    <a:bodyPr/>
                    <a:lstStyle/>
                    <a:p>
                      <a:pPr algn="l" fontAlgn="b"/>
                      <a:r>
                        <a:rPr lang="de-DE" sz="800" u="none" strike="noStrike">
                          <a:effectLst/>
                        </a:rPr>
                        <a:t>Marcel</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Beleuchtung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automatisierte Beleuchtung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Deko</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interakives Licht</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Bugfixing</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Abgabe</a:t>
                      </a:r>
                      <a:endParaRPr lang="de-DE" sz="8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412747364"/>
                  </a:ext>
                </a:extLst>
              </a:tr>
              <a:tr h="149676">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Meilenstein 2</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r>
                        <a:rPr lang="de-DE" sz="800" u="none" strike="noStrike">
                          <a:effectLst/>
                        </a:rPr>
                        <a:t>Meilenstein 3</a:t>
                      </a:r>
                      <a:endParaRPr lang="de-DE" sz="800" b="0" i="0" u="none" strike="noStrike">
                        <a:solidFill>
                          <a:srgbClr val="000000"/>
                        </a:solidFill>
                        <a:effectLst/>
                        <a:latin typeface="Calibri" panose="020F0502020204030204" pitchFamily="34" charset="0"/>
                      </a:endParaRPr>
                    </a:p>
                  </a:txBody>
                  <a:tcPr marL="7483" marR="7483" marT="7483" marB="0" anchor="b"/>
                </a:tc>
                <a:tc>
                  <a:txBody>
                    <a:bodyPr/>
                    <a:lstStyle/>
                    <a:p>
                      <a:pPr algn="l" fontAlgn="b"/>
                      <a:endParaRPr lang="de-DE" sz="800" b="0" i="0" u="none" strike="noStrike" dirty="0">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71162707"/>
                  </a:ext>
                </a:extLst>
              </a:tr>
            </a:tbl>
          </a:graphicData>
        </a:graphic>
      </p:graphicFrame>
    </p:spTree>
    <p:extLst>
      <p:ext uri="{BB962C8B-B14F-4D97-AF65-F5344CB8AC3E}">
        <p14:creationId xmlns:p14="http://schemas.microsoft.com/office/powerpoint/2010/main" val="30112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7" y="1628800"/>
            <a:ext cx="6403829" cy="4802872"/>
          </a:xfrm>
          <a:prstGeom prst="rect">
            <a:avLst/>
          </a:prstGeom>
        </p:spPr>
      </p:pic>
      <p:sp>
        <p:nvSpPr>
          <p:cNvPr id="3" name="Titel 1">
            <a:extLst>
              <a:ext uri="{FF2B5EF4-FFF2-40B4-BE49-F238E27FC236}">
                <a16:creationId xmlns:a16="http://schemas.microsoft.com/office/drawing/2014/main" id="{FE8BFE7A-F129-4F9B-B337-42ECAF82DE8D}"/>
              </a:ext>
            </a:extLst>
          </p:cNvPr>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4. Gemälde</a:t>
            </a:r>
          </a:p>
        </p:txBody>
      </p:sp>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011C98AD-F467-48F3-B536-91A56577ED2C}"/>
              </a:ext>
            </a:extLst>
          </p:cNvPr>
          <p:cNvSpPr>
            <a:spLocks noGrp="1"/>
          </p:cNvSpPr>
          <p:nvPr>
            <p:ph type="title"/>
          </p:nvPr>
        </p:nvSpPr>
        <p:spPr>
          <a:xfrm>
            <a:off x="0" y="332656"/>
            <a:ext cx="12188825" cy="1143000"/>
          </a:xfrm>
        </p:spPr>
        <p:txBody>
          <a:bodyPr rtlCol="0">
            <a:noAutofit/>
          </a:bodyPr>
          <a:lstStyle/>
          <a:p>
            <a:pPr algn="ctr" rtl="0"/>
            <a:r>
              <a:rPr lang="de-DE" sz="7500" dirty="0">
                <a:latin typeface="Cardinal" panose="02000505020000020003" pitchFamily="2" charset="0"/>
              </a:rPr>
              <a:t>4. Gemälde</a:t>
            </a:r>
          </a:p>
        </p:txBody>
      </p:sp>
      <p:pic>
        <p:nvPicPr>
          <p:cNvPr id="5" name="Grafik 4">
            <a:extLst>
              <a:ext uri="{FF2B5EF4-FFF2-40B4-BE49-F238E27FC236}">
                <a16:creationId xmlns:a16="http://schemas.microsoft.com/office/drawing/2014/main" id="{1D769696-4D24-45FF-A912-EA08283CA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58" y="1628800"/>
            <a:ext cx="6409468" cy="4802872"/>
          </a:xfrm>
          <a:prstGeom prst="rect">
            <a:avLst/>
          </a:prstGeom>
        </p:spPr>
      </p:pic>
    </p:spTree>
    <p:extLst>
      <p:ext uri="{BB962C8B-B14F-4D97-AF65-F5344CB8AC3E}">
        <p14:creationId xmlns:p14="http://schemas.microsoft.com/office/powerpoint/2010/main" val="229028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a:latin typeface="Cardinal" panose="02000505020000020003" pitchFamily="2" charset="0"/>
              </a:rPr>
              <a:t>5. Grenzsteine</a:t>
            </a:r>
          </a:p>
        </p:txBody>
      </p:sp>
      <p:sp>
        <p:nvSpPr>
          <p:cNvPr id="5" name="Inhaltsplatzhalter 4"/>
          <p:cNvSpPr>
            <a:spLocks noGrp="1"/>
          </p:cNvSpPr>
          <p:nvPr>
            <p:ph sz="half" idx="1"/>
          </p:nvPr>
        </p:nvSpPr>
        <p:spPr>
          <a:xfrm>
            <a:off x="981844" y="2060848"/>
            <a:ext cx="10297144" cy="4343400"/>
          </a:xfrm>
        </p:spPr>
        <p:txBody>
          <a:bodyPr rtlCol="0">
            <a:normAutofit/>
          </a:bodyPr>
          <a:lstStyle/>
          <a:p>
            <a:r>
              <a:rPr lang="de-DE" sz="3500" dirty="0">
                <a:latin typeface="Cardinal" panose="02000505020000020003" pitchFamily="2" charset="0"/>
              </a:rPr>
              <a:t>Grundlegender Prototyp (Erste halbwegs funktionale Version)</a:t>
            </a:r>
          </a:p>
          <a:p>
            <a:pPr rtl="0"/>
            <a:r>
              <a:rPr lang="de-DE" sz="3500" dirty="0">
                <a:latin typeface="Cardinal" panose="02000505020000020003" pitchFamily="2" charset="0"/>
              </a:rPr>
              <a:t>Funktionen vollständig implementiert (1 Umgebung, 1 Lied, keine Auswahl)</a:t>
            </a:r>
          </a:p>
          <a:p>
            <a:pPr rtl="0"/>
            <a:r>
              <a:rPr lang="de-DE" sz="3500" dirty="0">
                <a:latin typeface="Cardinal" panose="02000505020000020003" pitchFamily="2" charset="0"/>
              </a:rPr>
              <a:t>Bugfixing und Erweiterungen</a:t>
            </a:r>
          </a:p>
        </p:txBody>
      </p:sp>
    </p:spTree>
    <p:extLst>
      <p:ext uri="{BB962C8B-B14F-4D97-AF65-F5344CB8AC3E}">
        <p14:creationId xmlns:p14="http://schemas.microsoft.com/office/powerpoint/2010/main" val="21036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a:latin typeface="Cardinal" panose="02000505020000020003" pitchFamily="2" charset="0"/>
              </a:rPr>
              <a:t>6. Größte Risiken</a:t>
            </a:r>
          </a:p>
        </p:txBody>
      </p:sp>
      <p:sp>
        <p:nvSpPr>
          <p:cNvPr id="14" name="Inhaltsplatzhalter 13"/>
          <p:cNvSpPr>
            <a:spLocks noGrp="1"/>
          </p:cNvSpPr>
          <p:nvPr>
            <p:ph idx="1"/>
          </p:nvPr>
        </p:nvSpPr>
        <p:spPr>
          <a:xfrm>
            <a:off x="981844" y="2053952"/>
            <a:ext cx="9601200" cy="3823320"/>
          </a:xfrm>
        </p:spPr>
        <p:txBody>
          <a:bodyPr rtlCol="0">
            <a:normAutofit/>
          </a:bodyPr>
          <a:lstStyle/>
          <a:p>
            <a:r>
              <a:rPr lang="de-DE" sz="3500" dirty="0">
                <a:latin typeface="Cardinal" panose="02000505020000020003" pitchFamily="2" charset="0"/>
              </a:rPr>
              <a:t>Performance Probleme </a:t>
            </a:r>
          </a:p>
          <a:p>
            <a:r>
              <a:rPr lang="de-DE" sz="3500" dirty="0">
                <a:latin typeface="Cardinal" panose="02000505020000020003" pitchFamily="2" charset="0"/>
              </a:rPr>
              <a:t>Nicht fertig werden </a:t>
            </a:r>
          </a:p>
        </p:txBody>
      </p:sp>
    </p:spTree>
    <p:extLst>
      <p:ext uri="{BB962C8B-B14F-4D97-AF65-F5344CB8AC3E}">
        <p14:creationId xmlns:p14="http://schemas.microsoft.com/office/powerpoint/2010/main" val="351566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olzmaserung 16: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3726_TF02801115_TF02801115.potx" id="{39A68609-1E8D-4B3F-9F71-BB01D155CBD2}" vid="{DD2D0110-9BBD-45C5-8FB9-3F9DCD121FAA}"/>
    </a:ext>
  </a:extLst>
</a:theme>
</file>

<file path=ppt/theme/theme2.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35E791-7449-4708-8DE9-182EC4D8A134}">
  <ds:schemaRefs>
    <ds:schemaRef ds:uri="http://purl.org/dc/elements/1.1/"/>
    <ds:schemaRef ds:uri="http://schemas.microsoft.com/office/2006/documentManagement/types"/>
    <ds:schemaRef ds:uri="4873beb7-5857-4685-be1f-d57550cc96cc"/>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tf02801115</Template>
  <TotalTime>0</TotalTime>
  <Words>285</Words>
  <Application>Microsoft Office PowerPoint</Application>
  <PresentationFormat>Benutzerdefiniert</PresentationFormat>
  <Paragraphs>119</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Cardinal</vt:lpstr>
      <vt:lpstr>Calibri</vt:lpstr>
      <vt:lpstr>Arial</vt:lpstr>
      <vt:lpstr>Century</vt:lpstr>
      <vt:lpstr>Holzmaserung 16:9</vt:lpstr>
      <vt:lpstr>Knavebard</vt:lpstr>
      <vt:lpstr>Gliederung</vt:lpstr>
      <vt:lpstr>1. Schilderung</vt:lpstr>
      <vt:lpstr>2. Gewerbebereiche</vt:lpstr>
      <vt:lpstr>3. Zeitplan</vt:lpstr>
      <vt:lpstr>4. Gemälde</vt:lpstr>
      <vt:lpstr>4. Gemälde</vt:lpstr>
      <vt:lpstr>5. Grenzsteine</vt:lpstr>
      <vt:lpstr>6. Größte Risiken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Knavebard</dc:title>
  <dc:creator>Marcel Schwab</dc:creator>
  <cp:lastModifiedBy>Kraiden</cp:lastModifiedBy>
  <cp:revision>12</cp:revision>
  <dcterms:created xsi:type="dcterms:W3CDTF">2018-06-21T11:21:05Z</dcterms:created>
  <dcterms:modified xsi:type="dcterms:W3CDTF">2018-06-21T17:38:02Z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