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8" r:id="rId5"/>
    <p:sldId id="257" r:id="rId6"/>
    <p:sldId id="294" r:id="rId7"/>
    <p:sldId id="295" r:id="rId8"/>
    <p:sldId id="264" r:id="rId9"/>
    <p:sldId id="289" r:id="rId10"/>
    <p:sldId id="267" r:id="rId11"/>
    <p:sldId id="303" r:id="rId12"/>
    <p:sldId id="304" r:id="rId13"/>
    <p:sldId id="306" r:id="rId14"/>
    <p:sldId id="307" r:id="rId15"/>
    <p:sldId id="296" r:id="rId16"/>
    <p:sldId id="279" r:id="rId17"/>
    <p:sldId id="280" r:id="rId18"/>
    <p:sldId id="301" r:id="rId19"/>
    <p:sldId id="302" r:id="rId20"/>
  </p:sldIdLst>
  <p:sldSz cx="12192000" cy="6858000"/>
  <p:notesSz cx="6858000" cy="9144000"/>
  <p:custDataLst>
    <p:tags r:id="rId2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AF6666"/>
    <a:srgbClr val="9786FC"/>
    <a:srgbClr val="99CCFF"/>
    <a:srgbClr val="F2F2F2"/>
    <a:srgbClr val="004450"/>
    <a:srgbClr val="83006F"/>
    <a:srgbClr val="002D35"/>
    <a:srgbClr val="5698BE"/>
    <a:srgbClr val="11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2" autoAdjust="0"/>
    <p:restoredTop sz="95503" autoAdjust="0"/>
  </p:normalViewPr>
  <p:slideViewPr>
    <p:cSldViewPr snapToGrid="0" showGuides="1">
      <p:cViewPr varScale="1">
        <p:scale>
          <a:sx n="87" d="100"/>
          <a:sy n="87" d="100"/>
        </p:scale>
        <p:origin x="235" y="67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196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1/20/2022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zuredatastudio#try-out-the-latest-insiders-build-from-maste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azure-data-studio/download-azure-data-studio?view=sql-server-ver1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microsoft/azuredatastudio#try-out-the-latest-insiders-build-from-main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txr.sqltool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-Server-project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1082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5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8566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203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hlinkClick r:id="rId3"/>
              </a:rPr>
              <a:t>GitHub  </a:t>
            </a:r>
            <a:r>
              <a:rPr lang="en-CA" dirty="0" err="1">
                <a:hlinkClick r:id="rId3"/>
              </a:rPr>
              <a:t>microsoft</a:t>
            </a:r>
            <a:r>
              <a:rPr lang="en-CA" dirty="0">
                <a:hlinkClick r:id="rId3"/>
              </a:rPr>
              <a:t>/</a:t>
            </a:r>
            <a:r>
              <a:rPr lang="en-CA" dirty="0" err="1">
                <a:hlinkClick r:id="rId3"/>
              </a:rPr>
              <a:t>azuredatastudio</a:t>
            </a:r>
            <a:r>
              <a:rPr lang="en-CA" dirty="0">
                <a:hlinkClick r:id="rId3"/>
              </a:rPr>
              <a:t>: Azure Data Studio is a data management tool that enables working with SQL Server, Azure SQL DB and SQL DW from Windows, macOS and Linux. (github.com)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097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40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GA Version -- Download and install Azure Data Studio - Azure Data Studio | Microsoft Docs</a:t>
            </a:r>
            <a:endParaRPr lang="en-US" dirty="0"/>
          </a:p>
          <a:p>
            <a:endParaRPr lang="en-US" dirty="0"/>
          </a:p>
          <a:p>
            <a:r>
              <a:rPr lang="en-CA" dirty="0">
                <a:hlinkClick r:id="rId4"/>
              </a:rPr>
              <a:t>Insider’s Version -- </a:t>
            </a:r>
            <a:r>
              <a:rPr lang="en-CA" dirty="0" err="1">
                <a:hlinkClick r:id="rId4"/>
              </a:rPr>
              <a:t>microsoft</a:t>
            </a:r>
            <a:r>
              <a:rPr lang="en-CA" dirty="0">
                <a:hlinkClick r:id="rId4"/>
              </a:rPr>
              <a:t>/</a:t>
            </a:r>
            <a:r>
              <a:rPr lang="en-CA" dirty="0" err="1">
                <a:hlinkClick r:id="rId4"/>
              </a:rPr>
              <a:t>azuredatastudio</a:t>
            </a:r>
            <a:r>
              <a:rPr lang="en-CA" dirty="0">
                <a:hlinkClick r:id="rId4"/>
              </a:rPr>
              <a:t>: Azure Data Studio is a data management tool that enables working with SQL Server, Azure SQL DB and SQL DW from Windows, macOS and Linux. (github.com)</a:t>
            </a:r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138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>
                <a:hlinkClick r:id="rId3"/>
              </a:rPr>
              <a:t>SQLTools</a:t>
            </a:r>
            <a:r>
              <a:rPr lang="en-CA" dirty="0">
                <a:hlinkClick r:id="rId3"/>
              </a:rPr>
              <a:t> - Visual Studio Marketplace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7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Microsoft SQL Server Projects (github.com)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03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71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59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71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164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2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79D43-5148-4028-9C55-B19DBC99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D30F3-DE0F-480B-BDF9-C0A92FFE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8C99D-3296-46AE-961C-2E9E3A0D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11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  <p:sldLayoutId id="2147483695" r:id="rId3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6.jfif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arrienerm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Overview_effec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9.sv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theconversation.com/listen-up-many-farmed-fish-are-hard-of-hearing-heres-why-it-matters-5858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8824D513-D7C2-42B7-A630-6D10C27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7" name="Picture 6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FFA4BB31-415C-4753-A7CA-737479A6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0"/>
            <a:ext cx="8048625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39696"/>
            <a:ext cx="5879592" cy="2136164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HIGH LEVEL DEEP DIVE with AZURE DATA STUDIO</a:t>
            </a:r>
            <a:br>
              <a:rPr lang="en-US" sz="1500" dirty="0"/>
            </a:br>
            <a:endParaRPr lang="en-US" sz="1500" dirty="0"/>
          </a:p>
        </p:txBody>
      </p:sp>
      <p:sp>
        <p:nvSpPr>
          <p:cNvPr id="3" name="Tagline">
            <a:extLst>
              <a:ext uri="{FF2B5EF4-FFF2-40B4-BE49-F238E27FC236}">
                <a16:creationId xmlns:a16="http://schemas.microsoft.com/office/drawing/2014/main" id="{207A4895-FD99-4E27-98FF-7558F17D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</p:spPr>
        <p:txBody>
          <a:bodyPr anchor="ctr">
            <a:normAutofit/>
          </a:bodyPr>
          <a:lstStyle/>
          <a:p>
            <a:r>
              <a:rPr lang="en-US" sz="1600" dirty="0"/>
              <a:t>Powered by</a:t>
            </a:r>
          </a:p>
          <a:p>
            <a:r>
              <a:rPr lang="en-US" sz="1600" dirty="0"/>
              <a:t>KrakenYYC</a:t>
            </a:r>
          </a:p>
        </p:txBody>
      </p:sp>
    </p:spTree>
    <p:extLst>
      <p:ext uri="{BB962C8B-B14F-4D97-AF65-F5344CB8AC3E}">
        <p14:creationId xmlns:p14="http://schemas.microsoft.com/office/powerpoint/2010/main" val="400716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GITHUB CONNECTIVITY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CTRL – SHIFT – P    …   Search Git</a:t>
            </a:r>
          </a:p>
          <a:p>
            <a:r>
              <a:rPr lang="en-US" dirty="0"/>
              <a:t>This will bring up the Command Palette where there are 10 Git commands to help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E120F-D11D-4226-9448-CBBF8AFF3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Git Clone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68404-7139-47A5-A3EA-BA5DA3FFB4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Segoe WPC"/>
              </a:rPr>
              <a:t>Copy URL for either: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Segoe WPC"/>
              </a:rPr>
              <a:t>Your GitHub Repository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egoe WPC"/>
              </a:rPr>
              <a:t>Your Forked </a:t>
            </a:r>
            <a:r>
              <a:rPr lang="en-US" dirty="0">
                <a:solidFill>
                  <a:schemeClr val="tx1"/>
                </a:solidFill>
                <a:latin typeface="Segoe WPC"/>
              </a:rPr>
              <a:t>GitHub Repository</a:t>
            </a:r>
            <a:endParaRPr lang="en-CA" b="0" i="0" dirty="0">
              <a:solidFill>
                <a:schemeClr val="tx1"/>
              </a:solidFill>
              <a:effectLst/>
              <a:latin typeface="Segoe WPC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882582-7E2D-4036-AE70-5F2600CB5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F0E104-7DF0-40B9-BBAF-665FFAD19B61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 Repository</a:t>
            </a:r>
          </a:p>
          <a:p>
            <a:r>
              <a:rPr lang="en-US" dirty="0"/>
              <a:t>Select Location</a:t>
            </a:r>
          </a:p>
          <a:p>
            <a:r>
              <a:rPr lang="en-US" dirty="0"/>
              <a:t>Handle Push/Pull/Stage</a:t>
            </a:r>
            <a:r>
              <a:rPr lang="en-US"/>
              <a:t>/Commit Here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A4D816-16C0-4A8A-8056-74F115345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ED6BB7-550D-4516-A105-98FF3C8AA5EA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Participate with the Azure Data Studio crowd – make extensions, send issues, develop the  product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3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ENTERPRISE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E120F-D11D-4226-9448-CBBF8AFF3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68404-7139-47A5-A3EA-BA5DA3FFB4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Segoe WPC"/>
              </a:rPr>
              <a:t>S</a:t>
            </a:r>
            <a:r>
              <a:rPr lang="en-CA" dirty="0">
                <a:solidFill>
                  <a:schemeClr val="tx1"/>
                </a:solidFill>
                <a:latin typeface="Segoe WPC"/>
              </a:rPr>
              <a:t>QL Database Projects</a:t>
            </a:r>
          </a:p>
          <a:p>
            <a:pPr algn="l"/>
            <a:r>
              <a:rPr lang="en-CA" dirty="0">
                <a:solidFill>
                  <a:schemeClr val="tx1"/>
                </a:solidFill>
                <a:latin typeface="Segoe WPC"/>
              </a:rPr>
              <a:t>Free account for 12 months</a:t>
            </a:r>
          </a:p>
          <a:p>
            <a:pPr algn="l"/>
            <a:r>
              <a:rPr lang="en-CA" dirty="0">
                <a:solidFill>
                  <a:schemeClr val="tx1"/>
                </a:solidFill>
                <a:latin typeface="Segoe WPC"/>
              </a:rPr>
              <a:t>SQL Databases and </a:t>
            </a:r>
            <a:r>
              <a:rPr lang="en-CA" dirty="0" err="1">
                <a:solidFill>
                  <a:schemeClr val="tx1"/>
                </a:solidFill>
                <a:latin typeface="Segoe WPC"/>
              </a:rPr>
              <a:t>dbCosmos</a:t>
            </a:r>
            <a:endParaRPr lang="en-CA" dirty="0">
              <a:solidFill>
                <a:schemeClr val="tx1"/>
              </a:solidFill>
              <a:latin typeface="Segoe WPC"/>
            </a:endParaRPr>
          </a:p>
          <a:p>
            <a:pPr algn="l"/>
            <a:endParaRPr lang="en-CA" dirty="0">
              <a:solidFill>
                <a:schemeClr val="tx1"/>
              </a:solidFill>
              <a:latin typeface="Segoe WPC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882582-7E2D-4036-AE70-5F2600CB5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Azure Data Explorer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F0E104-7DF0-40B9-BBAF-665FFAD19B61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Warehousing</a:t>
            </a:r>
          </a:p>
          <a:p>
            <a:r>
              <a:rPr lang="en-US" dirty="0"/>
              <a:t>Kusto</a:t>
            </a:r>
          </a:p>
          <a:p>
            <a:r>
              <a:rPr lang="en-US" dirty="0"/>
              <a:t>Velocity Variety Volume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A4D816-16C0-4A8A-8056-74F115345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Cluster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ED6BB7-550D-4516-A105-98FF3C8AA5EA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clusters of SQL Server, Spark, HDFS containers on </a:t>
            </a:r>
            <a:r>
              <a:rPr lang="en-US" dirty="0" err="1"/>
              <a:t>Kupernetes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6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D966F-0CC8-432A-975B-BA0BD8AB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C09DFF-0627-4728-9C91-2EB6A5DF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E9F86-06DB-4456-A7C9-A48F2CA0D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323AC4-42F0-47F1-A5C0-6A967748054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  <a:p>
            <a:r>
              <a:rPr lang="en-US" dirty="0"/>
              <a:t>Notebooks</a:t>
            </a:r>
          </a:p>
          <a:p>
            <a:r>
              <a:rPr lang="en-US" dirty="0"/>
              <a:t>Project</a:t>
            </a:r>
          </a:p>
          <a:p>
            <a:r>
              <a:rPr lang="en-US" dirty="0" err="1"/>
              <a:t>SandDance</a:t>
            </a:r>
            <a:endParaRPr lang="en-US" dirty="0"/>
          </a:p>
          <a:p>
            <a:endParaRPr lang="en-CA" dirty="0"/>
          </a:p>
        </p:txBody>
      </p:sp>
      <p:pic>
        <p:nvPicPr>
          <p:cNvPr id="3" name="Picture Placeholder 2" descr="A picture containing logo&#10;&#10;Description automatically generated">
            <a:extLst>
              <a:ext uri="{FF2B5EF4-FFF2-40B4-BE49-F238E27FC236}">
                <a16:creationId xmlns:a16="http://schemas.microsoft.com/office/drawing/2014/main" id="{9A2F73A0-6B0D-4F74-B263-EB08C909920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t="15496" b="15496"/>
          <a:stretch>
            <a:fillRect/>
          </a:stretch>
        </p:blipFill>
        <p:spPr/>
      </p:pic>
      <p:pic>
        <p:nvPicPr>
          <p:cNvPr id="15" name="Picture Placeholder 14" descr="A picture containing icon&#10;&#10;Description automatically generated">
            <a:extLst>
              <a:ext uri="{FF2B5EF4-FFF2-40B4-BE49-F238E27FC236}">
                <a16:creationId xmlns:a16="http://schemas.microsoft.com/office/drawing/2014/main" id="{13FF6DF3-EFE2-4E29-B599-6C6236030F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5340" r="5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040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kyscrapers">
            <a:extLst>
              <a:ext uri="{FF2B5EF4-FFF2-40B4-BE49-F238E27FC236}">
                <a16:creationId xmlns:a16="http://schemas.microsoft.com/office/drawing/2014/main" id="{62D5A589-EFF5-47EB-86A4-0D54CA10014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267325" cy="5829300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A99F4ABB-EB23-40CD-8FEC-C2968264BCF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15508" b="15508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726947E-2FAB-418C-8C21-3B377926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AAB1F4-27F4-4B2A-A912-9E2128605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more to come with Azure Data Studio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E9A580-54CD-4CFC-960E-E92CFF7D9E1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I will have my repo available containing the extensions I have downloaded and my Powerpoint presentation slides.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9E05-3F77-4460-996C-81E48C9C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 descr="Rocks on a beach&#10;&#10;Description automatically generated with medium confidence">
            <a:extLst>
              <a:ext uri="{FF2B5EF4-FFF2-40B4-BE49-F238E27FC236}">
                <a16:creationId xmlns:a16="http://schemas.microsoft.com/office/drawing/2014/main" id="{FB1CCF9C-0D36-4D8B-9C2E-340844709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253763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0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8E1F60-6C6C-485D-9479-5F6E3AF499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241E27-DB7F-42AE-9A03-F047CD2F1C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cnermo@krakenyyc.com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FEBCF-C81C-4F2F-9CC4-C66EF18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D50CDE-8308-4F6D-BE73-E214E76CAD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1245" y="5658102"/>
            <a:ext cx="3575324" cy="280109"/>
          </a:xfrm>
        </p:spPr>
        <p:txBody>
          <a:bodyPr/>
          <a:lstStyle/>
          <a:p>
            <a:r>
              <a:rPr lang="en-CA" dirty="0">
                <a:hlinkClick r:id="rId3"/>
              </a:rPr>
              <a:t>Carrie Nermo | LinkedIn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6A9792-30C2-4B8D-9673-6D7E1BFE97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Website: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8510FA-FCEE-41BD-9624-BB86CEBFC0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Coming soon - 2022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EB35D-FF82-440C-ADC2-65C836A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Placeholder 6" descr="A picture containing logo&#10;&#10;Description automatically generated">
            <a:extLst>
              <a:ext uri="{FF2B5EF4-FFF2-40B4-BE49-F238E27FC236}">
                <a16:creationId xmlns:a16="http://schemas.microsoft.com/office/drawing/2014/main" id="{A8403FFB-8D04-41F4-97AC-EBDF3851743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t="15473" b="15473"/>
          <a:stretch>
            <a:fillRect/>
          </a:stretch>
        </p:blipFill>
        <p:spPr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95384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97577E-49A5-4DD6-A86F-D8131F3D4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78" b="15865"/>
          <a:stretch/>
        </p:blipFill>
        <p:spPr>
          <a:xfrm>
            <a:off x="712381" y="480223"/>
            <a:ext cx="10519182" cy="5601464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4FEE0FD-3A63-441D-9A35-DBF5ADC1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95571"/>
            <a:ext cx="2743200" cy="22597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MM.DD.20XX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7CCE4-D6F1-4EC6-8E49-B2C7A2D5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8" y="6336289"/>
            <a:ext cx="2741612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DF3E3A2F-588D-498D-9903-F0D27B9A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112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AF2C6-29F0-447F-A6E1-3807A880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A16CE-A68C-4DDE-A66D-5ABCB26C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C4FCD-3DBB-4F89-95E5-C4C569F3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AC921-66DC-4EF2-AA25-27A39D8F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12" y="467073"/>
            <a:ext cx="9280768" cy="562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5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B69D3C57-3A99-4672-A690-DFBE3E96D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02249" y="0"/>
            <a:ext cx="8172226" cy="6858000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B4EF146-8CF9-49B6-8B1E-AA318ADDBF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AD1BA9-BAC1-467A-8BAC-793E25FD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37F10-2132-4FCD-BB98-D6C7C441C0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Powered by</a:t>
            </a:r>
          </a:p>
          <a:p>
            <a:r>
              <a:rPr lang="en-US" sz="1600" dirty="0"/>
              <a:t>KrakenYYC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051DE7D-FFD3-4B15-99DB-7786742BE5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1985383"/>
            <a:ext cx="4672986" cy="1325563"/>
          </a:xfrm>
        </p:spPr>
        <p:txBody>
          <a:bodyPr/>
          <a:lstStyle/>
          <a:p>
            <a:r>
              <a:rPr lang="en-US" dirty="0"/>
              <a:t>BIG PICTURE</a:t>
            </a:r>
          </a:p>
        </p:txBody>
      </p:sp>
      <p:pic>
        <p:nvPicPr>
          <p:cNvPr id="36" name="Picture Placeholder 35" descr="House icon">
            <a:extLst>
              <a:ext uri="{FF2B5EF4-FFF2-40B4-BE49-F238E27FC236}">
                <a16:creationId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818" r="6818"/>
          <a:stretch/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Cross Platform Open Source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Windows * Mac * Linux</a:t>
            </a:r>
          </a:p>
          <a:p>
            <a:r>
              <a:rPr lang="en-US" dirty="0"/>
              <a:t>On prem or in cloud data sources</a:t>
            </a:r>
          </a:p>
          <a:p>
            <a:endParaRPr lang="en-US" dirty="0"/>
          </a:p>
        </p:txBody>
      </p:sp>
      <p:pic>
        <p:nvPicPr>
          <p:cNvPr id="38" name="Picture Placeholder 37" descr="Calendar icon">
            <a:extLst>
              <a:ext uri="{FF2B5EF4-FFF2-40B4-BE49-F238E27FC236}">
                <a16:creationId xmlns:a16="http://schemas.microsoft.com/office/drawing/2014/main" id="{E870BD4A-115C-4093-BB73-28C846074B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818" r="6818"/>
          <a:stretch>
            <a:fillRect/>
          </a:stretch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Execute SQL Queries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Designed for developers – write, edit and execute with ease</a:t>
            </a:r>
          </a:p>
          <a:p>
            <a:r>
              <a:rPr lang="en-US" dirty="0"/>
              <a:t>Intellisense makes writing SQL queries effortless and error proof</a:t>
            </a:r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Integrated Analytics Tool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Built-in terminal * GIT support * PowerShell</a:t>
            </a:r>
          </a:p>
          <a:p>
            <a:r>
              <a:rPr lang="en-US" dirty="0"/>
              <a:t>Customized environment – e.g., colour schemes</a:t>
            </a:r>
          </a:p>
        </p:txBody>
      </p:sp>
      <p:pic>
        <p:nvPicPr>
          <p:cNvPr id="42" name="Picture Placeholder 41" descr="Skyscraper icon">
            <a:extLst>
              <a:ext uri="{FF2B5EF4-FFF2-40B4-BE49-F238E27FC236}">
                <a16:creationId xmlns:a16="http://schemas.microsoft.com/office/drawing/2014/main" id="{FD86819F-08DB-4109-B97C-F624E08E0B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Active Community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B5C6C9-790B-40AD-BDF9-C8BB22080734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Forked from VS Code</a:t>
            </a:r>
          </a:p>
          <a:p>
            <a:r>
              <a:rPr lang="en-US" dirty="0"/>
              <a:t>Active GitHub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9F2FEA-8B4F-4FA0-B722-753F12B541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9910" y="3658478"/>
            <a:ext cx="2714625" cy="191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051DE7D-FFD3-4B15-99DB-7786742BE5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1985383"/>
            <a:ext cx="4672986" cy="1325563"/>
          </a:xfrm>
        </p:spPr>
        <p:txBody>
          <a:bodyPr/>
          <a:lstStyle/>
          <a:p>
            <a:r>
              <a:rPr lang="en-US" dirty="0"/>
              <a:t>BEST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97B9C-B392-4B88-8F6A-8F5A636C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30" y="3721639"/>
            <a:ext cx="4680096" cy="539496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36" name="Picture Placeholder 35" descr="House icon">
            <a:extLst>
              <a:ext uri="{FF2B5EF4-FFF2-40B4-BE49-F238E27FC236}">
                <a16:creationId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818" r="6818"/>
          <a:stretch/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Create and Manage All Databases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Browse performance and custodial details about your databases.  Currently Azure Cloud, SQL Server, and PostgreSQL</a:t>
            </a:r>
          </a:p>
        </p:txBody>
      </p:sp>
      <p:pic>
        <p:nvPicPr>
          <p:cNvPr id="38" name="Picture Placeholder 37" descr="Calendar icon">
            <a:extLst>
              <a:ext uri="{FF2B5EF4-FFF2-40B4-BE49-F238E27FC236}">
                <a16:creationId xmlns:a16="http://schemas.microsoft.com/office/drawing/2014/main" id="{E870BD4A-115C-4093-BB73-28C846074B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818" r="6818"/>
          <a:stretch>
            <a:fillRect/>
          </a:stretch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personal experience with familiar environments</a:t>
            </a:r>
          </a:p>
          <a:p>
            <a:r>
              <a:rPr lang="en-US" dirty="0"/>
              <a:t>Add widgets to extend managing your databases</a:t>
            </a:r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single repository for your database scripts</a:t>
            </a:r>
          </a:p>
          <a:p>
            <a:r>
              <a:rPr lang="en-US" dirty="0"/>
              <a:t>Share your scripts easily with your peers</a:t>
            </a:r>
          </a:p>
        </p:txBody>
      </p:sp>
      <p:pic>
        <p:nvPicPr>
          <p:cNvPr id="42" name="Picture Placeholder 41" descr="Skyscraper icon">
            <a:extLst>
              <a:ext uri="{FF2B5EF4-FFF2-40B4-BE49-F238E27FC236}">
                <a16:creationId xmlns:a16="http://schemas.microsoft.com/office/drawing/2014/main" id="{FD86819F-08DB-4109-B97C-F624E08E0B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B5C6C9-790B-40AD-BDF9-C8BB22080734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separate database model to experiment with new features</a:t>
            </a:r>
          </a:p>
          <a:p>
            <a:r>
              <a:rPr lang="en-US" dirty="0"/>
              <a:t>Keep all scripts, pictures, and documentation in one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01306-10D9-4995-A5CE-3D81E756973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-10457" b="10457"/>
          <a:stretch/>
        </p:blipFill>
        <p:spPr>
          <a:xfrm>
            <a:off x="538798" y="3798731"/>
            <a:ext cx="29337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051DE7D-FFD3-4B15-99DB-7786742BE5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1985383"/>
            <a:ext cx="4672986" cy="1325563"/>
          </a:xfrm>
        </p:spPr>
        <p:txBody>
          <a:bodyPr/>
          <a:lstStyle/>
          <a:p>
            <a:r>
              <a:rPr lang="en-US" dirty="0"/>
              <a:t>BEST ATTRIBUTES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97B9C-B392-4B88-8F6A-8F5A636C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30" y="3721639"/>
            <a:ext cx="4680096" cy="539496"/>
          </a:xfrm>
        </p:spPr>
        <p:txBody>
          <a:bodyPr/>
          <a:lstStyle/>
          <a:p>
            <a:r>
              <a:rPr lang="en-US" dirty="0"/>
              <a:t>Quality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Intellisense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Pre-created snippets to save time</a:t>
            </a:r>
          </a:p>
          <a:p>
            <a:r>
              <a:rPr lang="en-US" dirty="0"/>
              <a:t>Autocomplete has become standard in query creation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Ease of Use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 upskilling if you are already using SSMS</a:t>
            </a:r>
          </a:p>
          <a:p>
            <a:r>
              <a:rPr lang="en-US" dirty="0"/>
              <a:t>Open source – create what you need it to be</a:t>
            </a:r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Integration of Familiar Commands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Export your results as text, JSON, XML, or Excel.  Make changes to your database inside cells, no more ALTER TABLE</a:t>
            </a:r>
          </a:p>
        </p:txBody>
      </p:sp>
      <p:pic>
        <p:nvPicPr>
          <p:cNvPr id="42" name="Picture Placeholder 41" descr="Skyscraper icon">
            <a:extLst>
              <a:ext uri="{FF2B5EF4-FFF2-40B4-BE49-F238E27FC236}">
                <a16:creationId xmlns:a16="http://schemas.microsoft.com/office/drawing/2014/main" id="{FD86819F-08DB-4109-B97C-F624E08E0B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B5C6C9-790B-40AD-BDF9-C8BB22080734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 for the developer</a:t>
            </a:r>
          </a:p>
          <a:p>
            <a:r>
              <a:rPr lang="en-US" dirty="0"/>
              <a:t>Queries take a fraction of the time they would in SSMS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CE63F2-9EE5-4005-95C5-141F06174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885" y="3762310"/>
            <a:ext cx="3057525" cy="21431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3038CD-663D-40A4-8007-E6260A326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0528" y="1282592"/>
            <a:ext cx="731583" cy="731583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9F2D9AB-45E2-441A-959B-F2744A9286A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F8445B8-5349-4457-882C-CDF77A518A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683505-D479-4B35-AFBA-72DAE77A52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3611" y="2391464"/>
            <a:ext cx="73158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cean floor&#10;&#10;Description automatically generated">
            <a:extLst>
              <a:ext uri="{FF2B5EF4-FFF2-40B4-BE49-F238E27FC236}">
                <a16:creationId xmlns:a16="http://schemas.microsoft.com/office/drawing/2014/main" id="{C5A534BE-B910-4923-9217-42B5821B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200000">
            <a:off x="4759361" y="-657113"/>
            <a:ext cx="6858002" cy="8172226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B4EF146-8CF9-49B6-8B1E-AA318ADDBF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AD1BA9-BAC1-467A-8BAC-793E25FD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DIVE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37F10-2132-4FCD-BB98-D6C7C441C0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Powered by</a:t>
            </a:r>
          </a:p>
          <a:p>
            <a:r>
              <a:rPr lang="en-US" sz="1600" dirty="0"/>
              <a:t>KrakenYYC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0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– Queries? Familiarity? Reporting? Visualization?</a:t>
            </a:r>
          </a:p>
          <a:p>
            <a:r>
              <a:rPr lang="en-US" dirty="0"/>
              <a:t>Stakeholders – Developers? DBA’s? </a:t>
            </a:r>
          </a:p>
          <a:p>
            <a:r>
              <a:rPr lang="en-US" dirty="0"/>
              <a:t>Success – Fast results? Collaboration?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E120F-D11D-4226-9448-CBBF8AFF3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68404-7139-47A5-A3EA-BA5DA3FFB4F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Speedy Presentations</a:t>
            </a:r>
          </a:p>
          <a:p>
            <a:r>
              <a:rPr lang="en-US" dirty="0"/>
              <a:t>Create your query</a:t>
            </a:r>
          </a:p>
          <a:p>
            <a:r>
              <a:rPr lang="en-US" dirty="0"/>
              <a:t>Export the data or export the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882582-7E2D-4036-AE70-5F2600CB5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Connection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F0E104-7DF0-40B9-BBAF-665FFAD19B61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connections</a:t>
            </a:r>
          </a:p>
          <a:p>
            <a:r>
              <a:rPr lang="en-US" dirty="0"/>
              <a:t>Monitor and manage prod and qual</a:t>
            </a:r>
          </a:p>
          <a:p>
            <a:r>
              <a:rPr lang="en-US" dirty="0"/>
              <a:t>Watch for new data sources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A4D816-16C0-4A8A-8056-74F115345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rPr lang="en-US" dirty="0"/>
              <a:t>Comfort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ED6BB7-550D-4516-A105-98FF3C8AA5EA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Familiarity with VS Code and/or Jupyter Notebooks will help significantly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0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E120F-D11D-4226-9448-CBBF8AFF3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2258" y="4002722"/>
            <a:ext cx="3279842" cy="467382"/>
          </a:xfrm>
        </p:spPr>
        <p:txBody>
          <a:bodyPr>
            <a:normAutofit fontScale="92500"/>
          </a:bodyPr>
          <a:lstStyle/>
          <a:p>
            <a:r>
              <a:rPr lang="en-US" dirty="0"/>
              <a:t>5 Schema/Object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68404-7139-47A5-A3EA-BA5DA3FFB4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Segoe WPC"/>
              </a:rPr>
              <a:t>File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Segoe WPC"/>
              </a:rPr>
              <a:t>Flat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Segoe WPC"/>
              </a:rPr>
              <a:t>Object Type</a:t>
            </a:r>
          </a:p>
          <a:p>
            <a:pPr algn="l"/>
            <a:r>
              <a:rPr lang="en-CA" dirty="0">
                <a:solidFill>
                  <a:schemeClr val="tx1"/>
                </a:solidFill>
                <a:latin typeface="Segoe WPC"/>
              </a:rPr>
              <a:t>Schema</a:t>
            </a:r>
          </a:p>
          <a:p>
            <a:pPr algn="l"/>
            <a:r>
              <a:rPr lang="en-CA" dirty="0">
                <a:solidFill>
                  <a:schemeClr val="tx1"/>
                </a:solidFill>
                <a:latin typeface="Segoe WPC"/>
              </a:rPr>
              <a:t>Schema/Object Type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882582-7E2D-4036-AE70-5F2600CB5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480613" y="4002722"/>
            <a:ext cx="3279842" cy="467382"/>
          </a:xfrm>
        </p:spPr>
        <p:txBody>
          <a:bodyPr/>
          <a:lstStyle/>
          <a:p>
            <a:r>
              <a:rPr lang="en-US" dirty="0"/>
              <a:t>Build Project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F0E104-7DF0-40B9-BBAF-665FFAD19B61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Replicate from Production</a:t>
            </a:r>
          </a:p>
          <a:p>
            <a:r>
              <a:rPr lang="en-US" dirty="0"/>
              <a:t>Replicate from Development</a:t>
            </a:r>
          </a:p>
          <a:p>
            <a:r>
              <a:rPr lang="en-US" dirty="0"/>
              <a:t>Open the Project</a:t>
            </a:r>
          </a:p>
          <a:p>
            <a:r>
              <a:rPr lang="en-US" dirty="0"/>
              <a:t>Build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A4D816-16C0-4A8A-8056-74F115345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8098969" y="4002722"/>
            <a:ext cx="3279842" cy="467382"/>
          </a:xfrm>
        </p:spPr>
        <p:txBody>
          <a:bodyPr>
            <a:normAutofit/>
          </a:bodyPr>
          <a:lstStyle/>
          <a:p>
            <a:r>
              <a:rPr lang="en-US" dirty="0"/>
              <a:t>Publish and Compare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ED6BB7-550D-4516-A105-98FF3C8AA5EA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 your modified database to a location</a:t>
            </a:r>
          </a:p>
          <a:p>
            <a:r>
              <a:rPr lang="en-US" dirty="0"/>
              <a:t>Compare the original database and the modified version</a:t>
            </a:r>
          </a:p>
          <a:p>
            <a:r>
              <a:rPr lang="en-US" dirty="0"/>
              <a:t>Select changes - GO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NOTEBOOKS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9114884" y="659732"/>
            <a:ext cx="2238916" cy="750924"/>
          </a:xfr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426FF82-3C5A-43B4-B0D4-6A2848784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82685"/>
            <a:ext cx="5181600" cy="2956201"/>
          </a:xfrm>
        </p:spPr>
        <p:txBody>
          <a:bodyPr>
            <a:noAutofit/>
          </a:bodyPr>
          <a:lstStyle/>
          <a:p>
            <a:r>
              <a:rPr lang="en-CA" sz="2400" dirty="0"/>
              <a:t>SQL</a:t>
            </a:r>
          </a:p>
          <a:p>
            <a:r>
              <a:rPr lang="en-CA" sz="2400" dirty="0"/>
              <a:t>.NET (C# or F# or PowerShell)</a:t>
            </a:r>
          </a:p>
          <a:p>
            <a:r>
              <a:rPr lang="en-CA" sz="2400" dirty="0"/>
              <a:t>PowerShell</a:t>
            </a:r>
          </a:p>
          <a:p>
            <a:r>
              <a:rPr lang="en-CA" sz="2400" dirty="0"/>
              <a:t>Python 3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FC96D2C-0D55-4A18-8C36-2AE0478195B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2019300"/>
            <a:ext cx="2405743" cy="1042811"/>
          </a:xfrm>
        </p:spPr>
        <p:txBody>
          <a:bodyPr>
            <a:normAutofit/>
          </a:bodyPr>
          <a:lstStyle/>
          <a:p>
            <a:r>
              <a:rPr lang="en-US" sz="4000" dirty="0"/>
              <a:t>Easy</a:t>
            </a:r>
            <a:endParaRPr lang="en-CA" sz="400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E66CF3F-AB39-4D02-9138-DB92BE6444F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98672" y="2019300"/>
            <a:ext cx="2716212" cy="1042811"/>
          </a:xfrm>
        </p:spPr>
        <p:txBody>
          <a:bodyPr>
            <a:normAutofit/>
          </a:bodyPr>
          <a:lstStyle/>
          <a:p>
            <a:r>
              <a:rPr lang="en-US" sz="4000" dirty="0"/>
              <a:t>Hard</a:t>
            </a:r>
            <a:endParaRPr lang="en-CA" sz="4000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48C87C5-CBA1-4040-BAF1-0A78E0F73AD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88113" y="2982685"/>
            <a:ext cx="4865687" cy="2212975"/>
          </a:xfrm>
        </p:spPr>
        <p:txBody>
          <a:bodyPr>
            <a:normAutofit/>
          </a:bodyPr>
          <a:lstStyle/>
          <a:p>
            <a:r>
              <a:rPr lang="en-US" sz="2400" dirty="0"/>
              <a:t>Kusto</a:t>
            </a:r>
          </a:p>
          <a:p>
            <a:r>
              <a:rPr lang="en-US" sz="2400" dirty="0"/>
              <a:t>Spark | Scala</a:t>
            </a:r>
          </a:p>
          <a:p>
            <a:r>
              <a:rPr lang="en-US" sz="2400" dirty="0"/>
              <a:t>Spark | R</a:t>
            </a:r>
          </a:p>
          <a:p>
            <a:r>
              <a:rPr lang="en-US" sz="2400" dirty="0"/>
              <a:t>PySpark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4003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8.4.1921"/>
  <p:tag name="SLIDO_PRESENTATION_ID" val="00000000-0000-0000-0000-000000000000"/>
  <p:tag name="SLIDO_EVENT_UUID" val="67e08ea1-244d-4320-b566-518e5d998f31"/>
  <p:tag name="SLIDO_EVENT_SECTION_UUID" val="00863597-4f27-46f3-ac57-eea7a4fedceb"/>
</p:tagLst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EEFE3F-2FB4-416D-9B9D-A1CF2786247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23809</TotalTime>
  <Words>725</Words>
  <Application>Microsoft Office PowerPoint</Application>
  <PresentationFormat>Widescreen</PresentationFormat>
  <Paragraphs>180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Segoe WPC</vt:lpstr>
      <vt:lpstr>Tahoma</vt:lpstr>
      <vt:lpstr>Times New Roman</vt:lpstr>
      <vt:lpstr>Wingdings</vt:lpstr>
      <vt:lpstr>Financial_PitchDeck_MO-v6</vt:lpstr>
      <vt:lpstr>HIGH LEVEL DEEP DIVE with AZURE DATA STUDIO </vt:lpstr>
      <vt:lpstr>HIGH LEVEL</vt:lpstr>
      <vt:lpstr>BIG PICTURE</vt:lpstr>
      <vt:lpstr>BEST FEATURES</vt:lpstr>
      <vt:lpstr>BEST ATTRIBUTES</vt:lpstr>
      <vt:lpstr>DEEP DIVE</vt:lpstr>
      <vt:lpstr>USE CASES</vt:lpstr>
      <vt:lpstr>PROJECTS</vt:lpstr>
      <vt:lpstr>NOTEBOOKS</vt:lpstr>
      <vt:lpstr>GITHUB CONNECTIVITY</vt:lpstr>
      <vt:lpstr>ENTERPRISE LEVEL</vt:lpstr>
      <vt:lpstr>DEMO TIME</vt:lpstr>
      <vt:lpstr>SUMMARY</vt:lpstr>
      <vt:lpstr>THANK YOU!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DEEP DIVEE WITH AZURE DATA STUDIO</dc:title>
  <dc:creator>Carrie Nermo</dc:creator>
  <cp:lastModifiedBy>Carrie Nermo</cp:lastModifiedBy>
  <cp:revision>48</cp:revision>
  <dcterms:created xsi:type="dcterms:W3CDTF">2021-07-30T16:06:30Z</dcterms:created>
  <dcterms:modified xsi:type="dcterms:W3CDTF">2022-01-21T03:49:19Z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SlidoAppVersion">
    <vt:lpwstr>0.18.4.1921</vt:lpwstr>
  </property>
</Properties>
</file>