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8" r:id="rId5"/>
    <p:sldId id="300" r:id="rId6"/>
    <p:sldId id="291" r:id="rId7"/>
    <p:sldId id="293" r:id="rId8"/>
    <p:sldId id="257" r:id="rId9"/>
    <p:sldId id="294" r:id="rId10"/>
    <p:sldId id="295" r:id="rId11"/>
    <p:sldId id="264" r:id="rId12"/>
    <p:sldId id="289" r:id="rId13"/>
    <p:sldId id="267" r:id="rId14"/>
    <p:sldId id="303" r:id="rId15"/>
    <p:sldId id="304" r:id="rId16"/>
    <p:sldId id="306" r:id="rId17"/>
    <p:sldId id="305" r:id="rId18"/>
    <p:sldId id="296" r:id="rId19"/>
    <p:sldId id="279" r:id="rId20"/>
    <p:sldId id="280" r:id="rId21"/>
    <p:sldId id="301" r:id="rId22"/>
    <p:sldId id="302" r:id="rId23"/>
  </p:sldIdLst>
  <p:sldSz cx="12192000" cy="6858000"/>
  <p:notesSz cx="6858000" cy="9144000"/>
  <p:custDataLst>
    <p:tags r:id="rId2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AF6666"/>
    <a:srgbClr val="9786FC"/>
    <a:srgbClr val="99CCFF"/>
    <a:srgbClr val="F2F2F2"/>
    <a:srgbClr val="004450"/>
    <a:srgbClr val="83006F"/>
    <a:srgbClr val="002D35"/>
    <a:srgbClr val="5698BE"/>
    <a:srgbClr val="1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5503" autoAdjust="0"/>
  </p:normalViewPr>
  <p:slideViewPr>
    <p:cSldViewPr snapToGrid="0" showGuides="1">
      <p:cViewPr varScale="1">
        <p:scale>
          <a:sx n="72" d="100"/>
          <a:sy n="72" d="100"/>
        </p:scale>
        <p:origin x="91" y="389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196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datastudio#try-out-the-latest-insiders-build-from-maste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zure-data-studio/download-azure-data-studio?view=sql-server-ver1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icrosoft/azuredatastudio#try-out-the-latest-insiders-build-from-main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txr.sqltool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-Server-projec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082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2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5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46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20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GitHub  </a:t>
            </a:r>
            <a:r>
              <a:rPr lang="en-CA" dirty="0" err="1">
                <a:hlinkClick r:id="rId3"/>
              </a:rPr>
              <a:t>microsoft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azuredatastudio</a:t>
            </a:r>
            <a:r>
              <a:rPr lang="en-CA" dirty="0">
                <a:hlinkClick r:id="rId3"/>
              </a:rPr>
              <a:t>: Azure Data Studio is a data management tool that enables working with SQL Server, Azure SQL DB and SQL DW from Windows, macOS and Linux. (github.com)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09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40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05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GA Version -- Download and install Azure Data Studio - Azure Data Studio | Microsoft Docs</a:t>
            </a:r>
            <a:endParaRPr lang="en-US" dirty="0"/>
          </a:p>
          <a:p>
            <a:endParaRPr lang="en-US" dirty="0"/>
          </a:p>
          <a:p>
            <a:r>
              <a:rPr lang="en-CA" dirty="0">
                <a:hlinkClick r:id="rId4"/>
              </a:rPr>
              <a:t>Insider’s Version -- </a:t>
            </a:r>
            <a:r>
              <a:rPr lang="en-CA" dirty="0" err="1">
                <a:hlinkClick r:id="rId4"/>
              </a:rPr>
              <a:t>microsoft</a:t>
            </a:r>
            <a:r>
              <a:rPr lang="en-CA" dirty="0">
                <a:hlinkClick r:id="rId4"/>
              </a:rPr>
              <a:t>/</a:t>
            </a:r>
            <a:r>
              <a:rPr lang="en-CA" dirty="0" err="1">
                <a:hlinkClick r:id="rId4"/>
              </a:rPr>
              <a:t>azuredatastudio</a:t>
            </a:r>
            <a:r>
              <a:rPr lang="en-CA" dirty="0">
                <a:hlinkClick r:id="rId4"/>
              </a:rPr>
              <a:t>: Azure Data Studio is a data management tool that enables working with SQL Server, Azure SQL DB and SQL DW from Windows, macOS and Linux. (github.com)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38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>
                <a:hlinkClick r:id="rId3"/>
              </a:rPr>
              <a:t>SQLTools</a:t>
            </a:r>
            <a:r>
              <a:rPr lang="en-CA" dirty="0">
                <a:hlinkClick r:id="rId3"/>
              </a:rPr>
              <a:t> - Visual Studio Marketplace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7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Microsoft SQL Server Projects (github.com)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03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71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59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4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79D43-5148-4028-9C55-B19DBC99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30F3-DE0F-480B-BDF9-C0A92FFE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C99D-3296-46AE-961C-2E9E3A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  <p:sldLayoutId id="2147483695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jfif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rienerm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Overview_effec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theconversation.com/listen-up-many-farmed-fish-are-hard-of-hearing-heres-why-it-matters-585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FA4BB31-415C-4753-A7CA-737479A6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0"/>
            <a:ext cx="8048625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39696"/>
            <a:ext cx="5879592" cy="2136164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HIGH LEVEL DEEP DIVE with AZURE DATA STUDIO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– Queries? Familiarity? Reporting? Visualization?</a:t>
            </a:r>
          </a:p>
          <a:p>
            <a:r>
              <a:rPr lang="en-US" dirty="0"/>
              <a:t>Stakeholders – Developers? DBA’s? </a:t>
            </a:r>
          </a:p>
          <a:p>
            <a:r>
              <a:rPr lang="en-US" dirty="0"/>
              <a:t>Success – Fast results? Collaboration?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Speedy Presentations</a:t>
            </a:r>
          </a:p>
          <a:p>
            <a:r>
              <a:rPr lang="en-US" dirty="0"/>
              <a:t>Create your query</a:t>
            </a:r>
          </a:p>
          <a:p>
            <a:r>
              <a:rPr lang="en-US" dirty="0"/>
              <a:t>Export the data or export the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connections</a:t>
            </a:r>
          </a:p>
          <a:p>
            <a:r>
              <a:rPr lang="en-US" dirty="0"/>
              <a:t>Monitor and manage prod and qual</a:t>
            </a:r>
          </a:p>
          <a:p>
            <a:r>
              <a:rPr lang="en-US" dirty="0"/>
              <a:t>Watch for new data sources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Comfort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Familiarity with VS Code and/or Jupyter Notebooks will help significantly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0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– Queries? Familiarity? Reporting? Visualization?</a:t>
            </a:r>
          </a:p>
          <a:p>
            <a:r>
              <a:rPr lang="en-US" dirty="0"/>
              <a:t>Stakeholders – Developers? DBA’s? </a:t>
            </a:r>
          </a:p>
          <a:p>
            <a:r>
              <a:rPr lang="en-US" dirty="0"/>
              <a:t>Success – Fast results? Collaboration?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Get Extensions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S</a:t>
            </a:r>
            <a:r>
              <a:rPr lang="en-CA" dirty="0">
                <a:solidFill>
                  <a:schemeClr val="tx1"/>
                </a:solidFill>
                <a:latin typeface="Segoe WPC"/>
              </a:rPr>
              <a:t>QL Database Projects</a:t>
            </a:r>
          </a:p>
          <a:p>
            <a:pPr algn="l"/>
            <a:r>
              <a:rPr lang="en-CA" b="0" i="0" dirty="0">
                <a:solidFill>
                  <a:schemeClr val="tx1"/>
                </a:solidFill>
                <a:effectLst/>
                <a:latin typeface="Segoe WPC"/>
              </a:rPr>
              <a:t>SQL Server Schema Compare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Replicate from Production</a:t>
            </a:r>
          </a:p>
          <a:p>
            <a:r>
              <a:rPr lang="en-US" dirty="0"/>
              <a:t>Replicate from Development</a:t>
            </a:r>
          </a:p>
          <a:p>
            <a:r>
              <a:rPr lang="en-US" dirty="0"/>
              <a:t>Open the Project</a:t>
            </a:r>
          </a:p>
          <a:p>
            <a:r>
              <a:rPr lang="en-US" dirty="0"/>
              <a:t>Build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Compare and Publish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Familiarity with VS Code and/or Jupyter Notebooks will help significantly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NOTEBOOKS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5496" b="15496"/>
          <a:stretch/>
        </p:blipFill>
        <p:spPr/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FC96D2C-0D55-4A18-8C36-2AE0478195B9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1275346" y="2083982"/>
            <a:ext cx="4371473" cy="1410388"/>
          </a:xfrm>
        </p:spPr>
        <p:txBody>
          <a:bodyPr>
            <a:normAutofit/>
          </a:bodyPr>
          <a:lstStyle/>
          <a:p>
            <a:r>
              <a:rPr lang="en-US" sz="4000" dirty="0"/>
              <a:t>Easy</a:t>
            </a:r>
            <a:endParaRPr lang="en-CA" sz="40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E66CF3F-AB39-4D02-9138-DB92BE6444F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486281" y="2083982"/>
            <a:ext cx="2716437" cy="1410734"/>
          </a:xfrm>
        </p:spPr>
        <p:txBody>
          <a:bodyPr>
            <a:normAutofit/>
          </a:bodyPr>
          <a:lstStyle/>
          <a:p>
            <a:r>
              <a:rPr lang="en-US" sz="4000" dirty="0"/>
              <a:t>Hard</a:t>
            </a:r>
            <a:endParaRPr lang="en-CA" sz="400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426FF82-3C5A-43B4-B0D4-6A2848784EC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SQL</a:t>
            </a:r>
          </a:p>
          <a:p>
            <a:r>
              <a:rPr lang="en-CA" sz="2400" dirty="0"/>
              <a:t>.NET (C# or F# or PowerShell)</a:t>
            </a:r>
          </a:p>
          <a:p>
            <a:r>
              <a:rPr lang="en-CA" sz="2400" dirty="0"/>
              <a:t>PowerShell</a:t>
            </a:r>
          </a:p>
          <a:p>
            <a:r>
              <a:rPr lang="en-CA" sz="2400" dirty="0"/>
              <a:t>Python 3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48C87C5-CBA1-4040-BAF1-0A78E0F73ADE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Kusto</a:t>
            </a:r>
          </a:p>
          <a:p>
            <a:r>
              <a:rPr lang="en-US" sz="2400" dirty="0"/>
              <a:t>Spark | Scala</a:t>
            </a:r>
          </a:p>
          <a:p>
            <a:r>
              <a:rPr lang="en-US" sz="2400" dirty="0"/>
              <a:t>Spark | R</a:t>
            </a:r>
          </a:p>
          <a:p>
            <a:r>
              <a:rPr lang="en-US" sz="2400" dirty="0"/>
              <a:t>PySpark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400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FOR THE FAINT OF HEART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– Queries? Familiarity? Reporting? Visualization?</a:t>
            </a:r>
          </a:p>
          <a:p>
            <a:r>
              <a:rPr lang="en-US" dirty="0"/>
              <a:t>Stakeholders – Developers? DBA’s? </a:t>
            </a:r>
          </a:p>
          <a:p>
            <a:r>
              <a:rPr lang="en-US" dirty="0"/>
              <a:t>Success – Fast results? Collaboration?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S</a:t>
            </a:r>
            <a:r>
              <a:rPr lang="en-CA" dirty="0">
                <a:solidFill>
                  <a:schemeClr val="tx1"/>
                </a:solidFill>
                <a:latin typeface="Segoe WPC"/>
              </a:rPr>
              <a:t>QL Database Projects</a:t>
            </a:r>
          </a:p>
          <a:p>
            <a:pPr algn="l"/>
            <a:r>
              <a:rPr lang="en-CA" b="0" i="0" dirty="0">
                <a:solidFill>
                  <a:schemeClr val="tx1"/>
                </a:solidFill>
                <a:effectLst/>
                <a:latin typeface="Segoe WPC"/>
              </a:rPr>
              <a:t>SQL Server Schema Compare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Azure Data Explorer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Kusto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Cluster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/>
              <a:t>Notebooks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Data Explorer</a:t>
            </a:r>
          </a:p>
          <a:p>
            <a:r>
              <a:rPr lang="en-US" dirty="0"/>
              <a:t>SQL Server Big Data Cluster</a:t>
            </a:r>
          </a:p>
          <a:p>
            <a:r>
              <a:rPr lang="en-US" dirty="0"/>
              <a:t>Kusto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LEVEL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F9F8714-FDBF-42D2-A0C0-99F3E9AE29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tbl" sz="quarter" idx="17"/>
          </p:nvPr>
        </p:nvPicPr>
        <p:blipFill rotWithShape="1">
          <a:blip r:embed="rId3"/>
          <a:stretch/>
        </p:blipFill>
        <p:spPr>
          <a:xfrm>
            <a:off x="7373667" y="2855894"/>
            <a:ext cx="2238916" cy="75092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4738"/>
            <a:ext cx="4398963" cy="4683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69138" y="2998788"/>
            <a:ext cx="5122862" cy="2687637"/>
          </a:xfrm>
        </p:spPr>
        <p:txBody>
          <a:bodyPr>
            <a:normAutofit/>
          </a:bodyPr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13588" y="2344738"/>
            <a:ext cx="5078412" cy="46831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Speedy Presentations</a:t>
            </a:r>
          </a:p>
          <a:p>
            <a:r>
              <a:rPr lang="en-US" dirty="0"/>
              <a:t>Create your query</a:t>
            </a:r>
          </a:p>
          <a:p>
            <a:r>
              <a:rPr lang="en-US" dirty="0"/>
              <a:t>Export the data or export the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42525" y="3659188"/>
            <a:ext cx="2149475" cy="24447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42525" y="3328988"/>
            <a:ext cx="2149475" cy="3270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Connection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42525" y="3659188"/>
            <a:ext cx="2149475" cy="24447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Multiple connections</a:t>
            </a:r>
          </a:p>
          <a:p>
            <a:r>
              <a:rPr lang="en-US" dirty="0"/>
              <a:t>Monitor and manage prod and qual</a:t>
            </a:r>
          </a:p>
          <a:p>
            <a:r>
              <a:rPr lang="en-US" dirty="0"/>
              <a:t>Watch for new data sources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519613"/>
            <a:ext cx="2149475" cy="32543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848225"/>
            <a:ext cx="2147888" cy="2444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Comfort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42525" y="4519613"/>
            <a:ext cx="2149475" cy="325437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Familiarity with VS Code and/or Jupyter Notebooks will help significantly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966F-0CC8-432A-975B-BA0BD8A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C09DFF-0627-4728-9C91-2EB6A5DF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E9F86-06DB-4456-A7C9-A48F2CA0D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323AC4-42F0-47F1-A5C0-6A967748054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Notebooks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SandDance</a:t>
            </a:r>
            <a:endParaRPr lang="en-US" dirty="0"/>
          </a:p>
          <a:p>
            <a:endParaRPr lang="en-CA" dirty="0"/>
          </a:p>
        </p:txBody>
      </p:sp>
      <p:pic>
        <p:nvPicPr>
          <p:cNvPr id="3" name="Picture Placeholder 2" descr="A picture containing logo&#10;&#10;Description automatically generated">
            <a:extLst>
              <a:ext uri="{FF2B5EF4-FFF2-40B4-BE49-F238E27FC236}">
                <a16:creationId xmlns:a16="http://schemas.microsoft.com/office/drawing/2014/main" id="{9A2F73A0-6B0D-4F74-B263-EB08C90992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5496" b="15496"/>
          <a:stretch>
            <a:fillRect/>
          </a:stretch>
        </p:blipFill>
        <p:spPr/>
      </p:pic>
      <p:pic>
        <p:nvPicPr>
          <p:cNvPr id="15" name="Picture Placeholder 14" descr="A picture containing icon&#10;&#10;Description automatically generated">
            <a:extLst>
              <a:ext uri="{FF2B5EF4-FFF2-40B4-BE49-F238E27FC236}">
                <a16:creationId xmlns:a16="http://schemas.microsoft.com/office/drawing/2014/main" id="{13FF6DF3-EFE2-4E29-B599-6C6236030F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5340" r="5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040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kyscrapers">
            <a:extLst>
              <a:ext uri="{FF2B5EF4-FFF2-40B4-BE49-F238E27FC236}">
                <a16:creationId xmlns:a16="http://schemas.microsoft.com/office/drawing/2014/main" id="{62D5A589-EFF5-47EB-86A4-0D54CA1001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67325" cy="582930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99F4ABB-EB23-40CD-8FEC-C2968264BCF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26947E-2FAB-418C-8C21-3B37792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AB1F4-27F4-4B2A-A912-9E2128605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more to come with Azure Data Studio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E9A580-54CD-4CFC-960E-E92CFF7D9E1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I will have my repo available containing the extensions I have downloaded and my Powerpoint presentation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9E05-3F77-4460-996C-81E48C9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Rocks on a beach&#10;&#10;Description automatically generated with medium confidence">
            <a:extLst>
              <a:ext uri="{FF2B5EF4-FFF2-40B4-BE49-F238E27FC236}">
                <a16:creationId xmlns:a16="http://schemas.microsoft.com/office/drawing/2014/main" id="{FB1CCF9C-0D36-4D8B-9C2E-340844709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253763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241E27-DB7F-42AE-9A03-F047CD2F1C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cnermo@krakenyyc.com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D50CDE-8308-4F6D-BE73-E214E76CAD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1245" y="5658102"/>
            <a:ext cx="3575324" cy="280109"/>
          </a:xfrm>
        </p:spPr>
        <p:txBody>
          <a:bodyPr/>
          <a:lstStyle/>
          <a:p>
            <a:r>
              <a:rPr lang="en-CA" dirty="0">
                <a:hlinkClick r:id="rId3"/>
              </a:rPr>
              <a:t>Carrie Nermo | LinkedIn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Coming soon - 2021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A8403FFB-8D04-41F4-97AC-EBDF3851743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15473" b="15473"/>
          <a:stretch>
            <a:fillRect/>
          </a:stretch>
        </p:blipFill>
        <p:spPr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7577E-49A5-4DD6-A86F-D8131F3D4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8" b="15865"/>
          <a:stretch/>
        </p:blipFill>
        <p:spPr>
          <a:xfrm>
            <a:off x="712381" y="480223"/>
            <a:ext cx="10519182" cy="5601464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4FEE0FD-3A63-441D-9A35-DBF5ADC1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95571"/>
            <a:ext cx="2743200" cy="22597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7CCE4-D6F1-4EC6-8E49-B2C7A2D5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36289"/>
            <a:ext cx="2741612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F3E3A2F-588D-498D-9903-F0D27B9A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12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AF2C6-29F0-447F-A6E1-3807A88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A16CE-A68C-4DDE-A66D-5ABCB26C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4FCD-3DBB-4F89-95E5-C4C569F3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AC921-66DC-4EF2-AA25-27A39D8F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467073"/>
            <a:ext cx="9280768" cy="56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AD54C-E36A-4E99-9CA4-0BD6ADE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4FE84-520A-4F57-AA75-56713B8B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8325-5580-48A6-A2C4-D36A2C18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17582-6A4E-4A9C-993D-9D3C3718FE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18185" y="2571749"/>
            <a:ext cx="6865815" cy="29933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5B5B5B"/>
                </a:solidFill>
                <a:latin typeface="+mj-lt"/>
              </a:rPr>
              <a:t>What position do you most identify with?</a:t>
            </a:r>
            <a:endParaRPr lang="en-CA" sz="4800" b="1" dirty="0">
              <a:solidFill>
                <a:srgbClr val="5B5B5B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5AA4-9BE8-40C9-BF1B-9789A529E8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CA" sz="1400">
              <a:solidFill>
                <a:srgbClr val="5B5B5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7067F-A84E-4E48-8E54-FA01ECD5D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72" y="652048"/>
            <a:ext cx="4352921" cy="173751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56548-AF88-4349-A5B1-7065486BE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72" y="628773"/>
            <a:ext cx="11540728" cy="2993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4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283642-6295-4ABD-B036-50CE461651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55459" y="6007073"/>
            <a:ext cx="7329105" cy="73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0000" rIns="91440" bIns="90000" rtlCol="0" anchor="ctr" anchorCtr="0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</a:pPr>
            <a:r>
              <a:rPr lang="en-US" sz="2800" i="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ⓘ Start presenting to display the poll results on this slide.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EA5CC-E91B-4A2B-AD73-8C42F7CF56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49334" y="2343114"/>
            <a:ext cx="6104466" cy="297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72000" rIns="91440" bIns="216000" rtlCol="0" anchor="ctr"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</a:pPr>
            <a:r>
              <a:rPr lang="en-US" sz="4800" b="1" kern="1200" dirty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What is your experience with Azure Data Studio?</a:t>
            </a: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425BA296-93A8-49D2-AADB-8E42E51FDB4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095571"/>
            <a:ext cx="2743200" cy="225970"/>
          </a:xfr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" i="0" kern="1200">
                <a:latin typeface="+mn-lt"/>
                <a:ea typeface="+mn-ea"/>
                <a:cs typeface="+mn-cs"/>
              </a:rPr>
              <a:t>MM.DD.20XX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E0E6EB-D648-4399-9524-BDC708AD8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71" y="612404"/>
            <a:ext cx="4352921" cy="14082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7200C5F-6CAD-45AE-89C6-832B8BDC5E82}"/>
              </a:ext>
            </a:extLst>
          </p:cNvPr>
          <p:cNvGrpSpPr/>
          <p:nvPr/>
        </p:nvGrpSpPr>
        <p:grpSpPr>
          <a:xfrm>
            <a:off x="479871" y="439088"/>
            <a:ext cx="11542796" cy="2989912"/>
            <a:chOff x="479871" y="439088"/>
            <a:chExt cx="11542796" cy="29899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ED919F0-4384-443D-84CE-5E27E5688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71" y="2020702"/>
              <a:ext cx="4352921" cy="140829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66AE22E-F46A-48D3-BA01-4180D8111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871" y="439088"/>
              <a:ext cx="4352921" cy="173751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427143-51EC-4052-A729-3EB1EF58006E}"/>
                </a:ext>
              </a:extLst>
            </p:cNvPr>
            <p:cNvSpPr/>
            <p:nvPr/>
          </p:nvSpPr>
          <p:spPr>
            <a:xfrm>
              <a:off x="948267" y="1761067"/>
              <a:ext cx="11074400" cy="2596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82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12EE-3976-41EE-A764-61160C95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D8B7F-89DF-48E7-B374-DCF6A106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BA7F3-0E01-421D-855F-754C1973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5DB6E-5237-4850-8016-CB41A974DB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31374" y="2098651"/>
            <a:ext cx="5694670" cy="312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424242"/>
                </a:solidFill>
                <a:latin typeface="+mj-lt"/>
              </a:rPr>
              <a:t>When working with RDMS, what is most important?</a:t>
            </a:r>
            <a:endParaRPr lang="en-CA" sz="4800" b="1" dirty="0">
              <a:solidFill>
                <a:srgbClr val="424242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62287-56D3-4CF0-8557-91C8131930C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  <a:endParaRPr lang="en-CA" sz="1400">
              <a:solidFill>
                <a:srgbClr val="42424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8184E-770E-4D20-B797-48D691248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07" y="399028"/>
            <a:ext cx="4295291" cy="140829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6CA2902-F5A7-4555-841E-BB5588DB8FAD}"/>
              </a:ext>
            </a:extLst>
          </p:cNvPr>
          <p:cNvGrpSpPr/>
          <p:nvPr/>
        </p:nvGrpSpPr>
        <p:grpSpPr>
          <a:xfrm>
            <a:off x="334107" y="234422"/>
            <a:ext cx="11389977" cy="2989912"/>
            <a:chOff x="479871" y="439088"/>
            <a:chExt cx="11542796" cy="29899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B608E8-0791-4647-B27C-881146F75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871" y="2020702"/>
              <a:ext cx="4352921" cy="14082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55AABF-EBF5-4C00-B79C-634AF3DE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871" y="439088"/>
              <a:ext cx="4352921" cy="173751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9E01EA-14A0-4E3D-AC23-D9D50F002006}"/>
                </a:ext>
              </a:extLst>
            </p:cNvPr>
            <p:cNvSpPr/>
            <p:nvPr/>
          </p:nvSpPr>
          <p:spPr>
            <a:xfrm>
              <a:off x="948267" y="1761067"/>
              <a:ext cx="11074400" cy="2596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554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B69D3C57-3A99-4672-A690-DFBE3E96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02249" y="0"/>
            <a:ext cx="8172226" cy="6858000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Cross Platform Open Source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 * Mac * Linux</a:t>
            </a:r>
          </a:p>
          <a:p>
            <a:r>
              <a:rPr lang="en-US" dirty="0"/>
              <a:t>On prem or in cloud data sources</a:t>
            </a:r>
          </a:p>
          <a:p>
            <a:endParaRPr lang="en-US" dirty="0"/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Execute SQL Queries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Designed for developers – write, edit and execute with ease</a:t>
            </a:r>
          </a:p>
          <a:p>
            <a:r>
              <a:rPr lang="en-US" dirty="0"/>
              <a:t>Intellisense makes writing SQL queries effortless and error proof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Integrated Analytics Tool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Built-in terminal * GIT support * PowerShell</a:t>
            </a:r>
          </a:p>
          <a:p>
            <a:r>
              <a:rPr lang="en-US" dirty="0"/>
              <a:t>Customized environment – e.g., colour schemes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Active Community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Forked from VS Code</a:t>
            </a:r>
          </a:p>
          <a:p>
            <a:r>
              <a:rPr lang="en-US" dirty="0"/>
              <a:t>Active GitHub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F2FEA-8B4F-4FA0-B722-753F12B541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910" y="3658478"/>
            <a:ext cx="2714625" cy="19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BEST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0" y="3721639"/>
            <a:ext cx="4680096" cy="539496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Create and Manage All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Browse performance and custodial details about your databases.  Currently Azure Cloud, SQL Server, and PostgreSQL</a:t>
            </a:r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personal experience with familiar environments</a:t>
            </a:r>
          </a:p>
          <a:p>
            <a:r>
              <a:rPr lang="en-US" dirty="0"/>
              <a:t>Add widgets to extend managing your databases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single repository for your database scripts</a:t>
            </a:r>
          </a:p>
          <a:p>
            <a:r>
              <a:rPr lang="en-US" dirty="0"/>
              <a:t>Share your scripts easily with your peers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separate database model to experiment with new features</a:t>
            </a:r>
          </a:p>
          <a:p>
            <a:r>
              <a:rPr lang="en-US" dirty="0"/>
              <a:t>Keep all scripts, pictures, and documentation in one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01306-10D9-4995-A5CE-3D81E756973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0457" b="10457"/>
          <a:stretch/>
        </p:blipFill>
        <p:spPr>
          <a:xfrm>
            <a:off x="538798" y="3798731"/>
            <a:ext cx="2933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BEST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0" y="3721639"/>
            <a:ext cx="4680096" cy="539496"/>
          </a:xfrm>
        </p:spPr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Intellisense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Pre-created snippets to save time</a:t>
            </a:r>
          </a:p>
          <a:p>
            <a:r>
              <a:rPr lang="en-US" dirty="0"/>
              <a:t>Autocomplete has become standard in query creation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upskilling if you are already using SSMS</a:t>
            </a:r>
          </a:p>
          <a:p>
            <a:r>
              <a:rPr lang="en-US" dirty="0"/>
              <a:t>Open source – create what you need it to be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Integration of Familiar Commands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Export your results as text, JSON, XML, or Excel.  Make changes to your database inside cells, no more ALTER TABLE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 for the developer</a:t>
            </a:r>
          </a:p>
          <a:p>
            <a:r>
              <a:rPr lang="en-US" dirty="0"/>
              <a:t>Queries take a fraction of the time they would in SSMS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E63F2-9EE5-4005-95C5-141F06174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85" y="3762310"/>
            <a:ext cx="3057525" cy="21431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3038CD-663D-40A4-8007-E6260A326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0528" y="1282592"/>
            <a:ext cx="731583" cy="73158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9F2D9AB-45E2-441A-959B-F2744A928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8445B8-5349-4457-882C-CDF77A518A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683505-D479-4B35-AFBA-72DAE77A52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611" y="2391464"/>
            <a:ext cx="73158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C5A534BE-B910-4923-9217-42B5821B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200000">
            <a:off x="4759361" y="-657113"/>
            <a:ext cx="6858002" cy="8172226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00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4.1921"/>
  <p:tag name="SLIDO_PRESENTATION_ID" val="00000000-0000-0000-0000-000000000000"/>
  <p:tag name="SLIDO_EVENT_UUID" val="67e08ea1-244d-4320-b566-518e5d998f31"/>
  <p:tag name="SLIDO_EVENT_SECTION_UUID" val="00863597-4f27-46f3-ac57-eea7a4fedce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DE5NTI4NjZ9"/>
  <p:tag name="SLIDO_TYPE" val="SlidoPoll"/>
  <p:tag name="SLIDO_POLL_UUID" val="75723bea-73f3-4950-94e9-81863ecf7e55"/>
  <p:tag name="SLIDO_TIMELINE" val="W3sicG9sbFF1ZXN0aW9uVXVpZCI6ImI5NDcwMTY3LWNmZDItNGFhMS1iNGUyLTgzYmMxYzZjZWUyOC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jc2NzA2NTl9"/>
  <p:tag name="SLIDO_TYPE" val="SlidoPoll"/>
  <p:tag name="SLIDO_POLL_UUID" val="ed56c165-ff4c-45b9-a098-632b878a8498"/>
  <p:tag name="SLIDO_TIMELINE" val="W3sicG9sbFF1ZXN0aW9uVXVpZCI6ImQ3NjRlZjE0LWQwOWItNDlkYS1hNmJiLTg5NDkwMzJkYjgyMyIsInNob3dSZXN1bHRzIjp0cnVlLCJzaG93Q29ycmVjdEFuc3dlcnMiOmZhbHNlLCJ2b3RpbmdMb2NrZWQiOmZhbHNlfV0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jc2NzEwMTZ9"/>
  <p:tag name="SLIDO_TYPE" val="SlidoPoll"/>
  <p:tag name="SLIDO_POLL_UUID" val="4c19fcbc-c492-4e6d-a812-b8a2f0000f3d"/>
  <p:tag name="SLIDO_TIMELINE" val="W3sicG9sbFF1ZXN0aW9uVXVpZCI6IjA4YzE3MDA3LWQ5YjYtNDQ1OS1hMmYwLTYyOWZmNjM1MDBlMiIsInNob3dSZXN1bHRzIjp0cnVlLCJzaG93Q29ycmVjdEFuc3dlcnMiOmZhbHNlLCJ2b3RpbmdMb2NrZWQiOmZhbHNlfV0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21059</TotalTime>
  <Words>809</Words>
  <Application>Microsoft Office PowerPoint</Application>
  <PresentationFormat>Widescreen</PresentationFormat>
  <Paragraphs>193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WPC</vt:lpstr>
      <vt:lpstr>Tahoma</vt:lpstr>
      <vt:lpstr>Times New Roman</vt:lpstr>
      <vt:lpstr>Wingdings</vt:lpstr>
      <vt:lpstr>Financial_PitchDeck_MO-v6</vt:lpstr>
      <vt:lpstr>HIGH LEVEL DEEP DIVE with AZURE DATA STUDIO </vt:lpstr>
      <vt:lpstr>PowerPoint Presentation</vt:lpstr>
      <vt:lpstr>PowerPoint Presentation</vt:lpstr>
      <vt:lpstr>PowerPoint Presentation</vt:lpstr>
      <vt:lpstr>HIGH LEVEL</vt:lpstr>
      <vt:lpstr>BIG PICTURE</vt:lpstr>
      <vt:lpstr>BEST FEATURES</vt:lpstr>
      <vt:lpstr>BEST ATTRIBUTES</vt:lpstr>
      <vt:lpstr>DEEP DIVE</vt:lpstr>
      <vt:lpstr>USE CASES</vt:lpstr>
      <vt:lpstr>PROJECTS</vt:lpstr>
      <vt:lpstr>NOTEBOOKS</vt:lpstr>
      <vt:lpstr>NOT FOR THE FAINT OF HEART</vt:lpstr>
      <vt:lpstr>ENTERPRISE LEVEL</vt:lpstr>
      <vt:lpstr>DEMO TIME</vt:lpstr>
      <vt:lpstr>SUMMARY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DEEP DIVEE WITH AZURE DATA STUDIO</dc:title>
  <dc:creator>Carrie Nermo</dc:creator>
  <cp:lastModifiedBy>Carrie Nermo</cp:lastModifiedBy>
  <cp:revision>45</cp:revision>
  <dcterms:created xsi:type="dcterms:W3CDTF">2021-07-30T16:06:30Z</dcterms:created>
  <dcterms:modified xsi:type="dcterms:W3CDTF">2022-01-12T10:17:08Z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SlidoAppVersion">
    <vt:lpwstr>0.18.4.1921</vt:lpwstr>
  </property>
</Properties>
</file>