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2" r:id="rId11"/>
    <p:sldId id="301" r:id="rId12"/>
    <p:sldId id="265" r:id="rId13"/>
    <p:sldId id="30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3" r:id="rId41"/>
    <p:sldId id="292" r:id="rId42"/>
    <p:sldId id="304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C29118-EC39-4491-BFD9-06E514961ED7}">
  <a:tblStyle styleId="{D3C29118-EC39-4491-BFD9-06E514961ED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24" autoAdjust="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8826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6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79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1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0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19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6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03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01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562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3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6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32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126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0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5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856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346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733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8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308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9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221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28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53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656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198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90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850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732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770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99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4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460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825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868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10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54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732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15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82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433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986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3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2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6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7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1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6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  <a:endParaRPr lang="pl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lio.com/docs/api/rest/outgoing-caller-ids" TargetMode="External"/><Relationship Id="rId3" Type="http://schemas.openxmlformats.org/officeDocument/2006/relationships/hyperlink" Target="https://www.twilio.com/docs/api/rest/making-calls" TargetMode="External"/><Relationship Id="rId7" Type="http://schemas.openxmlformats.org/officeDocument/2006/relationships/hyperlink" Target="https://www.twilio.com/docs/api/rest/conference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ilio.com/docs/api/rest/change-call-state" TargetMode="External"/><Relationship Id="rId11" Type="http://schemas.openxmlformats.org/officeDocument/2006/relationships/hyperlink" Target="https://www.twilio.com/docs/api/rest/participant" TargetMode="External"/><Relationship Id="rId5" Type="http://schemas.openxmlformats.org/officeDocument/2006/relationships/hyperlink" Target="https://www.twilio.com/docs/api/rest/call" TargetMode="External"/><Relationship Id="rId10" Type="http://schemas.openxmlformats.org/officeDocument/2006/relationships/hyperlink" Target="https://www.twilio.com/docs/api/rest/recordings" TargetMode="External"/><Relationship Id="rId4" Type="http://schemas.openxmlformats.org/officeDocument/2006/relationships/hyperlink" Target="https://www.twilio.com/docs/api/rest/making-calls-sip" TargetMode="External"/><Relationship Id="rId9" Type="http://schemas.openxmlformats.org/officeDocument/2006/relationships/hyperlink" Target="https://www.twilio.com/docs/api/rest/transcrip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Rails + Iron.io + </a:t>
            </a:r>
            <a:r>
              <a:rPr lang="pl" dirty="0" smtClean="0"/>
              <a:t>Twilio</a:t>
            </a:r>
            <a:endParaRPr lang="pl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Bartosz Bubacz</a:t>
            </a:r>
          </a:p>
          <a:p>
            <a:pPr lvl="0">
              <a:spcBef>
                <a:spcPts val="0"/>
              </a:spcBef>
              <a:buNone/>
            </a:pPr>
            <a:r>
              <a:rPr lang="pl" sz="1400"/>
              <a:t>bartosz.bubacz@polcode.pl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… </a:t>
            </a:r>
            <a:r>
              <a:rPr lang="pl" dirty="0" smtClean="0"/>
              <a:t>no i chce, żeby mu zrobić czas na komórki przez SMS-y ...</a:t>
            </a:r>
            <a:endParaRPr lang="pl"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3700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36" y="450313"/>
            <a:ext cx="5328310" cy="42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6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Założenia aplikacji Nr #1 klienta “Chcę Tanio”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D</a:t>
            </a:r>
            <a:r>
              <a:rPr lang="pl" dirty="0" smtClean="0"/>
              <a:t>ziałamy na wiadomościach MMS / SMS (ale świadomi ograniczeń)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U</a:t>
            </a:r>
            <a:r>
              <a:rPr lang="pl" dirty="0" smtClean="0"/>
              <a:t>żytkownik A zaczyna rozmowę MMS z użytkownikiem 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Użytkownik B dodaje kolejno użytkowników C, 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Każdy użytkownik dostaje MMS z czatem i jego treścią, podglądem historii oraz możliwością wysyłania załączników w treści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TYLKO na komórki – numery od „prawdziwnych” dostawców oraz numery Twilio</a:t>
            </a:r>
            <a:endParaRPr lang="pl" dirty="0"/>
          </a:p>
        </p:txBody>
      </p:sp>
      <p:pic>
        <p:nvPicPr>
          <p:cNvPr id="4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680" y="441147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Założenia aplikacji Nr </a:t>
            </a:r>
            <a:r>
              <a:rPr lang="pl" dirty="0" smtClean="0"/>
              <a:t>#2 </a:t>
            </a:r>
            <a:r>
              <a:rPr lang="pl" dirty="0"/>
              <a:t>klienta “Chcę Tanio”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potencjalny odbiorca to firmy i organizacje o złożonej strukturze zatrudnienia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 USA bardzo popularne są dwustronne ankiety ewaluacyjne przeprowadzane wśród kadry kierowniczej oraz podległych pracowników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przełożony jest oceniany przez pracowników i pracownicy oceniają przełożonego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pracownicy nie mają w codziennej pracy dostępu do Internetu lub sprzętu IT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ankiety nie są długie - maksymalnie kilkanaście pytań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pracownicy mają dostęp do telefonu analogowego</a:t>
            </a:r>
          </a:p>
        </p:txBody>
      </p:sp>
    </p:spTree>
    <p:extLst>
      <p:ext uri="{BB962C8B-B14F-4D97-AF65-F5344CB8AC3E}">
        <p14:creationId xmlns:p14="http://schemas.microsoft.com/office/powerpoint/2010/main" val="1076731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/>
              <a:t>Założenia aplikacji Nr </a:t>
            </a:r>
            <a:r>
              <a:rPr lang="pl" dirty="0" smtClean="0"/>
              <a:t>#3</a:t>
            </a:r>
            <a:endParaRPr lang="pl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firmy, organizacje lub odbiorcy indywidualni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często wykorzystują telefon do komunikacji w sposób zorganizowany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wymagają organizacji spotkań telefonicznych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chcą rozmawiać z większą ilością osób w jednym czasie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prowadzą projekty związane z tym rozmowami (szkolenia, sprawy sądowe itp.)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potrzebują zarządzać rozmowami, ich efektami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komunikacja z klientami / partnerami via SMS jest czymś naturalnym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Twilio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pl" sz="3000"/>
              <a:t>Platforma do komunikacji w chmurze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Podstawowe cechy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programowalne API (REST: POST/GET), za pomocą którego wyślemy i OBSŁUŻYMY zwrotnie: SMS, MMS, rozmowę głosową, rozmowę wideo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dostajemy dowolną (płatną) ilość wirtualny numerów, które jednak są rozpoznawane na zewnątrz jako zwykłe numery telefonicznie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numery kupujemy identycznie jak w przypadku numerów komórkowych - podajemy numer idealny dla nas np. 666-666-666 i Twilio wyszukuje najbardziej podobny wolny (np. 677-666-667)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konferencje wideo/głosowe i kolejki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callbacki oraz eventy dla wszystkich obiektów Twilio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zaawansowane logi oraz płacimy tylko za użycie (o tym potem) 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Główne wady (subiektywnie)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tworzenie, praca z kodem - dostajemy testowe API endpoint, ALE w przypadku zaawansowanych logik z kolejkami i konferencjami (wideo szczególnie) i tak musimy korzystać z normalnego telefonu lub przeglądarki - naturalnie testy ułatwiają tutaj wszystko, ale nie zastępują dzwonienia w trakcie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usługa jest płatna (to nie jest wada dla NAS)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nie wszystko działa w Polsce - niestety aby móc korzystać w 100% z Twilio musimy być klientem z USA/Kanady. Działa jednak większość rzeczy.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niekiedy wydajność API przy renderowaniu XML (o tym potem przy okazji background jobs) 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Jak to działa?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181935" y="311325"/>
            <a:ext cx="12273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Twilio puka do mojej appki via API</a:t>
            </a:r>
          </a:p>
        </p:txBody>
      </p:sp>
      <p:sp>
        <p:nvSpPr>
          <p:cNvPr id="152" name="Shape 152"/>
          <p:cNvSpPr/>
          <p:nvPr/>
        </p:nvSpPr>
        <p:spPr>
          <a:xfrm>
            <a:off x="1115625" y="2088075"/>
            <a:ext cx="2403100" cy="9673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Odpowiedź?</a:t>
            </a:r>
          </a:p>
        </p:txBody>
      </p:sp>
      <p:sp>
        <p:nvSpPr>
          <p:cNvPr id="153" name="Shape 153"/>
          <p:cNvSpPr/>
          <p:nvPr/>
        </p:nvSpPr>
        <p:spPr>
          <a:xfrm>
            <a:off x="1653625" y="3930600"/>
            <a:ext cx="1893949" cy="9015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Zapis danych do DB</a:t>
            </a:r>
          </a:p>
        </p:txBody>
      </p:sp>
      <p:sp>
        <p:nvSpPr>
          <p:cNvPr id="154" name="Shape 154"/>
          <p:cNvSpPr/>
          <p:nvPr/>
        </p:nvSpPr>
        <p:spPr>
          <a:xfrm>
            <a:off x="4223654" y="3864846"/>
            <a:ext cx="1836245" cy="967328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Ostatnie pytanie?</a:t>
            </a:r>
          </a:p>
        </p:txBody>
      </p:sp>
      <p:sp>
        <p:nvSpPr>
          <p:cNvPr id="155" name="Shape 155"/>
          <p:cNvSpPr/>
          <p:nvPr/>
        </p:nvSpPr>
        <p:spPr>
          <a:xfrm>
            <a:off x="6670969" y="2162100"/>
            <a:ext cx="18939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Request TwiML z podziękowaniami</a:t>
            </a:r>
          </a:p>
        </p:txBody>
      </p:sp>
      <p:sp>
        <p:nvSpPr>
          <p:cNvPr id="156" name="Shape 156"/>
          <p:cNvSpPr/>
          <p:nvPr/>
        </p:nvSpPr>
        <p:spPr>
          <a:xfrm>
            <a:off x="4194831" y="2154450"/>
            <a:ext cx="18939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Request TwiML z następnym pytaniem</a:t>
            </a:r>
          </a:p>
        </p:txBody>
      </p:sp>
      <p:sp>
        <p:nvSpPr>
          <p:cNvPr id="157" name="Shape 157"/>
          <p:cNvSpPr/>
          <p:nvPr/>
        </p:nvSpPr>
        <p:spPr>
          <a:xfrm>
            <a:off x="4194819" y="333962"/>
            <a:ext cx="18939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Twilio prosi o mnie o wybór lub zapisuje moją wypowiedź</a:t>
            </a:r>
          </a:p>
        </p:txBody>
      </p:sp>
      <p:sp>
        <p:nvSpPr>
          <p:cNvPr id="158" name="Shape 158"/>
          <p:cNvSpPr/>
          <p:nvPr/>
        </p:nvSpPr>
        <p:spPr>
          <a:xfrm>
            <a:off x="304525" y="356725"/>
            <a:ext cx="1349100" cy="81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/>
              <a:t>Dzwonię na numer Twilio</a:t>
            </a:r>
          </a:p>
        </p:txBody>
      </p:sp>
      <p:sp>
        <p:nvSpPr>
          <p:cNvPr id="159" name="Shape 159"/>
          <p:cNvSpPr/>
          <p:nvPr/>
        </p:nvSpPr>
        <p:spPr>
          <a:xfrm>
            <a:off x="6628825" y="311325"/>
            <a:ext cx="1978200" cy="81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/>
              <a:t>Twilio odczytuje z appki podziękowanie i je odtwarza</a:t>
            </a:r>
          </a:p>
        </p:txBody>
      </p:sp>
      <p:cxnSp>
        <p:nvCxnSpPr>
          <p:cNvPr id="160" name="Shape 160"/>
          <p:cNvCxnSpPr>
            <a:stCxn id="158" idx="3"/>
            <a:endCxn id="151" idx="1"/>
          </p:cNvCxnSpPr>
          <p:nvPr/>
        </p:nvCxnSpPr>
        <p:spPr>
          <a:xfrm rot="10800000" flipH="1">
            <a:off x="1653625" y="721075"/>
            <a:ext cx="528300" cy="4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" name="Shape 161"/>
          <p:cNvCxnSpPr>
            <a:stCxn id="151" idx="2"/>
            <a:endCxn id="152" idx="0"/>
          </p:cNvCxnSpPr>
          <p:nvPr/>
        </p:nvCxnSpPr>
        <p:spPr>
          <a:xfrm flipH="1">
            <a:off x="2317085" y="1130625"/>
            <a:ext cx="478500" cy="95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>
            <a:stCxn id="152" idx="2"/>
            <a:endCxn id="153" idx="1"/>
          </p:cNvCxnSpPr>
          <p:nvPr/>
        </p:nvCxnSpPr>
        <p:spPr>
          <a:xfrm>
            <a:off x="2317175" y="3055425"/>
            <a:ext cx="283500" cy="8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>
            <a:stCxn id="152" idx="3"/>
            <a:endCxn id="156" idx="1"/>
          </p:cNvCxnSpPr>
          <p:nvPr/>
        </p:nvCxnSpPr>
        <p:spPr>
          <a:xfrm rot="10800000" flipH="1">
            <a:off x="3518725" y="2563950"/>
            <a:ext cx="6762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>
            <a:stCxn id="153" idx="4"/>
            <a:endCxn id="154" idx="1"/>
          </p:cNvCxnSpPr>
          <p:nvPr/>
        </p:nvCxnSpPr>
        <p:spPr>
          <a:xfrm rot="10800000" flipH="1">
            <a:off x="3547574" y="4348387"/>
            <a:ext cx="676200" cy="3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54" idx="0"/>
            <a:endCxn id="156" idx="2"/>
          </p:cNvCxnSpPr>
          <p:nvPr/>
        </p:nvCxnSpPr>
        <p:spPr>
          <a:xfrm rot="10800000">
            <a:off x="5141777" y="2973846"/>
            <a:ext cx="0" cy="891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56" idx="0"/>
            <a:endCxn id="157" idx="2"/>
          </p:cNvCxnSpPr>
          <p:nvPr/>
        </p:nvCxnSpPr>
        <p:spPr>
          <a:xfrm rot="10800000">
            <a:off x="5141781" y="1153350"/>
            <a:ext cx="0" cy="100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>
            <a:stCxn id="157" idx="1"/>
            <a:endCxn id="151" idx="3"/>
          </p:cNvCxnSpPr>
          <p:nvPr/>
        </p:nvCxnSpPr>
        <p:spPr>
          <a:xfrm rot="10800000">
            <a:off x="3409119" y="721112"/>
            <a:ext cx="785700" cy="22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8" name="Shape 168"/>
          <p:cNvCxnSpPr>
            <a:stCxn id="155" idx="0"/>
            <a:endCxn id="159" idx="2"/>
          </p:cNvCxnSpPr>
          <p:nvPr/>
        </p:nvCxnSpPr>
        <p:spPr>
          <a:xfrm rot="10800000">
            <a:off x="7617919" y="1130700"/>
            <a:ext cx="0" cy="1031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9" name="Shape 169"/>
          <p:cNvCxnSpPr>
            <a:stCxn id="154" idx="3"/>
            <a:endCxn id="155" idx="2"/>
          </p:cNvCxnSpPr>
          <p:nvPr/>
        </p:nvCxnSpPr>
        <p:spPr>
          <a:xfrm rot="10800000" flipH="1">
            <a:off x="6059900" y="2981410"/>
            <a:ext cx="1557900" cy="13671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70" name="Shape 170"/>
          <p:cNvSpPr txBox="1"/>
          <p:nvPr/>
        </p:nvSpPr>
        <p:spPr>
          <a:xfrm>
            <a:off x="2445275" y="3171725"/>
            <a:ext cx="4785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rgbClr val="FFFFFF"/>
                </a:solidFill>
              </a:rPr>
              <a:t>tak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562725" y="2154450"/>
            <a:ext cx="4785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rgbClr val="FFFFFF"/>
                </a:solidFill>
              </a:rPr>
              <a:t>nie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174500" y="3201350"/>
            <a:ext cx="4785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rgbClr val="FFFFFF"/>
                </a:solidFill>
              </a:rPr>
              <a:t>nie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7032750" y="3834300"/>
            <a:ext cx="4785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solidFill>
                  <a:srgbClr val="FFFFFF"/>
                </a:solidFill>
              </a:rPr>
              <a:t>tak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 poszukiwaniu idealnego interfejsu - telefon raczej nim nie jest ...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Jak wygląda TwiML i czym jest? 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6400"/>
          </a:xfrm>
          <a:prstGeom prst="rect">
            <a:avLst/>
          </a:prstGeom>
          <a:solidFill>
            <a:schemeClr val="accen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&lt;Response&gt;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&lt;Say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>
                <a:solidFill>
                  <a:srgbClr val="6600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voice</a:t>
            </a: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"woman"</a:t>
            </a: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Please leave a message after the tone.</a:t>
            </a: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&lt;/Say&gt;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&lt;Record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>
                <a:solidFill>
                  <a:srgbClr val="6600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pl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lang="pl">
                <a:solidFill>
                  <a:srgbClr val="0000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88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&lt;/Response&gt;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1650" y="3256025"/>
            <a:ext cx="8520600" cy="13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rgbClr val="FFFFFF"/>
                </a:solidFill>
              </a:rPr>
              <a:t>TwiML to zestaw instrukcji, dzięki któremu można powiedzieć Twilio co zrobić, gdy aplikacja otrzyma połączenie przychodzące lub SMS/MMS. Ważną cechą TwiML jest to, że tylko jeden dokument jest renderowany na raz, ALE dokumenty mogą być łączone w jeden w celu uzyskania bardziej złożonych interakcji, jak np. połączenia telekonferencyjne lub zaawansowane menu oraz walidacje.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4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Wiedząc powyższe, jak zrobilibyście logowanie przez telefon ? :)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686400"/>
            <a:ext cx="8520600" cy="2882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Użytkownik podaje swój numer telefonu w polu login (hasła nie ma)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Generujemy token o długości 6 znaków np. “347789” i wyświetlamy go.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Aplikacja wykonuje request do Twilio (via TwiML), które dzwoni do użytkownika i prosi go o podanie tokenu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Użytkownik wpisuje token i zatwierdza #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Twilio puka do naszej aplikacji poprzez callback (również TwiML) z tokenem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 dirty="0"/>
              <a:t>Sprawdzamy czy token się zgadza i odpowiadamy poprzez TwiML do użytkownika czy jest zalogowany czy ma spróbować ponownie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211600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Jakieś inne funkcjonalności TwiML?</a:t>
            </a:r>
          </a:p>
        </p:txBody>
      </p:sp>
      <p:graphicFrame>
        <p:nvGraphicFramePr>
          <p:cNvPr id="194" name="Shape 194"/>
          <p:cNvGraphicFramePr/>
          <p:nvPr>
            <p:extLst>
              <p:ext uri="{D42A27DB-BD31-4B8C-83A1-F6EECF244321}">
                <p14:modId xmlns:p14="http://schemas.microsoft.com/office/powerpoint/2010/main" val="392727311"/>
              </p:ext>
            </p:extLst>
          </p:nvPr>
        </p:nvGraphicFramePr>
        <p:xfrm>
          <a:off x="764425" y="1135900"/>
          <a:ext cx="7239000" cy="3799810"/>
        </p:xfrm>
        <a:graphic>
          <a:graphicData uri="http://schemas.openxmlformats.org/drawingml/2006/table">
            <a:tbl>
              <a:tblPr>
                <a:noFill/>
                <a:tableStyleId>{D3C29118-EC39-4491-BFD9-06E514961ED7}</a:tableStyleId>
              </a:tblPr>
              <a:tblGrid>
                <a:gridCol w="3619500"/>
                <a:gridCol w="3619500"/>
              </a:tblGrid>
              <a:tr h="3276425"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SAY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PLAY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DIAL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RECORD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GATHER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SMS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>
                          <a:solidFill>
                            <a:srgbClr val="FFFFFF"/>
                          </a:solidFill>
                        </a:rPr>
                        <a:t>HANGUP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 smtClean="0">
                          <a:solidFill>
                            <a:srgbClr val="FFFFFF"/>
                          </a:solidFill>
                        </a:rPr>
                        <a:t>QUEUE</a:t>
                      </a:r>
                      <a:endParaRPr lang="pl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 smtClean="0">
                          <a:solidFill>
                            <a:srgbClr val="FFFFFF"/>
                          </a:solidFill>
                        </a:rPr>
                        <a:t>REDIRECT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 smtClean="0">
                          <a:solidFill>
                            <a:srgbClr val="FFFFFF"/>
                          </a:solidFill>
                        </a:rPr>
                        <a:t>PAUSE</a:t>
                      </a: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 smtClean="0">
                          <a:solidFill>
                            <a:srgbClr val="FFFFFF"/>
                          </a:solidFill>
                        </a:rPr>
                        <a:t>REJECT</a:t>
                      </a:r>
                      <a:endParaRPr lang="pl" sz="1800"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429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FFFFFF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pl" sz="1800" dirty="0" smtClean="0">
                          <a:solidFill>
                            <a:srgbClr val="FFFFFF"/>
                          </a:solidFill>
                        </a:rPr>
                        <a:t>MESSAGE</a:t>
                      </a:r>
                      <a:endParaRPr lang="pl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Twilio REST API - rozmowy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3"/>
              </a:rPr>
              <a:t>Zadzwoń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4"/>
              </a:rPr>
              <a:t>Zadzwoń na number SIP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5"/>
              </a:rPr>
              <a:t>Pobieranie dzienników połączeń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6"/>
              </a:rPr>
              <a:t>Modyfikacja trwającej rozmowy</a:t>
            </a:r>
            <a:r>
              <a:rPr lang="pl" dirty="0"/>
              <a:t> </a:t>
            </a:r>
            <a:r>
              <a:rPr lang="pl" dirty="0">
                <a:solidFill>
                  <a:srgbClr val="F3F3F3"/>
                </a:solidFill>
                <a:hlinkClick r:id="rId7"/>
              </a:rPr>
              <a:t>(mając ID)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8"/>
              </a:rPr>
              <a:t>Sprawdź identyfikator rozmówcy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9"/>
              </a:rPr>
              <a:t>Zobacz transkrypcje rozmowy (płatne!)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10"/>
              </a:rPr>
              <a:t>Zobacz nagrania rozmów (MP3)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7"/>
              </a:rPr>
              <a:t>Zarządzaj konferencją (mając ID)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pl" dirty="0">
                <a:solidFill>
                  <a:srgbClr val="F3F3F3"/>
                </a:solidFill>
                <a:hlinkClick r:id="rId11"/>
              </a:rPr>
              <a:t>Uczestnicy konferencji</a:t>
            </a:r>
            <a:r>
              <a:rPr lang="pl" dirty="0">
                <a:solidFill>
                  <a:srgbClr val="F3F3F3"/>
                </a:solidFill>
              </a:rPr>
              <a:t> </a:t>
            </a:r>
            <a:r>
              <a:rPr lang="pl" dirty="0">
                <a:solidFill>
                  <a:srgbClr val="F3F3F3"/>
                </a:solidFill>
                <a:hlinkClick r:id="rId7"/>
              </a:rPr>
              <a:t>(mając ID)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Przykład użycia API i klienta Ruby do utworzenia rozmowy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628025"/>
            <a:ext cx="8520600" cy="31848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'twilio-ruby'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account_sid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'AC5ef8732a3c49700934481addd5ce1659'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auth_token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'{{ auth_token }}'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@client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Twilio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pl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account_sid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auth_token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@client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calls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"http://localhost:3001/foo/call.xml",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"+14155551212",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"+18668675309",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"GET",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status_callback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"https://localhost:3001/events/handler",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status_callback_method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"POST",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status_callback_event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"initiated"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"ringing"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"answered"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"completed"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Rails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 call</a:t>
            </a:r>
            <a:r>
              <a:rPr lang="pl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l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start_time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50" y="176750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Puknięcie API z panelu administracyjnego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99" y="1017724"/>
            <a:ext cx="5558025" cy="401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REST API - kolejki Twilio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dirty="0"/>
              <a:t>Rozwiązanie dedykowane dla Call Center. Z powodzeniem stosowane w aplikacjach realizujących różne konkursy (media: radio lub telewizja).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tworzenie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pobieranie informacji o kolejce (nazwa, średni czas oczekiwania, maksymalna ilość uczestników, ilość uczestników w kolejce obecnie)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pobieranie listy uczestników (dane zagnieżdżone z info o użytkownikach i/lub numerach)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usuwanie uczestnika z kolejki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AUTHY Twilio - czyli popularne tokeny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dirty="0"/>
              <a:t>Klasyczny TOTP (Time-based One-time Password Algorithm). Zastosowanie to głownie autoryzacja dla krytycznych operacji. W dwóch projektach użyte do weryfikacji podjęcia akcji dodania dostępu dla użytkownika do krytycznych dokumentów sądowych (patentowych). Jak działa?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SoftToken - aplikacja Android/iOS/native desktop APP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OneCode - SMS lub rozmowa telefoniczna z automatem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OneTouch - YES/NO jako aplikacja na smartfony (wcześniej telefon i number jest weryfikowany przez standardowe sprawdzanie Twilio)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Nie tylko telefon. Przeglądarka oraz smarfron.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dostępny klient dla iOS oraz Android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klient WebRTC (Javascript)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natywne biblioteki dla desktopów Windows (.NET) oraz Apple 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niestety nie ma nic konkretnego dla desktopów Qt/GTK - można sobie radzić poprzez WebRTC i różne frameworki dekstop-based 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200" y="239500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90475"/>
            <a:ext cx="5600700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Możliwe interfejsy dla aplikacji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ekran dotykowy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klawiatura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mysz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głos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gamepad (i inne pady)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oczy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inne?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Ceny - nie ma dramatu, ale zależy od skali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11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625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numer telefonu to 4PLN/miesiąc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numer telefonu darmowy dla dzwoniących to 8PLN/miesiąc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minuta połączenia przychodzącego - 0.01 PLN / min.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minuta połączenia przychodzącego darmowego dla dzwoniących - 0.10 PLN / min.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połączenie wychodzące - 0.06 PLN / min.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nagrywanie rozmowy - 0.01 PLN / min.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transkrypcja 0.20 PLN / </a:t>
            </a:r>
            <a:r>
              <a:rPr lang="pl" dirty="0" smtClean="0"/>
              <a:t>min.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konferencja </a:t>
            </a:r>
            <a:r>
              <a:rPr lang="pl" dirty="0"/>
              <a:t>- 0.008 PLN / uczestnik na min.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11700" y="4298925"/>
            <a:ext cx="83733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b="1">
                <a:solidFill>
                  <a:srgbClr val="00FF00"/>
                </a:solidFill>
              </a:rPr>
              <a:t>Oczywiście dzwoniący muszą mieć świadomość, że płacimy operatorowi normalnie.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Alternatywy - dobre choć nie tak “potężne”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Nexmo - tańsze od Twilio w dłuższej perspektywie i ma fajny sposób zarządzania SMS-ami, nieco mniej fajna dokumentacja ale nic jej nie brakuje wg mnie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Plivo - bramka SMS, nie tak fajna dokumentacja jak w Twilio, proste API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nie testowałem innych, więc nie będę pisał :)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7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We wdrożonych przez nas aplikacjach z Twilio.io (i nie tylko) wspólnymi cechami najczęsciej były: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582625"/>
            <a:ext cx="8520600" cy="29862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oczywiście Ruby on Rails / Postgres / front JS (SPA)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konieczność posiadania wydajnego i zaawansowanego schedulera ze względu na zadania w kolejkach (rekursywność zadań, callbacks, API)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logika biznesowa wymagała przeprowadzania czasochłonnych obliczeń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wcześniej aplikacje miały już albo zaczęte funkcjonalności (Python) albo stare wersje aplikacji były migrowane z innych języków (PHP)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wysokie wymagania co do skalowalności poszczególnych elementów aplikacji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podział aplikacji na elementy funkcjonalne ze względu na różne zespoły zajmujące się konkretnymi aspektami (front, backend, API, background jobs) 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025" y="1302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Iron.io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Architektura tzw. </a:t>
            </a:r>
            <a:r>
              <a:rPr lang="pl" i="1"/>
              <a:t>zadań w tle - </a:t>
            </a:r>
            <a:r>
              <a:rPr lang="pl"/>
              <a:t>częste błędy 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13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najczęstszym błędem jest umieszczanie zadań w tle jako części procesu z punktu widzenia użytkownika końcowego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jeśli musimy jakąś logikę przenieść do background jobs, ponieważ kod wykonuje się zbyt długo to może to oznaczać, że mamy błędne rozwiązania w samym kodzie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za pomocą </a:t>
            </a:r>
            <a:r>
              <a:rPr lang="pl" i="1" dirty="0"/>
              <a:t>background jobs</a:t>
            </a:r>
            <a:r>
              <a:rPr lang="pl" dirty="0"/>
              <a:t> często odciążamy serwer web kosztem serwera bazy danych - błędy w skalowalności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ułańska fantazja przy kodzie </a:t>
            </a:r>
            <a:r>
              <a:rPr lang="pl" i="1" dirty="0"/>
              <a:t>workerów</a:t>
            </a:r>
            <a:r>
              <a:rPr lang="pl" dirty="0"/>
              <a:t>, bo przecież mamy nielimitowany czas i zasoby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brak optymalizacji użycia - niepotrzebna rekursywność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brak logów i poleganie na wykonaniu zadań na tzw. </a:t>
            </a:r>
            <a:r>
              <a:rPr lang="pl" i="1" dirty="0"/>
              <a:t>słowo honoru 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Najpopularniejsze </a:t>
            </a:r>
            <a:r>
              <a:rPr lang="pl" i="1"/>
              <a:t>background jobs </a:t>
            </a:r>
            <a:r>
              <a:rPr lang="pl"/>
              <a:t>wraz z zarządzaniem kolejkami dla Rails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1666925"/>
            <a:ext cx="8520600" cy="29019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Heroku Workers (wiem, że nie do końca ma to sens tutaj, ale ludzie tego używają niekiedy)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Resque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Sidekiq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Delayed::Job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Delayed::Job Active Record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RabbitMQ (też nie do końca w tej liście ale o tym potem)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i pewnie inne, których nie używałem (np. Beanstalkd)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Co odróżnia Iron.io od innych rozwiązań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wykonujemy zadania w architekturze rozproszonej, łatwo skalować (w sumie to auto)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kod workerów jest w pełni niezależny od aplikacji (enkapsulacja)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eventy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zarządzanie kolejką (IronMQ)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worker może być napisany w PHP, Java, Go, Python, Ruby (+ gemy), Mono, Scala, Node.js, C++ (via GCC)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wersje workera są automatycznie przechowywane w repozytorium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współdzielenie projektów i workerów via API/Web Interface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API zarządzające kolejkami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Czy można to zrobić samemu - oczywiście!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 przypadku Heroku mamy procesy workerów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 przypadku Amazon można posiłkować się AWS Lambda (podobne narzędzie do Iron.io) lub wydzielić odrębną instancję EC2 z przeznaczeniem tylko dla background jobs oraz zarządzania kolejkami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współdzielenie kolejki poprzez bazę danych oraz API 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5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Co w takim razie jest unikalne w Iron.io? (subiektywnie)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602125"/>
            <a:ext cx="8520600" cy="29667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możliwość tworzenia pakietów workerów w innych niż Ruby językach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prostota w zarządzaniu pakietami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wydajne narzędzia do skalowalności pozwalające samodzielnie ustawić priorytety oraz docelową maszynę na jakiej wykonamy konkretne zadania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przejrzyste zarządzanie workerami (mocno subiektywne, bo można oczywiście doinstalować panele administracyjne do innych rozwiązań, które dla innych będą lepsze a dla innych gorsze)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Docker </a:t>
            </a:r>
            <a:r>
              <a:rPr lang="pl" dirty="0" smtClean="0"/>
              <a:t>:) – krótko o tym za chwilę</a:t>
            </a:r>
            <a:endParaRPr lang="pl" dirty="0" smtClean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podział </a:t>
            </a:r>
            <a:r>
              <a:rPr lang="pl" dirty="0"/>
              <a:t>na projekty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Synergie w projektach z Twilio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3146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przerzucenie zarządzania kolejkami połączeń konferencyjnych na Iron.io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scheduler z zaplanowanymi zadaniami obsługi zdarzeń dla rozmów czy konferencji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pobieranie i zarządzanie (w tym przygotowywanie do udostępnienia) nagranych konferencji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“zdzwanianie” osób do konferencji o określonym czasie oraz przygotowanie dla nich dokumentów, których dotyczyć ma spotkanie (odpowiednio przygotowane pliki PDF)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Czy mimo to ma sens używanie do tego klasycznego telefonu w XXI w.?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/>
              <a:t>Co zyskujemy dzięki Docker-owi?</a:t>
            </a:r>
            <a:endParaRPr lang="pl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314624"/>
            <a:ext cx="8520600" cy="3613635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Z</a:t>
            </a:r>
            <a:r>
              <a:rPr lang="pl" dirty="0" smtClean="0"/>
              <a:t>mów mocno subiektywne, bo każdy używa tego co lubi, ale Docker wprowadza metodologię i porządek do infrastruktyry dewelopera – POLECAM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Szybkość i izolacja – docenia to każdy, kto pracuje z większą ilością serwisów</a:t>
            </a:r>
            <a:endParaRPr lang="pl" dirty="0" smtClean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O</a:t>
            </a:r>
            <a:r>
              <a:rPr lang="pl" dirty="0" smtClean="0"/>
              <a:t>brazy Dockera działają w kontenerze, który jest samodzielnym środowiskiem uruchomieniowym z wszystkimi zależnościami</a:t>
            </a:r>
            <a:endParaRPr lang="pl" dirty="0" smtClean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 smtClean="0"/>
              <a:t>Iron.io dostarcza tzw. „obraz projektowy”, który działa w oparciu o taki kontener w jakim języku piszemy workery – takim obrazem może być np. </a:t>
            </a:r>
            <a:r>
              <a:rPr lang="pl-PL" dirty="0"/>
              <a:t>o</a:t>
            </a:r>
            <a:r>
              <a:rPr lang="pl" dirty="0" smtClean="0"/>
              <a:t>braz Postgresa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pl-PL" dirty="0" smtClean="0"/>
              <a:t>N</a:t>
            </a:r>
            <a:r>
              <a:rPr lang="pl" dirty="0" smtClean="0"/>
              <a:t>ie jest to np. </a:t>
            </a:r>
            <a:r>
              <a:rPr lang="pl" dirty="0"/>
              <a:t>tzw. „obraz usługi”, </a:t>
            </a:r>
            <a:r>
              <a:rPr lang="pl" dirty="0" smtClean="0"/>
              <a:t>gdzie takim </a:t>
            </a:r>
            <a:r>
              <a:rPr lang="pl" dirty="0"/>
              <a:t>obrazem może być np. </a:t>
            </a:r>
            <a:r>
              <a:rPr lang="pl-PL" dirty="0"/>
              <a:t>o</a:t>
            </a:r>
            <a:r>
              <a:rPr lang="pl" dirty="0"/>
              <a:t>braz </a:t>
            </a:r>
            <a:r>
              <a:rPr lang="pl" dirty="0" smtClean="0"/>
              <a:t>Postgresa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N</a:t>
            </a:r>
            <a:r>
              <a:rPr lang="pl" dirty="0" smtClean="0"/>
              <a:t>ie skupiamy się na niczym innym tylko na tworzeniu rozwiązań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" dirty="0"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838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/>
              <a:t>Dzięki Dockerowi zmieniamy podejście do tworzenia kodu, przygotowując się do pracy w środowiskach multi-stack (coraz bardziej popularnej)</a:t>
            </a:r>
            <a:endParaRPr lang="pl" dirty="0"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Jak działa Iron.io?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3448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Tworzymy workera + przygotowanie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Instalujemy IronWorker CLI - biblioteka umożliwia nam zarządzanie procesem przygotowania kodu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Pobieramy swoje dane do logowania na Iron.io (API)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pl"/>
              <a:t>Instalujemy Docker-a 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Tworzenie workera - pakiet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Tworzymy kod i testujemy go za pomocą dockera (docker run)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Jeśli wszystko działa to tworzymy pakiet ZIP (docker build)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Wrzucamy na dockera (docker push)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Rejestracja dockera publicznego, ale pewnie docelowo będziemy pracować na prywatnym (iron register)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pl"/>
              <a:t>Ręczne ustawienie schedulera lub kolejki dla workera (iron worker queue --payload-file FOO_PAYLOAD.json) LUB poprzez API (tak jak w normalnych projektach)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Iron.io REST API - projekty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listowanie pakietów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upload / update pakietów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pobieranie listy rewizji pakietu oraz przywrócenie tej wersji jako produkcyjnej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statystyki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zatrzymywanie i wznawianie pakietów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Iron.io REST API - zadania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listowanie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dodanie zadania do kolejki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info o zadaniu (obecny progres, priorytet, status itp.)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ustawienie progresu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usuwanie zadania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wznawianie wykonanego zadania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Jak integrować z Rails?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nasza aplikacja winna mieć API do komunikacji (nie łączymy się bezpośrednio do DB!!)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poprzez dedykowany gem dla Iron.io możemy łatwo pobierać status zadań - daje to nam możliwość zbudowania lepszego GUI, aczkolwiek nawet to ubieramy w API (raczej nie pukamy natywnie - choć to nie reguła)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dobrą praktyką jest oddzielenie testów workerów od głównych testów - jest to podyktowane tym, że koniecznie chcemy wystawić jedynie API bez wiązania się z wywoływaniem klienta Iron.io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Koszty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płacimy tylko za czas procesora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 przypadku bardzo ciężkich zadań, z punktu widzenia kosztów, może być lepiej rozważyć oparcie architektury o EC2 - aczkolwiek powinno to być rozpatrywane indywidualnie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za FREE mamy: 1h max czasu na JEDNO zadanie, ilość workerów mogących pracować jednocześnie 5, 10h w sumie czasu CPU, słabsze maszyny (p0)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wypasiona “rozsądna” wersja to 750 USD/miesiąc, gdzie mamy 10000h CPU oraz dostęp do maszyn p1, które wystarczają w zupełności (do p2 też mamy dostęp ale to już wg mnie ekstrawagancja)  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Konkurencja? Używałem jednej ...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AWS Lambda  - bez rewelacji. Teraz mają wsparcie dla Node.js oraz Pythona. Wcześniej była to tylko Java. Godne polecenia dla kogoś kto ma dużo usług po stronie AWS i nie razi go słabe wsparcie GUI/CLI oraz denerwująca dokumentacja</a:t>
            </a:r>
            <a:r>
              <a:rPr lang="pl" dirty="0" smtClean="0"/>
              <a:t>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Okazuje się, że ma :-)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Zaczyna się od tego, że pewnego razu przychodzi do nas człowiek ...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… wiadomo od pierwszej rozmowy, że jest: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zawsze uśmiechnięty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skąpy, choć to ukrywa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nie wie czego chce, choć upiera się, że doskonale wie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chce abyśmy to my wiedzieli za niego, choć tego nie przyzna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jest zamotany, choć ma DOKUMENTACJĘ na 3 strony (w tym tytułowa)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jest skąpy i zapewnia, że ma duży budżet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chce szybko ale tanio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chce tanio i byleby nie długo bo pomysł ucieknie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chce za tydzień bez testów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sz="1600" dirty="0"/>
              <a:t>chce tak jak inni ale inaczej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… czyli KLIENT :)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Do tego: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625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chce aplikacji napisanej w Rails bo są “fajne” i “tanio wyjdzie”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ma pomysł i mu ucieknie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nie ma kasy, ale ma budżet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testy by się przydały ale … hehe … on to sam będzie testował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… i poważniej już ...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… chce aby ludzie komunikowali się z apką przez telefon stacjonarny / kom.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chce aby aplikacja reagowała na to co użytkownik robi w telefonie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ma wysyłać SMS i je odbierać oraz reagować na ich treść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" dirty="0"/>
              <a:t>ma być tanio (tak - trafiło do </a:t>
            </a:r>
            <a:r>
              <a:rPr lang="pl" u="sng" dirty="0"/>
              <a:t>poważnych</a:t>
            </a:r>
            <a:r>
              <a:rPr lang="pl" dirty="0"/>
              <a:t>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675" y="392825"/>
            <a:ext cx="1460625" cy="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2499</Words>
  <Application>Microsoft Office PowerPoint</Application>
  <PresentationFormat>Pokaz na ekranie (16:9)</PresentationFormat>
  <Paragraphs>260</Paragraphs>
  <Slides>49</Slides>
  <Notes>49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2" baseType="lpstr">
      <vt:lpstr>Arial</vt:lpstr>
      <vt:lpstr>Consolas</vt:lpstr>
      <vt:lpstr>simple-dark-2</vt:lpstr>
      <vt:lpstr>Rails + Iron.io + Twilio</vt:lpstr>
      <vt:lpstr>W poszukiwaniu idealnego interfejsu - telefon raczej nim nie jest ...</vt:lpstr>
      <vt:lpstr>Możliwe interfejsy dla aplikacji</vt:lpstr>
      <vt:lpstr>Czy mimo to ma sens używanie do tego klasycznego telefonu w XXI w.?</vt:lpstr>
      <vt:lpstr>Okazuje się, że ma :-)</vt:lpstr>
      <vt:lpstr>Zaczyna się od tego, że pewnego razu przychodzi do nas człowiek ...</vt:lpstr>
      <vt:lpstr>… wiadomo od pierwszej rozmowy, że jest:</vt:lpstr>
      <vt:lpstr>… czyli KLIENT :)</vt:lpstr>
      <vt:lpstr>Do tego:</vt:lpstr>
      <vt:lpstr>… no i chce, żeby mu zrobić czas na komórki przez SMS-y ...</vt:lpstr>
      <vt:lpstr>Prezentacja programu PowerPoint</vt:lpstr>
      <vt:lpstr>Założenia aplikacji Nr #1 klienta “Chcę Tanio”</vt:lpstr>
      <vt:lpstr>Założenia aplikacji Nr #2 klienta “Chcę Tanio”</vt:lpstr>
      <vt:lpstr>Założenia aplikacji Nr #3</vt:lpstr>
      <vt:lpstr>Twilio  Platforma do komunikacji w chmurze</vt:lpstr>
      <vt:lpstr>Podstawowe cechy</vt:lpstr>
      <vt:lpstr>Główne wady (subiektywnie)</vt:lpstr>
      <vt:lpstr>Jak to działa?</vt:lpstr>
      <vt:lpstr>Prezentacja programu PowerPoint</vt:lpstr>
      <vt:lpstr>Jak wygląda TwiML i czym jest? </vt:lpstr>
      <vt:lpstr>Wiedząc powyższe, jak zrobilibyście logowanie przez telefon ? :)</vt:lpstr>
      <vt:lpstr>Jakieś inne funkcjonalności TwiML?</vt:lpstr>
      <vt:lpstr>Twilio REST API - rozmowy</vt:lpstr>
      <vt:lpstr>Przykład użycia API i klienta Ruby do utworzenia rozmowy</vt:lpstr>
      <vt:lpstr>Puknięcie API z panelu administracyjnego</vt:lpstr>
      <vt:lpstr>REST API - kolejki Twilio </vt:lpstr>
      <vt:lpstr>AUTHY Twilio - czyli popularne tokeny</vt:lpstr>
      <vt:lpstr>Nie tylko telefon. Przeglądarka oraz smarfron.</vt:lpstr>
      <vt:lpstr>Prezentacja programu PowerPoint</vt:lpstr>
      <vt:lpstr>Ceny - nie ma dramatu, ale zależy od skali</vt:lpstr>
      <vt:lpstr>Alternatywy - dobre choć nie tak “potężne”</vt:lpstr>
      <vt:lpstr>We wdrożonych przez nas aplikacjach z Twilio.io (i nie tylko) wspólnymi cechami najczęsciej były:</vt:lpstr>
      <vt:lpstr>Iron.io</vt:lpstr>
      <vt:lpstr>Architektura tzw. zadań w tle - częste błędy </vt:lpstr>
      <vt:lpstr>Najpopularniejsze background jobs wraz z zarządzaniem kolejkami dla Rails</vt:lpstr>
      <vt:lpstr>Co odróżnia Iron.io od innych rozwiązań</vt:lpstr>
      <vt:lpstr>Czy można to zrobić samemu - oczywiście!</vt:lpstr>
      <vt:lpstr>Co w takim razie jest unikalne w Iron.io? (subiektywnie)</vt:lpstr>
      <vt:lpstr>Synergie w projektach z Twilio</vt:lpstr>
      <vt:lpstr>Co zyskujemy dzięki Docker-owi?</vt:lpstr>
      <vt:lpstr>Dzięki Dockerowi zmieniamy podejście do tworzenia kodu, przygotowując się do pracy w środowiskach multi-stack (coraz bardziej popularnej)</vt:lpstr>
      <vt:lpstr>Jak działa Iron.io?</vt:lpstr>
      <vt:lpstr>Tworzymy workera + przygotowanie</vt:lpstr>
      <vt:lpstr>Tworzenie workera - pakiet</vt:lpstr>
      <vt:lpstr>Iron.io REST API - projekty</vt:lpstr>
      <vt:lpstr>Iron.io REST API - zadania </vt:lpstr>
      <vt:lpstr>Jak integrować z Rails?</vt:lpstr>
      <vt:lpstr>Koszty</vt:lpstr>
      <vt:lpstr>Konkurencja? Używałem jednej 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+ Iron.io + Twilio</dc:title>
  <dc:creator>Magda</dc:creator>
  <cp:lastModifiedBy>Magda</cp:lastModifiedBy>
  <cp:revision>7</cp:revision>
  <dcterms:modified xsi:type="dcterms:W3CDTF">2016-03-15T13:38:01Z</dcterms:modified>
</cp:coreProperties>
</file>