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FF0"/>
          </a:solidFill>
        </a:fill>
      </a:tcStyle>
    </a:wholeTbl>
    <a:band2H>
      <a:tcTxStyle b="def" i="def"/>
      <a:tcStyle>
        <a:tcBdr/>
        <a:fill>
          <a:solidFill>
            <a:srgbClr val="E8EF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EEEC"/>
          </a:solidFill>
        </a:fill>
      </a:tcStyle>
    </a:wholeTbl>
    <a:band2H>
      <a:tcTxStyle b="def" i="def"/>
      <a:tcStyle>
        <a:tcBdr/>
        <a:fill>
          <a:solidFill>
            <a:srgbClr val="F8F7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496" y="255359"/>
            <a:ext cx="677864" cy="671969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496" y="255359"/>
            <a:ext cx="677864" cy="671969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496" y="255359"/>
            <a:ext cx="677864" cy="671969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496" y="255359"/>
            <a:ext cx="677864" cy="671969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496" y="255359"/>
            <a:ext cx="677864" cy="671969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496" y="255359"/>
            <a:ext cx="677864" cy="671969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9496" y="255359"/>
            <a:ext cx="677864" cy="67196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080191" y="6406426"/>
            <a:ext cx="273609" cy="26497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chemeClr val="accent2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ideo" Target="https://www.youtube.com/embed/PKtpCFrkGaU?feature=oembed" TargetMode="External"/><Relationship Id="rId3" Type="http://schemas.openxmlformats.org/officeDocument/2006/relationships/image" Target="../media/image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4"/>
          <p:cNvSpPr txBox="1"/>
          <p:nvPr/>
        </p:nvSpPr>
        <p:spPr>
          <a:xfrm>
            <a:off x="351281" y="224523"/>
            <a:ext cx="7242559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Can I use it for no-cars?</a:t>
            </a:r>
          </a:p>
        </p:txBody>
      </p:sp>
      <p:grpSp>
        <p:nvGrpSpPr>
          <p:cNvPr id="233" name="Group 11"/>
          <p:cNvGrpSpPr/>
          <p:nvPr/>
        </p:nvGrpSpPr>
        <p:grpSpPr>
          <a:xfrm>
            <a:off x="904219" y="1790267"/>
            <a:ext cx="7767340" cy="600166"/>
            <a:chOff x="0" y="0"/>
            <a:chExt cx="7767338" cy="600165"/>
          </a:xfrm>
        </p:grpSpPr>
        <p:sp>
          <p:nvSpPr>
            <p:cNvPr id="230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31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32" name="CuadroTexto 395"/>
            <p:cNvSpPr txBox="1"/>
            <p:nvPr/>
          </p:nvSpPr>
          <p:spPr>
            <a:xfrm>
              <a:off x="850555" y="149676"/>
              <a:ext cx="69167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Any project that relies on </a:t>
              </a:r>
              <a:r>
                <a:rPr>
                  <a:solidFill>
                    <a:schemeClr val="accent4"/>
                  </a:solidFill>
                </a:rPr>
                <a:t>importing data from external parties</a:t>
              </a:r>
            </a:p>
          </p:txBody>
        </p:sp>
      </p:grpSp>
      <p:grpSp>
        <p:nvGrpSpPr>
          <p:cNvPr id="237" name="Group 12"/>
          <p:cNvGrpSpPr/>
          <p:nvPr/>
        </p:nvGrpSpPr>
        <p:grpSpPr>
          <a:xfrm>
            <a:off x="904220" y="2680903"/>
            <a:ext cx="8275340" cy="600166"/>
            <a:chOff x="0" y="0"/>
            <a:chExt cx="8275339" cy="600165"/>
          </a:xfrm>
        </p:grpSpPr>
        <p:sp>
          <p:nvSpPr>
            <p:cNvPr id="234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35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36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chemeClr val="accent4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E-commerce marketplaces </a:t>
              </a:r>
              <a:r>
                <a:rPr>
                  <a:solidFill>
                    <a:srgbClr val="FFFFFF"/>
                  </a:solidFill>
                </a:rPr>
                <a:t>showing products from multiple stores</a:t>
              </a:r>
            </a:p>
          </p:txBody>
        </p:sp>
      </p:grpSp>
      <p:grpSp>
        <p:nvGrpSpPr>
          <p:cNvPr id="241" name="Group 16"/>
          <p:cNvGrpSpPr/>
          <p:nvPr/>
        </p:nvGrpSpPr>
        <p:grpSpPr>
          <a:xfrm>
            <a:off x="904220" y="3650946"/>
            <a:ext cx="8275340" cy="600166"/>
            <a:chOff x="0" y="0"/>
            <a:chExt cx="8275339" cy="600165"/>
          </a:xfrm>
        </p:grpSpPr>
        <p:sp>
          <p:nvSpPr>
            <p:cNvPr id="238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39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40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4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Search engines</a:t>
              </a:r>
            </a:p>
          </p:txBody>
        </p:sp>
      </p:grpSp>
      <p:grpSp>
        <p:nvGrpSpPr>
          <p:cNvPr id="244" name="Group 20"/>
          <p:cNvGrpSpPr/>
          <p:nvPr/>
        </p:nvGrpSpPr>
        <p:grpSpPr>
          <a:xfrm>
            <a:off x="904220" y="4620259"/>
            <a:ext cx="8275340" cy="562424"/>
            <a:chOff x="0" y="0"/>
            <a:chExt cx="8275339" cy="562422"/>
          </a:xfrm>
        </p:grpSpPr>
        <p:sp>
          <p:nvSpPr>
            <p:cNvPr id="242" name="Freeform 11"/>
            <p:cNvSpPr/>
            <p:nvPr/>
          </p:nvSpPr>
          <p:spPr>
            <a:xfrm>
              <a:off x="0" y="0"/>
              <a:ext cx="562296" cy="562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43" name="CuadroTexto 395"/>
            <p:cNvSpPr txBox="1"/>
            <p:nvPr/>
          </p:nvSpPr>
          <p:spPr>
            <a:xfrm>
              <a:off x="850555" y="111933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Audience? Any other examples?</a:t>
              </a:r>
            </a:p>
          </p:txBody>
        </p:sp>
      </p:grpSp>
      <p:pic>
        <p:nvPicPr>
          <p:cNvPr id="245" name="Graphic 27" descr="Graphic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688" y="4460240"/>
            <a:ext cx="689596" cy="689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5"/>
          <p:cNvSpPr txBox="1"/>
          <p:nvPr/>
        </p:nvSpPr>
        <p:spPr>
          <a:xfrm>
            <a:off x="977875" y="1899822"/>
            <a:ext cx="509701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Importing things</a:t>
            </a:r>
          </a:p>
        </p:txBody>
      </p:sp>
      <p:sp>
        <p:nvSpPr>
          <p:cNvPr id="248" name="Straight Connector 6"/>
          <p:cNvSpPr/>
          <p:nvPr/>
        </p:nvSpPr>
        <p:spPr>
          <a:xfrm>
            <a:off x="1065320" y="2669263"/>
            <a:ext cx="6656280" cy="31835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8"/>
          <p:cNvSpPr txBox="1"/>
          <p:nvPr/>
        </p:nvSpPr>
        <p:spPr>
          <a:xfrm>
            <a:off x="3018523" y="315963"/>
            <a:ext cx="615495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What we deal with?</a:t>
            </a:r>
          </a:p>
        </p:txBody>
      </p:sp>
      <p:grpSp>
        <p:nvGrpSpPr>
          <p:cNvPr id="272" name="Group 47"/>
          <p:cNvGrpSpPr/>
          <p:nvPr/>
        </p:nvGrpSpPr>
        <p:grpSpPr>
          <a:xfrm>
            <a:off x="914155" y="1581458"/>
            <a:ext cx="10648662" cy="4601157"/>
            <a:chOff x="0" y="0"/>
            <a:chExt cx="10648660" cy="4601155"/>
          </a:xfrm>
        </p:grpSpPr>
        <p:sp>
          <p:nvSpPr>
            <p:cNvPr id="251" name="Block Arc 38"/>
            <p:cNvSpPr/>
            <p:nvPr/>
          </p:nvSpPr>
          <p:spPr>
            <a:xfrm flipH="1" rot="6865344">
              <a:off x="1065774" y="1245284"/>
              <a:ext cx="3461066" cy="2056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503" fill="norm" stroke="1" extrusionOk="0">
                  <a:moveTo>
                    <a:pt x="0" y="5262"/>
                  </a:moveTo>
                  <a:lnTo>
                    <a:pt x="0" y="5262"/>
                  </a:lnTo>
                  <a:cubicBezTo>
                    <a:pt x="5175" y="-2097"/>
                    <a:pt x="13296" y="-1687"/>
                    <a:pt x="18138" y="6178"/>
                  </a:cubicBezTo>
                  <a:cubicBezTo>
                    <a:pt x="20362" y="9792"/>
                    <a:pt x="21600" y="14555"/>
                    <a:pt x="21600" y="19503"/>
                  </a:cubicBezTo>
                  <a:lnTo>
                    <a:pt x="20575" y="19383"/>
                  </a:lnTo>
                  <a:cubicBezTo>
                    <a:pt x="20575" y="9472"/>
                    <a:pt x="15288" y="1437"/>
                    <a:pt x="8767" y="1437"/>
                  </a:cubicBezTo>
                  <a:cubicBezTo>
                    <a:pt x="5771" y="1437"/>
                    <a:pt x="2888" y="3168"/>
                    <a:pt x="700" y="6279"/>
                  </a:cubicBezTo>
                  <a:close/>
                </a:path>
              </a:pathLst>
            </a:custGeom>
            <a:solidFill>
              <a:srgbClr val="808080">
                <a:alpha val="3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/>
              </a:pPr>
            </a:p>
          </p:txBody>
        </p:sp>
        <p:grpSp>
          <p:nvGrpSpPr>
            <p:cNvPr id="254" name="Shape 834"/>
            <p:cNvGrpSpPr/>
            <p:nvPr/>
          </p:nvGrpSpPr>
          <p:grpSpPr>
            <a:xfrm>
              <a:off x="2832960" y="471134"/>
              <a:ext cx="657885" cy="657881"/>
              <a:chOff x="0" y="0"/>
              <a:chExt cx="657884" cy="657879"/>
            </a:xfrm>
          </p:grpSpPr>
          <p:sp>
            <p:nvSpPr>
              <p:cNvPr id="252" name="Circle"/>
              <p:cNvSpPr/>
              <p:nvPr/>
            </p:nvSpPr>
            <p:spPr>
              <a:xfrm>
                <a:off x="-1" y="0"/>
                <a:ext cx="657886" cy="657880"/>
              </a:xfrm>
              <a:prstGeom prst="ellipse">
                <a:avLst/>
              </a:prstGeom>
              <a:solidFill>
                <a:schemeClr val="accent1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20737">
                  <a:defRPr b="1" sz="20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</a:p>
            </p:txBody>
          </p:sp>
          <p:sp>
            <p:nvSpPr>
              <p:cNvPr id="253" name="✔"/>
              <p:cNvSpPr txBox="1"/>
              <p:nvPr/>
            </p:nvSpPr>
            <p:spPr>
              <a:xfrm>
                <a:off x="128094" y="166221"/>
                <a:ext cx="401695" cy="3254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spAutoFit/>
              </a:bodyPr>
              <a:lstStyle>
                <a:lvl1pPr algn="ctr" defTabSz="820737">
                  <a:defRPr b="1" sz="20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</a:lstStyle>
              <a:p>
                <a:pPr/>
                <a:r>
                  <a:t>✔</a:t>
                </a:r>
              </a:p>
            </p:txBody>
          </p:sp>
        </p:grpSp>
        <p:grpSp>
          <p:nvGrpSpPr>
            <p:cNvPr id="257" name="Shape 834"/>
            <p:cNvGrpSpPr/>
            <p:nvPr/>
          </p:nvGrpSpPr>
          <p:grpSpPr>
            <a:xfrm>
              <a:off x="2832960" y="3168343"/>
              <a:ext cx="657885" cy="657881"/>
              <a:chOff x="0" y="0"/>
              <a:chExt cx="657884" cy="657879"/>
            </a:xfrm>
          </p:grpSpPr>
          <p:sp>
            <p:nvSpPr>
              <p:cNvPr id="255" name="Circle"/>
              <p:cNvSpPr/>
              <p:nvPr/>
            </p:nvSpPr>
            <p:spPr>
              <a:xfrm>
                <a:off x="-1" y="0"/>
                <a:ext cx="657886" cy="657880"/>
              </a:xfrm>
              <a:prstGeom prst="ellipse">
                <a:avLst/>
              </a:prstGeom>
              <a:solidFill>
                <a:schemeClr val="accent3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20737">
                  <a:defRPr b="1" sz="2000">
                    <a:solidFill>
                      <a:srgbClr val="3B352D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</a:p>
            </p:txBody>
          </p:sp>
          <p:sp>
            <p:nvSpPr>
              <p:cNvPr id="256" name="✔"/>
              <p:cNvSpPr txBox="1"/>
              <p:nvPr/>
            </p:nvSpPr>
            <p:spPr>
              <a:xfrm>
                <a:off x="128094" y="166221"/>
                <a:ext cx="401695" cy="3254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spAutoFit/>
              </a:bodyPr>
              <a:lstStyle>
                <a:lvl1pPr algn="ctr" defTabSz="820737">
                  <a:defRPr b="1" sz="2000">
                    <a:solidFill>
                      <a:srgbClr val="3B352D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</a:lstStyle>
              <a:p>
                <a:pPr/>
                <a:r>
                  <a:t>✔</a:t>
                </a:r>
              </a:p>
            </p:txBody>
          </p:sp>
        </p:grpSp>
        <p:grpSp>
          <p:nvGrpSpPr>
            <p:cNvPr id="260" name="Shape 834"/>
            <p:cNvGrpSpPr/>
            <p:nvPr/>
          </p:nvGrpSpPr>
          <p:grpSpPr>
            <a:xfrm>
              <a:off x="3371439" y="1819738"/>
              <a:ext cx="657885" cy="657881"/>
              <a:chOff x="0" y="0"/>
              <a:chExt cx="657884" cy="657879"/>
            </a:xfrm>
          </p:grpSpPr>
          <p:sp>
            <p:nvSpPr>
              <p:cNvPr id="258" name="Circle"/>
              <p:cNvSpPr/>
              <p:nvPr/>
            </p:nvSpPr>
            <p:spPr>
              <a:xfrm>
                <a:off x="-1" y="0"/>
                <a:ext cx="657886" cy="657880"/>
              </a:xfrm>
              <a:prstGeom prst="ellipse">
                <a:avLst/>
              </a:prstGeom>
              <a:solidFill>
                <a:schemeClr val="accent4"/>
              </a:solidFill>
              <a:ln w="635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820737">
                  <a:defRPr b="1" sz="20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defRPr>
                </a:pPr>
              </a:p>
            </p:txBody>
          </p:sp>
          <p:sp>
            <p:nvSpPr>
              <p:cNvPr id="259" name="✔"/>
              <p:cNvSpPr txBox="1"/>
              <p:nvPr/>
            </p:nvSpPr>
            <p:spPr>
              <a:xfrm>
                <a:off x="128094" y="166221"/>
                <a:ext cx="401695" cy="3254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5719" tIns="35719" rIns="35719" bIns="35719" numCol="1" anchor="ctr">
                <a:spAutoFit/>
              </a:bodyPr>
              <a:lstStyle>
                <a:lvl1pPr algn="ctr" defTabSz="820737">
                  <a:defRPr b="1" sz="2000">
                    <a:solidFill>
                      <a:srgbClr val="FFFFFF"/>
                    </a:solidFill>
                    <a:latin typeface="Lato"/>
                    <a:ea typeface="Lato"/>
                    <a:cs typeface="Lato"/>
                    <a:sym typeface="Lato"/>
                  </a:defRPr>
                </a:lvl1pPr>
              </a:lstStyle>
              <a:p>
                <a:pPr/>
                <a:r>
                  <a:t>✔</a:t>
                </a:r>
              </a:p>
            </p:txBody>
          </p:sp>
        </p:grpSp>
        <p:sp>
          <p:nvSpPr>
            <p:cNvPr id="261" name="Elbow Connector 5"/>
            <p:cNvSpPr/>
            <p:nvPr/>
          </p:nvSpPr>
          <p:spPr>
            <a:xfrm flipH="1" rot="10800000">
              <a:off x="3490843" y="299382"/>
              <a:ext cx="2737482" cy="50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FFFFFF">
                  <a:alpha val="37000"/>
                </a:srgbClr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Elbow Connector 52"/>
            <p:cNvSpPr/>
            <p:nvPr/>
          </p:nvSpPr>
          <p:spPr>
            <a:xfrm>
              <a:off x="3679261" y="3497282"/>
              <a:ext cx="2457419" cy="671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FFFFFF">
                  <a:alpha val="37000"/>
                </a:srgbClr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3" name="Straight Arrow Connector 15"/>
            <p:cNvSpPr/>
            <p:nvPr/>
          </p:nvSpPr>
          <p:spPr>
            <a:xfrm flipV="1">
              <a:off x="4029322" y="2126508"/>
              <a:ext cx="2026782" cy="22172"/>
            </a:xfrm>
            <a:prstGeom prst="line">
              <a:avLst/>
            </a:prstGeom>
            <a:noFill/>
            <a:ln w="28575" cap="flat">
              <a:solidFill>
                <a:srgbClr val="FFFFFF">
                  <a:alpha val="37000"/>
                </a:srgbClr>
              </a:solidFill>
              <a:prstDash val="sysDash"/>
              <a:miter lim="800000"/>
              <a:tailEnd type="oval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CuadroTexto 395"/>
            <p:cNvSpPr txBox="1"/>
            <p:nvPr/>
          </p:nvSpPr>
          <p:spPr>
            <a:xfrm>
              <a:off x="6641734" y="0"/>
              <a:ext cx="3651327" cy="5740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b="1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Importing Data from more than </a:t>
              </a:r>
              <a:r>
                <a:rPr>
                  <a:solidFill>
                    <a:schemeClr val="accent4"/>
                  </a:solidFill>
                </a:rPr>
                <a:t>50 providers </a:t>
              </a:r>
            </a:p>
          </p:txBody>
        </p:sp>
        <p:grpSp>
          <p:nvGrpSpPr>
            <p:cNvPr id="269" name="Group 25"/>
            <p:cNvGrpSpPr/>
            <p:nvPr/>
          </p:nvGrpSpPr>
          <p:grpSpPr>
            <a:xfrm>
              <a:off x="-1" y="1007347"/>
              <a:ext cx="2671204" cy="2364333"/>
              <a:chOff x="0" y="0"/>
              <a:chExt cx="2671202" cy="2364331"/>
            </a:xfrm>
          </p:grpSpPr>
          <p:sp>
            <p:nvSpPr>
              <p:cNvPr id="265" name="Freeform 3"/>
              <p:cNvSpPr/>
              <p:nvPr/>
            </p:nvSpPr>
            <p:spPr>
              <a:xfrm>
                <a:off x="7496" y="0"/>
                <a:ext cx="2655711" cy="23480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385" fill="norm" stroke="1" extrusionOk="0">
                    <a:moveTo>
                      <a:pt x="20291" y="11127"/>
                    </a:moveTo>
                    <a:cubicBezTo>
                      <a:pt x="21119" y="10146"/>
                      <a:pt x="21384" y="8453"/>
                      <a:pt x="20794" y="6861"/>
                    </a:cubicBezTo>
                    <a:cubicBezTo>
                      <a:pt x="20262" y="5440"/>
                      <a:pt x="19198" y="4492"/>
                      <a:pt x="18106" y="4322"/>
                    </a:cubicBezTo>
                    <a:cubicBezTo>
                      <a:pt x="18311" y="2563"/>
                      <a:pt x="16657" y="733"/>
                      <a:pt x="14293" y="158"/>
                    </a:cubicBezTo>
                    <a:cubicBezTo>
                      <a:pt x="12638" y="-215"/>
                      <a:pt x="11101" y="90"/>
                      <a:pt x="10157" y="902"/>
                    </a:cubicBezTo>
                    <a:cubicBezTo>
                      <a:pt x="9508" y="496"/>
                      <a:pt x="8680" y="361"/>
                      <a:pt x="7881" y="666"/>
                    </a:cubicBezTo>
                    <a:cubicBezTo>
                      <a:pt x="7261" y="902"/>
                      <a:pt x="6759" y="1343"/>
                      <a:pt x="6405" y="1918"/>
                    </a:cubicBezTo>
                    <a:cubicBezTo>
                      <a:pt x="5430" y="1715"/>
                      <a:pt x="4247" y="2021"/>
                      <a:pt x="3301" y="2901"/>
                    </a:cubicBezTo>
                    <a:cubicBezTo>
                      <a:pt x="2385" y="3713"/>
                      <a:pt x="1854" y="4864"/>
                      <a:pt x="1764" y="5948"/>
                    </a:cubicBezTo>
                    <a:cubicBezTo>
                      <a:pt x="849" y="6218"/>
                      <a:pt x="141" y="7065"/>
                      <a:pt x="23" y="8182"/>
                    </a:cubicBezTo>
                    <a:cubicBezTo>
                      <a:pt x="-67" y="8926"/>
                      <a:pt x="110" y="9604"/>
                      <a:pt x="495" y="10146"/>
                    </a:cubicBezTo>
                    <a:cubicBezTo>
                      <a:pt x="258" y="10990"/>
                      <a:pt x="258" y="11939"/>
                      <a:pt x="583" y="12785"/>
                    </a:cubicBezTo>
                    <a:cubicBezTo>
                      <a:pt x="1322" y="14817"/>
                      <a:pt x="3450" y="15697"/>
                      <a:pt x="5341" y="14783"/>
                    </a:cubicBezTo>
                    <a:cubicBezTo>
                      <a:pt x="5489" y="14681"/>
                      <a:pt x="5636" y="14614"/>
                      <a:pt x="5784" y="14512"/>
                    </a:cubicBezTo>
                    <a:cubicBezTo>
                      <a:pt x="5814" y="14614"/>
                      <a:pt x="5844" y="14714"/>
                      <a:pt x="5873" y="14783"/>
                    </a:cubicBezTo>
                    <a:cubicBezTo>
                      <a:pt x="6611" y="16814"/>
                      <a:pt x="8739" y="17694"/>
                      <a:pt x="10629" y="16780"/>
                    </a:cubicBezTo>
                    <a:cubicBezTo>
                      <a:pt x="10688" y="16746"/>
                      <a:pt x="10747" y="16713"/>
                      <a:pt x="10806" y="16679"/>
                    </a:cubicBezTo>
                    <a:cubicBezTo>
                      <a:pt x="11338" y="17322"/>
                      <a:pt x="12165" y="17594"/>
                      <a:pt x="12963" y="17288"/>
                    </a:cubicBezTo>
                    <a:cubicBezTo>
                      <a:pt x="13081" y="17660"/>
                      <a:pt x="13200" y="17999"/>
                      <a:pt x="13348" y="18338"/>
                    </a:cubicBezTo>
                    <a:cubicBezTo>
                      <a:pt x="14145" y="20065"/>
                      <a:pt x="15534" y="21181"/>
                      <a:pt x="16923" y="21385"/>
                    </a:cubicBezTo>
                    <a:cubicBezTo>
                      <a:pt x="17543" y="20742"/>
                      <a:pt x="17543" y="20742"/>
                      <a:pt x="17543" y="20742"/>
                    </a:cubicBezTo>
                    <a:cubicBezTo>
                      <a:pt x="17543" y="20707"/>
                      <a:pt x="17514" y="20707"/>
                      <a:pt x="17514" y="20707"/>
                    </a:cubicBezTo>
                    <a:cubicBezTo>
                      <a:pt x="16244" y="20234"/>
                      <a:pt x="15328" y="18879"/>
                      <a:pt x="15328" y="17288"/>
                    </a:cubicBezTo>
                    <a:cubicBezTo>
                      <a:pt x="15328" y="17254"/>
                      <a:pt x="15328" y="17187"/>
                      <a:pt x="15328" y="17152"/>
                    </a:cubicBezTo>
                    <a:cubicBezTo>
                      <a:pt x="16302" y="17796"/>
                      <a:pt x="17543" y="17931"/>
                      <a:pt x="18726" y="17356"/>
                    </a:cubicBezTo>
                    <a:cubicBezTo>
                      <a:pt x="20587" y="16441"/>
                      <a:pt x="21533" y="14072"/>
                      <a:pt x="20764" y="12040"/>
                    </a:cubicBezTo>
                    <a:cubicBezTo>
                      <a:pt x="20646" y="11701"/>
                      <a:pt x="20499" y="11397"/>
                      <a:pt x="20291" y="11127"/>
                    </a:cubicBezTo>
                  </a:path>
                </a:pathLst>
              </a:custGeom>
              <a:solidFill>
                <a:schemeClr val="accent1"/>
              </a:solidFill>
              <a:ln w="76200" cap="flat">
                <a:solidFill>
                  <a:schemeClr val="accent2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66" name="Freeform 8"/>
              <p:cNvSpPr/>
              <p:nvPr/>
            </p:nvSpPr>
            <p:spPr>
              <a:xfrm>
                <a:off x="538287" y="868126"/>
                <a:ext cx="2118901" cy="14962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10" h="20751" fill="norm" stroke="1" extrusionOk="0">
                    <a:moveTo>
                      <a:pt x="18099" y="14616"/>
                    </a:moveTo>
                    <a:cubicBezTo>
                      <a:pt x="20420" y="13223"/>
                      <a:pt x="21600" y="9616"/>
                      <a:pt x="20641" y="6521"/>
                    </a:cubicBezTo>
                    <a:cubicBezTo>
                      <a:pt x="20494" y="6005"/>
                      <a:pt x="20310" y="5542"/>
                      <a:pt x="20051" y="5130"/>
                    </a:cubicBezTo>
                    <a:cubicBezTo>
                      <a:pt x="20531" y="4408"/>
                      <a:pt x="20863" y="3482"/>
                      <a:pt x="21010" y="2400"/>
                    </a:cubicBezTo>
                    <a:cubicBezTo>
                      <a:pt x="18024" y="-695"/>
                      <a:pt x="14265" y="-849"/>
                      <a:pt x="12312" y="2244"/>
                    </a:cubicBezTo>
                    <a:cubicBezTo>
                      <a:pt x="11500" y="3482"/>
                      <a:pt x="11132" y="5079"/>
                      <a:pt x="11094" y="6778"/>
                    </a:cubicBezTo>
                    <a:cubicBezTo>
                      <a:pt x="10985" y="6729"/>
                      <a:pt x="10837" y="6676"/>
                      <a:pt x="10726" y="6624"/>
                    </a:cubicBezTo>
                    <a:cubicBezTo>
                      <a:pt x="6268" y="5130"/>
                      <a:pt x="1917" y="7140"/>
                      <a:pt x="0" y="11161"/>
                    </a:cubicBezTo>
                    <a:cubicBezTo>
                      <a:pt x="480" y="11110"/>
                      <a:pt x="959" y="10955"/>
                      <a:pt x="1402" y="10698"/>
                    </a:cubicBezTo>
                    <a:cubicBezTo>
                      <a:pt x="1586" y="10542"/>
                      <a:pt x="1770" y="10441"/>
                      <a:pt x="1954" y="10284"/>
                    </a:cubicBezTo>
                    <a:cubicBezTo>
                      <a:pt x="1992" y="10441"/>
                      <a:pt x="2029" y="10593"/>
                      <a:pt x="2065" y="10698"/>
                    </a:cubicBezTo>
                    <a:cubicBezTo>
                      <a:pt x="2986" y="13790"/>
                      <a:pt x="5640" y="15130"/>
                      <a:pt x="7998" y="13739"/>
                    </a:cubicBezTo>
                    <a:cubicBezTo>
                      <a:pt x="8072" y="13688"/>
                      <a:pt x="8145" y="13636"/>
                      <a:pt x="8219" y="13585"/>
                    </a:cubicBezTo>
                    <a:cubicBezTo>
                      <a:pt x="8882" y="14564"/>
                      <a:pt x="9914" y="14978"/>
                      <a:pt x="10910" y="14513"/>
                    </a:cubicBezTo>
                    <a:cubicBezTo>
                      <a:pt x="11057" y="15079"/>
                      <a:pt x="11205" y="15595"/>
                      <a:pt x="11389" y="16111"/>
                    </a:cubicBezTo>
                    <a:cubicBezTo>
                      <a:pt x="12384" y="18741"/>
                      <a:pt x="14117" y="20440"/>
                      <a:pt x="15850" y="20751"/>
                    </a:cubicBezTo>
                    <a:cubicBezTo>
                      <a:pt x="16623" y="19772"/>
                      <a:pt x="16623" y="19772"/>
                      <a:pt x="16623" y="19772"/>
                    </a:cubicBezTo>
                    <a:cubicBezTo>
                      <a:pt x="16623" y="19718"/>
                      <a:pt x="16587" y="19718"/>
                      <a:pt x="16587" y="19718"/>
                    </a:cubicBezTo>
                    <a:cubicBezTo>
                      <a:pt x="15002" y="18998"/>
                      <a:pt x="13859" y="16934"/>
                      <a:pt x="13859" y="14513"/>
                    </a:cubicBezTo>
                    <a:cubicBezTo>
                      <a:pt x="13859" y="14461"/>
                      <a:pt x="13859" y="14358"/>
                      <a:pt x="13859" y="14305"/>
                    </a:cubicBezTo>
                    <a:cubicBezTo>
                      <a:pt x="15074" y="15286"/>
                      <a:pt x="16623" y="15492"/>
                      <a:pt x="18099" y="14616"/>
                    </a:cubicBezTo>
                  </a:path>
                </a:pathLst>
              </a:custGeom>
              <a:solidFill>
                <a:schemeClr val="accent3"/>
              </a:solidFill>
              <a:ln w="76200" cap="flat">
                <a:solidFill>
                  <a:schemeClr val="accent2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67" name="Freeform 9"/>
              <p:cNvSpPr/>
              <p:nvPr/>
            </p:nvSpPr>
            <p:spPr>
              <a:xfrm>
                <a:off x="1156352" y="668"/>
                <a:ext cx="1514851" cy="1634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29" h="21156" fill="norm" stroke="1" extrusionOk="0">
                    <a:moveTo>
                      <a:pt x="19741" y="17108"/>
                    </a:moveTo>
                    <a:cubicBezTo>
                      <a:pt x="19541" y="16627"/>
                      <a:pt x="19293" y="16194"/>
                      <a:pt x="18942" y="15810"/>
                    </a:cubicBezTo>
                    <a:cubicBezTo>
                      <a:pt x="20340" y="14416"/>
                      <a:pt x="20788" y="12011"/>
                      <a:pt x="19790" y="9749"/>
                    </a:cubicBezTo>
                    <a:cubicBezTo>
                      <a:pt x="18892" y="7729"/>
                      <a:pt x="17096" y="6383"/>
                      <a:pt x="15252" y="6141"/>
                    </a:cubicBezTo>
                    <a:cubicBezTo>
                      <a:pt x="15599" y="3641"/>
                      <a:pt x="12806" y="1042"/>
                      <a:pt x="8815" y="224"/>
                    </a:cubicBezTo>
                    <a:cubicBezTo>
                      <a:pt x="6020" y="-306"/>
                      <a:pt x="3425" y="128"/>
                      <a:pt x="1832" y="1282"/>
                    </a:cubicBezTo>
                    <a:cubicBezTo>
                      <a:pt x="1782" y="1282"/>
                      <a:pt x="536" y="2726"/>
                      <a:pt x="235" y="3688"/>
                    </a:cubicBezTo>
                    <a:cubicBezTo>
                      <a:pt x="-812" y="7199"/>
                      <a:pt x="1733" y="10953"/>
                      <a:pt x="5872" y="12108"/>
                    </a:cubicBezTo>
                    <a:cubicBezTo>
                      <a:pt x="7119" y="12443"/>
                      <a:pt x="8415" y="12493"/>
                      <a:pt x="9564" y="12349"/>
                    </a:cubicBezTo>
                    <a:cubicBezTo>
                      <a:pt x="9363" y="13887"/>
                      <a:pt x="9763" y="15473"/>
                      <a:pt x="10810" y="16627"/>
                    </a:cubicBezTo>
                    <a:cubicBezTo>
                      <a:pt x="11459" y="17348"/>
                      <a:pt x="12308" y="17830"/>
                      <a:pt x="13206" y="18118"/>
                    </a:cubicBezTo>
                    <a:cubicBezTo>
                      <a:pt x="12955" y="19850"/>
                      <a:pt x="14203" y="21054"/>
                      <a:pt x="16099" y="21150"/>
                    </a:cubicBezTo>
                    <a:cubicBezTo>
                      <a:pt x="19342" y="21294"/>
                      <a:pt x="20091" y="18696"/>
                      <a:pt x="20191" y="18696"/>
                    </a:cubicBezTo>
                    <a:cubicBezTo>
                      <a:pt x="20141" y="18166"/>
                      <a:pt x="19990" y="17637"/>
                      <a:pt x="19741" y="17108"/>
                    </a:cubicBezTo>
                  </a:path>
                </a:pathLst>
              </a:custGeom>
              <a:solidFill>
                <a:schemeClr val="accent4"/>
              </a:solidFill>
              <a:ln w="76200" cap="flat">
                <a:solidFill>
                  <a:schemeClr val="accent2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68" name="Freeform 10"/>
              <p:cNvSpPr/>
              <p:nvPr/>
            </p:nvSpPr>
            <p:spPr>
              <a:xfrm>
                <a:off x="-1" y="657203"/>
                <a:ext cx="855592" cy="10205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97" h="20387" fill="norm" stroke="1" extrusionOk="0">
                    <a:moveTo>
                      <a:pt x="19490" y="9206"/>
                    </a:moveTo>
                    <a:cubicBezTo>
                      <a:pt x="21395" y="7422"/>
                      <a:pt x="21395" y="4750"/>
                      <a:pt x="19312" y="2969"/>
                    </a:cubicBezTo>
                    <a:cubicBezTo>
                      <a:pt x="17588" y="1484"/>
                      <a:pt x="14860" y="1188"/>
                      <a:pt x="12777" y="2077"/>
                    </a:cubicBezTo>
                    <a:cubicBezTo>
                      <a:pt x="11231" y="815"/>
                      <a:pt x="9054" y="0"/>
                      <a:pt x="6695" y="0"/>
                    </a:cubicBezTo>
                    <a:cubicBezTo>
                      <a:pt x="6242" y="0"/>
                      <a:pt x="5421" y="148"/>
                      <a:pt x="5421" y="222"/>
                    </a:cubicBezTo>
                    <a:cubicBezTo>
                      <a:pt x="2609" y="815"/>
                      <a:pt x="432" y="2673"/>
                      <a:pt x="70" y="5123"/>
                    </a:cubicBezTo>
                    <a:cubicBezTo>
                      <a:pt x="-205" y="6753"/>
                      <a:pt x="338" y="8240"/>
                      <a:pt x="1523" y="9428"/>
                    </a:cubicBezTo>
                    <a:cubicBezTo>
                      <a:pt x="795" y="11280"/>
                      <a:pt x="795" y="13360"/>
                      <a:pt x="1791" y="15215"/>
                    </a:cubicBezTo>
                    <a:cubicBezTo>
                      <a:pt x="4062" y="19671"/>
                      <a:pt x="10597" y="21600"/>
                      <a:pt x="16407" y="19597"/>
                    </a:cubicBezTo>
                    <a:cubicBezTo>
                      <a:pt x="16860" y="19372"/>
                      <a:pt x="17313" y="19227"/>
                      <a:pt x="17765" y="19002"/>
                    </a:cubicBezTo>
                    <a:cubicBezTo>
                      <a:pt x="17765" y="19076"/>
                      <a:pt x="20855" y="16699"/>
                      <a:pt x="20580" y="13138"/>
                    </a:cubicBezTo>
                    <a:cubicBezTo>
                      <a:pt x="20489" y="11725"/>
                      <a:pt x="20127" y="10394"/>
                      <a:pt x="19490" y="9206"/>
                    </a:cubicBezTo>
                  </a:path>
                </a:pathLst>
              </a:custGeom>
              <a:solidFill>
                <a:srgbClr val="07316B"/>
              </a:solidFill>
              <a:ln w="76200" cap="flat">
                <a:solidFill>
                  <a:schemeClr val="accent2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</p:grpSp>
        <p:sp>
          <p:nvSpPr>
            <p:cNvPr id="270" name="CuadroTexto 395"/>
            <p:cNvSpPr txBox="1"/>
            <p:nvPr/>
          </p:nvSpPr>
          <p:spPr>
            <a:xfrm>
              <a:off x="6641734" y="1436820"/>
              <a:ext cx="3651327" cy="1418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b="1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Handling different sources:</a:t>
              </a:r>
            </a:p>
            <a:p>
              <a:pPr marL="285750" indent="-285750">
                <a:lnSpc>
                  <a:spcPct val="150000"/>
                </a:lnSpc>
                <a:buSzPct val="100000"/>
                <a:buFont typeface="Arial"/>
                <a:buChar char="•"/>
                <a:defRPr b="1" sz="1600">
                  <a:solidFill>
                    <a:schemeClr val="accent4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REST </a:t>
              </a:r>
              <a:r>
                <a:rPr>
                  <a:solidFill>
                    <a:srgbClr val="FFFFFF"/>
                  </a:solidFill>
                </a:rPr>
                <a:t>APIs</a:t>
              </a:r>
            </a:p>
            <a:p>
              <a:pPr marL="285750" indent="-285750">
                <a:lnSpc>
                  <a:spcPct val="150000"/>
                </a:lnSpc>
                <a:buSzPct val="100000"/>
                <a:buFont typeface="Arial"/>
                <a:buChar char="•"/>
                <a:defRPr b="1" sz="1600">
                  <a:solidFill>
                    <a:schemeClr val="accent4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SOAP </a:t>
              </a:r>
              <a:r>
                <a:rPr>
                  <a:solidFill>
                    <a:srgbClr val="FFFFFF"/>
                  </a:solidFill>
                </a:rPr>
                <a:t>APIs</a:t>
              </a:r>
              <a:endParaRPr>
                <a:solidFill>
                  <a:srgbClr val="FFFFFF"/>
                </a:solidFill>
              </a:endParaRPr>
            </a:p>
            <a:p>
              <a:pPr marL="285750" indent="-285750">
                <a:lnSpc>
                  <a:spcPct val="150000"/>
                </a:lnSpc>
                <a:buSzPct val="100000"/>
                <a:buFont typeface="Arial"/>
                <a:buChar char="•"/>
                <a:defRPr b="1" sz="1600">
                  <a:solidFill>
                    <a:schemeClr val="accent4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CSV </a:t>
              </a:r>
              <a:r>
                <a:rPr>
                  <a:solidFill>
                    <a:srgbClr val="FFFFFF"/>
                  </a:solidFill>
                </a:rPr>
                <a:t>Files</a:t>
              </a:r>
            </a:p>
          </p:txBody>
        </p:sp>
        <p:sp>
          <p:nvSpPr>
            <p:cNvPr id="271" name="CuadroTexto 395"/>
            <p:cNvSpPr txBox="1"/>
            <p:nvPr/>
          </p:nvSpPr>
          <p:spPr>
            <a:xfrm>
              <a:off x="6641734" y="3182565"/>
              <a:ext cx="4006927" cy="1418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lnSpc>
                  <a:spcPct val="150000"/>
                </a:lnSpc>
                <a:defRPr b="1"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Various importing schedule criteria</a:t>
              </a:r>
            </a:p>
            <a:p>
              <a:pPr marL="285750" indent="-285750">
                <a:lnSpc>
                  <a:spcPct val="150000"/>
                </a:lnSpc>
                <a:buSzPct val="100000"/>
                <a:buFont typeface="Arial"/>
                <a:buChar char="•"/>
                <a:defRPr b="1" sz="1600">
                  <a:solidFill>
                    <a:schemeClr val="accent4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Daily</a:t>
              </a:r>
            </a:p>
            <a:p>
              <a:pPr marL="285750" indent="-285750">
                <a:lnSpc>
                  <a:spcPct val="150000"/>
                </a:lnSpc>
                <a:buSzPct val="100000"/>
                <a:buFont typeface="Arial"/>
                <a:buChar char="•"/>
                <a:defRPr b="1" sz="1600">
                  <a:solidFill>
                    <a:schemeClr val="accent4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Every X </a:t>
              </a:r>
              <a:r>
                <a:rPr>
                  <a:solidFill>
                    <a:srgbClr val="FFFFFF"/>
                  </a:solidFill>
                </a:rPr>
                <a:t>time</a:t>
              </a:r>
              <a:endParaRPr>
                <a:solidFill>
                  <a:srgbClr val="FFFFFF"/>
                </a:solidFill>
              </a:endParaRPr>
            </a:p>
            <a:p>
              <a:pPr marL="285750" indent="-285750">
                <a:lnSpc>
                  <a:spcPct val="150000"/>
                </a:lnSpc>
                <a:buSzPct val="100000"/>
                <a:buFont typeface="Arial"/>
                <a:buChar char="•"/>
                <a:defRPr b="1" sz="1600">
                  <a:solidFill>
                    <a:schemeClr val="accent4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On demand </a:t>
              </a:r>
              <a:r>
                <a:rPr>
                  <a:solidFill>
                    <a:srgbClr val="FFFFFF"/>
                  </a:solidFill>
                </a:rPr>
                <a:t>from web interface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6"/>
          <p:cNvSpPr txBox="1"/>
          <p:nvPr/>
        </p:nvSpPr>
        <p:spPr>
          <a:xfrm>
            <a:off x="426719" y="305804"/>
            <a:ext cx="801116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Example: Import from 3 sources</a:t>
            </a:r>
          </a:p>
        </p:txBody>
      </p:sp>
      <p:grpSp>
        <p:nvGrpSpPr>
          <p:cNvPr id="282" name="Group 38"/>
          <p:cNvGrpSpPr/>
          <p:nvPr/>
        </p:nvGrpSpPr>
        <p:grpSpPr>
          <a:xfrm>
            <a:off x="4849975" y="3186746"/>
            <a:ext cx="2497023" cy="2432572"/>
            <a:chOff x="0" y="0"/>
            <a:chExt cx="2497022" cy="2432570"/>
          </a:xfrm>
        </p:grpSpPr>
        <p:sp>
          <p:nvSpPr>
            <p:cNvPr id="275" name="Rectangle 31"/>
            <p:cNvSpPr/>
            <p:nvPr/>
          </p:nvSpPr>
          <p:spPr>
            <a:xfrm>
              <a:off x="1" y="8717"/>
              <a:ext cx="2497022" cy="24238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Right Triangle 32"/>
            <p:cNvSpPr/>
            <p:nvPr/>
          </p:nvSpPr>
          <p:spPr>
            <a:xfrm rot="10800000">
              <a:off x="0" y="0"/>
              <a:ext cx="2497021" cy="113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9" name="Oval 33"/>
            <p:cNvGrpSpPr/>
            <p:nvPr/>
          </p:nvGrpSpPr>
          <p:grpSpPr>
            <a:xfrm>
              <a:off x="773417" y="183063"/>
              <a:ext cx="950186" cy="950183"/>
              <a:chOff x="0" y="0"/>
              <a:chExt cx="950184" cy="950182"/>
            </a:xfrm>
          </p:grpSpPr>
          <p:sp>
            <p:nvSpPr>
              <p:cNvPr id="277" name="Circle"/>
              <p:cNvSpPr/>
              <p:nvPr/>
            </p:nvSpPr>
            <p:spPr>
              <a:xfrm>
                <a:off x="-1" y="-1"/>
                <a:ext cx="950186" cy="95018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766B5B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pPr>
              </a:p>
            </p:txBody>
          </p:sp>
          <p:sp>
            <p:nvSpPr>
              <p:cNvPr id="278" name="PSA"/>
              <p:cNvSpPr txBox="1"/>
              <p:nvPr/>
            </p:nvSpPr>
            <p:spPr>
              <a:xfrm>
                <a:off x="184870" y="289671"/>
                <a:ext cx="58044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766B5B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pPr/>
                <a:r>
                  <a:t>PSA</a:t>
                </a:r>
              </a:p>
            </p:txBody>
          </p:sp>
        </p:grpSp>
        <p:sp>
          <p:nvSpPr>
            <p:cNvPr id="280" name="TextBox 36"/>
            <p:cNvSpPr txBox="1"/>
            <p:nvPr/>
          </p:nvSpPr>
          <p:spPr>
            <a:xfrm>
              <a:off x="108224" y="1371327"/>
              <a:ext cx="230443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3B352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Imports run on hourly basis</a:t>
              </a:r>
            </a:p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3B352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Delivers data via SOAP API</a:t>
              </a:r>
            </a:p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3B352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Import data on demand</a:t>
              </a:r>
            </a:p>
          </p:txBody>
        </p:sp>
        <p:sp>
          <p:nvSpPr>
            <p:cNvPr id="281" name="TextBox 37"/>
            <p:cNvSpPr txBox="1"/>
            <p:nvPr/>
          </p:nvSpPr>
          <p:spPr>
            <a:xfrm>
              <a:off x="1917969" y="110646"/>
              <a:ext cx="38468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>
                  <a:solidFill>
                    <a:srgbClr val="3B352D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290" name="Group 49"/>
          <p:cNvGrpSpPr/>
          <p:nvPr/>
        </p:nvGrpSpPr>
        <p:grpSpPr>
          <a:xfrm>
            <a:off x="1182627" y="1701336"/>
            <a:ext cx="2606574" cy="2432573"/>
            <a:chOff x="0" y="0"/>
            <a:chExt cx="2606573" cy="2432572"/>
          </a:xfrm>
        </p:grpSpPr>
        <p:grpSp>
          <p:nvGrpSpPr>
            <p:cNvPr id="288" name="Group 42"/>
            <p:cNvGrpSpPr/>
            <p:nvPr/>
          </p:nvGrpSpPr>
          <p:grpSpPr>
            <a:xfrm>
              <a:off x="0" y="-1"/>
              <a:ext cx="2606574" cy="2432573"/>
              <a:chOff x="0" y="0"/>
              <a:chExt cx="2606573" cy="2432572"/>
            </a:xfrm>
          </p:grpSpPr>
          <p:sp>
            <p:nvSpPr>
              <p:cNvPr id="283" name="Rectangle 43"/>
              <p:cNvSpPr/>
              <p:nvPr/>
            </p:nvSpPr>
            <p:spPr>
              <a:xfrm>
                <a:off x="3" y="8719"/>
                <a:ext cx="2606571" cy="2423854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4" name="Right Triangle 44"/>
              <p:cNvSpPr/>
              <p:nvPr/>
            </p:nvSpPr>
            <p:spPr>
              <a:xfrm rot="10800000">
                <a:off x="0" y="-1"/>
                <a:ext cx="2606572" cy="113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" name="Oval 45"/>
              <p:cNvSpPr/>
              <p:nvPr/>
            </p:nvSpPr>
            <p:spPr>
              <a:xfrm>
                <a:off x="773419" y="183064"/>
                <a:ext cx="950185" cy="950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766B5B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pPr>
              </a:p>
            </p:txBody>
          </p:sp>
          <p:sp>
            <p:nvSpPr>
              <p:cNvPr id="286" name="TextBox 46"/>
              <p:cNvSpPr txBox="1"/>
              <p:nvPr/>
            </p:nvSpPr>
            <p:spPr>
              <a:xfrm>
                <a:off x="45719" y="1373212"/>
                <a:ext cx="240558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solidFill>
                      <a:srgbClr val="FFFFFF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pPr>
                <a:r>
                  <a:t>Import data every day at 16:30</a:t>
                </a:r>
              </a:p>
              <a:p>
                <a:pPr marL="171450" indent="-171450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solidFill>
                      <a:srgbClr val="FFFFFF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pPr>
                <a:r>
                  <a:t>Delivers data via REST API</a:t>
                </a:r>
              </a:p>
              <a:p>
                <a:pPr marL="171450" indent="-171450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solidFill>
                      <a:srgbClr val="FFFFFF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pPr>
                <a:r>
                  <a:t>Import data on demand</a:t>
                </a:r>
              </a:p>
            </p:txBody>
          </p:sp>
          <p:sp>
            <p:nvSpPr>
              <p:cNvPr id="287" name="TextBox 47"/>
              <p:cNvSpPr txBox="1"/>
              <p:nvPr/>
            </p:nvSpPr>
            <p:spPr>
              <a:xfrm>
                <a:off x="1917971" y="110648"/>
                <a:ext cx="38468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r">
                  <a:defRPr b="1">
                    <a:solidFill>
                      <a:srgbClr val="3B352D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defRPr>
                </a:lvl1pPr>
              </a:lstStyle>
              <a:p>
                <a:pPr/>
                <a:r>
                  <a:t>01</a:t>
                </a:r>
              </a:p>
            </p:txBody>
          </p:sp>
        </p:grpSp>
        <p:sp>
          <p:nvSpPr>
            <p:cNvPr id="289" name="TextBox 48"/>
            <p:cNvSpPr txBox="1"/>
            <p:nvPr/>
          </p:nvSpPr>
          <p:spPr>
            <a:xfrm>
              <a:off x="923517" y="481184"/>
              <a:ext cx="777917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700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BMW</a:t>
              </a:r>
            </a:p>
          </p:txBody>
        </p:sp>
      </p:grpSp>
      <p:grpSp>
        <p:nvGrpSpPr>
          <p:cNvPr id="296" name="Group 50"/>
          <p:cNvGrpSpPr/>
          <p:nvPr/>
        </p:nvGrpSpPr>
        <p:grpSpPr>
          <a:xfrm>
            <a:off x="8398450" y="1710054"/>
            <a:ext cx="2513805" cy="2432572"/>
            <a:chOff x="0" y="0"/>
            <a:chExt cx="2513804" cy="2432570"/>
          </a:xfrm>
        </p:grpSpPr>
        <p:sp>
          <p:nvSpPr>
            <p:cNvPr id="291" name="Rectangle 51"/>
            <p:cNvSpPr/>
            <p:nvPr/>
          </p:nvSpPr>
          <p:spPr>
            <a:xfrm>
              <a:off x="1" y="8717"/>
              <a:ext cx="2497021" cy="242385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Right Triangle 52"/>
            <p:cNvSpPr/>
            <p:nvPr/>
          </p:nvSpPr>
          <p:spPr>
            <a:xfrm rot="10800000">
              <a:off x="0" y="0"/>
              <a:ext cx="2497021" cy="113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Oval 53"/>
            <p:cNvSpPr/>
            <p:nvPr/>
          </p:nvSpPr>
          <p:spPr>
            <a:xfrm>
              <a:off x="773417" y="183063"/>
              <a:ext cx="950183" cy="95018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BF900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294" name="TextBox 54"/>
            <p:cNvSpPr txBox="1"/>
            <p:nvPr/>
          </p:nvSpPr>
          <p:spPr>
            <a:xfrm>
              <a:off x="108223" y="1371327"/>
              <a:ext cx="240558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806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Import data when it is requested by provider</a:t>
              </a:r>
            </a:p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806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Delivers data as CSV file</a:t>
              </a:r>
            </a:p>
          </p:txBody>
        </p:sp>
        <p:sp>
          <p:nvSpPr>
            <p:cNvPr id="295" name="TextBox 55"/>
            <p:cNvSpPr txBox="1"/>
            <p:nvPr/>
          </p:nvSpPr>
          <p:spPr>
            <a:xfrm>
              <a:off x="1917969" y="110646"/>
              <a:ext cx="38468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>
                  <a:solidFill>
                    <a:srgbClr val="3B352D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297" name="TextBox 56"/>
          <p:cNvSpPr txBox="1"/>
          <p:nvPr/>
        </p:nvSpPr>
        <p:spPr>
          <a:xfrm>
            <a:off x="9291163" y="2194457"/>
            <a:ext cx="12462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Volvo</a:t>
            </a:r>
          </a:p>
        </p:txBody>
      </p:sp>
      <p:grpSp>
        <p:nvGrpSpPr>
          <p:cNvPr id="302" name="Group 63"/>
          <p:cNvGrpSpPr/>
          <p:nvPr/>
        </p:nvGrpSpPr>
        <p:grpSpPr>
          <a:xfrm>
            <a:off x="4432300" y="1304545"/>
            <a:ext cx="3248661" cy="1654965"/>
            <a:chOff x="0" y="0"/>
            <a:chExt cx="3248660" cy="1654964"/>
          </a:xfrm>
        </p:grpSpPr>
        <p:sp>
          <p:nvSpPr>
            <p:cNvPr id="298" name="Forma libre 67"/>
            <p:cNvSpPr/>
            <p:nvPr/>
          </p:nvSpPr>
          <p:spPr>
            <a:xfrm>
              <a:off x="726787" y="0"/>
              <a:ext cx="1893744" cy="137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08" y="15125"/>
                  </a:moveTo>
                  <a:lnTo>
                    <a:pt x="4576" y="15125"/>
                  </a:lnTo>
                  <a:lnTo>
                    <a:pt x="4576" y="15078"/>
                  </a:lnTo>
                  <a:cubicBezTo>
                    <a:pt x="4542" y="15125"/>
                    <a:pt x="4508" y="15125"/>
                    <a:pt x="4508" y="15125"/>
                  </a:cubicBezTo>
                  <a:close/>
                  <a:moveTo>
                    <a:pt x="4508" y="15125"/>
                  </a:moveTo>
                  <a:lnTo>
                    <a:pt x="4576" y="15125"/>
                  </a:lnTo>
                  <a:lnTo>
                    <a:pt x="4576" y="15078"/>
                  </a:lnTo>
                  <a:cubicBezTo>
                    <a:pt x="4542" y="15125"/>
                    <a:pt x="4508" y="15125"/>
                    <a:pt x="4508" y="15125"/>
                  </a:cubicBezTo>
                  <a:close/>
                  <a:moveTo>
                    <a:pt x="21600" y="12349"/>
                  </a:moveTo>
                  <a:cubicBezTo>
                    <a:pt x="21600" y="13691"/>
                    <a:pt x="21196" y="15217"/>
                    <a:pt x="20624" y="16050"/>
                  </a:cubicBezTo>
                  <a:cubicBezTo>
                    <a:pt x="20523" y="16188"/>
                    <a:pt x="20422" y="16235"/>
                    <a:pt x="20288" y="16235"/>
                  </a:cubicBezTo>
                  <a:lnTo>
                    <a:pt x="17899" y="16235"/>
                  </a:lnTo>
                  <a:lnTo>
                    <a:pt x="17899" y="15587"/>
                  </a:lnTo>
                  <a:cubicBezTo>
                    <a:pt x="18067" y="15402"/>
                    <a:pt x="18236" y="15217"/>
                    <a:pt x="18370" y="14986"/>
                  </a:cubicBezTo>
                  <a:cubicBezTo>
                    <a:pt x="18707" y="14431"/>
                    <a:pt x="18908" y="13691"/>
                    <a:pt x="18908" y="12858"/>
                  </a:cubicBezTo>
                  <a:cubicBezTo>
                    <a:pt x="18908" y="11054"/>
                    <a:pt x="17832" y="9574"/>
                    <a:pt x="16520" y="9574"/>
                  </a:cubicBezTo>
                  <a:cubicBezTo>
                    <a:pt x="15207" y="9574"/>
                    <a:pt x="14131" y="11054"/>
                    <a:pt x="14131" y="12858"/>
                  </a:cubicBezTo>
                  <a:cubicBezTo>
                    <a:pt x="14131" y="13645"/>
                    <a:pt x="14333" y="14385"/>
                    <a:pt x="14703" y="14986"/>
                  </a:cubicBezTo>
                  <a:cubicBezTo>
                    <a:pt x="14837" y="15217"/>
                    <a:pt x="15006" y="15402"/>
                    <a:pt x="15207" y="15587"/>
                  </a:cubicBezTo>
                  <a:lnTo>
                    <a:pt x="15207" y="16235"/>
                  </a:lnTo>
                  <a:lnTo>
                    <a:pt x="12146" y="16235"/>
                  </a:lnTo>
                  <a:lnTo>
                    <a:pt x="12146" y="10546"/>
                  </a:lnTo>
                  <a:cubicBezTo>
                    <a:pt x="12785" y="9944"/>
                    <a:pt x="13189" y="8927"/>
                    <a:pt x="13189" y="7817"/>
                  </a:cubicBezTo>
                  <a:cubicBezTo>
                    <a:pt x="13189" y="6013"/>
                    <a:pt x="12112" y="4533"/>
                    <a:pt x="10800" y="4533"/>
                  </a:cubicBezTo>
                  <a:cubicBezTo>
                    <a:pt x="9488" y="4533"/>
                    <a:pt x="8411" y="6013"/>
                    <a:pt x="8411" y="7817"/>
                  </a:cubicBezTo>
                  <a:cubicBezTo>
                    <a:pt x="8411" y="8927"/>
                    <a:pt x="8815" y="9944"/>
                    <a:pt x="9454" y="10499"/>
                  </a:cubicBezTo>
                  <a:lnTo>
                    <a:pt x="9454" y="16188"/>
                  </a:lnTo>
                  <a:lnTo>
                    <a:pt x="6393" y="16188"/>
                  </a:lnTo>
                  <a:lnTo>
                    <a:pt x="6393" y="15541"/>
                  </a:lnTo>
                  <a:cubicBezTo>
                    <a:pt x="6561" y="15402"/>
                    <a:pt x="6729" y="15171"/>
                    <a:pt x="6864" y="14940"/>
                  </a:cubicBezTo>
                  <a:cubicBezTo>
                    <a:pt x="7234" y="14338"/>
                    <a:pt x="7436" y="13598"/>
                    <a:pt x="7436" y="12812"/>
                  </a:cubicBezTo>
                  <a:cubicBezTo>
                    <a:pt x="7436" y="11008"/>
                    <a:pt x="6359" y="9528"/>
                    <a:pt x="5047" y="9528"/>
                  </a:cubicBezTo>
                  <a:cubicBezTo>
                    <a:pt x="3735" y="9528"/>
                    <a:pt x="2658" y="11008"/>
                    <a:pt x="2658" y="12812"/>
                  </a:cubicBezTo>
                  <a:cubicBezTo>
                    <a:pt x="2658" y="13645"/>
                    <a:pt x="2893" y="14431"/>
                    <a:pt x="3264" y="15032"/>
                  </a:cubicBezTo>
                  <a:cubicBezTo>
                    <a:pt x="3398" y="15217"/>
                    <a:pt x="3533" y="15356"/>
                    <a:pt x="3701" y="15541"/>
                  </a:cubicBezTo>
                  <a:lnTo>
                    <a:pt x="3701" y="16281"/>
                  </a:lnTo>
                  <a:lnTo>
                    <a:pt x="1985" y="16281"/>
                  </a:lnTo>
                  <a:cubicBezTo>
                    <a:pt x="1918" y="16281"/>
                    <a:pt x="1850" y="16235"/>
                    <a:pt x="1783" y="16188"/>
                  </a:cubicBezTo>
                  <a:cubicBezTo>
                    <a:pt x="707" y="15402"/>
                    <a:pt x="0" y="13876"/>
                    <a:pt x="0" y="12211"/>
                  </a:cubicBezTo>
                  <a:cubicBezTo>
                    <a:pt x="0" y="10222"/>
                    <a:pt x="976" y="8464"/>
                    <a:pt x="2355" y="7909"/>
                  </a:cubicBezTo>
                  <a:cubicBezTo>
                    <a:pt x="2355" y="4533"/>
                    <a:pt x="4374" y="1804"/>
                    <a:pt x="6830" y="1804"/>
                  </a:cubicBezTo>
                  <a:cubicBezTo>
                    <a:pt x="7503" y="1804"/>
                    <a:pt x="8142" y="1989"/>
                    <a:pt x="8748" y="2405"/>
                  </a:cubicBezTo>
                  <a:cubicBezTo>
                    <a:pt x="9824" y="879"/>
                    <a:pt x="11305" y="0"/>
                    <a:pt x="12819" y="0"/>
                  </a:cubicBezTo>
                  <a:cubicBezTo>
                    <a:pt x="15847" y="0"/>
                    <a:pt x="18303" y="3238"/>
                    <a:pt x="18505" y="7354"/>
                  </a:cubicBezTo>
                  <a:cubicBezTo>
                    <a:pt x="20254" y="7770"/>
                    <a:pt x="21600" y="9852"/>
                    <a:pt x="21600" y="12349"/>
                  </a:cubicBezTo>
                  <a:close/>
                  <a:moveTo>
                    <a:pt x="12280" y="7909"/>
                  </a:moveTo>
                  <a:cubicBezTo>
                    <a:pt x="12280" y="8834"/>
                    <a:pt x="11843" y="9621"/>
                    <a:pt x="11237" y="9852"/>
                  </a:cubicBezTo>
                  <a:lnTo>
                    <a:pt x="11237" y="16281"/>
                  </a:lnTo>
                  <a:cubicBezTo>
                    <a:pt x="11237" y="17838"/>
                    <a:pt x="11170" y="19377"/>
                    <a:pt x="11170" y="20934"/>
                  </a:cubicBezTo>
                  <a:cubicBezTo>
                    <a:pt x="11170" y="21258"/>
                    <a:pt x="10928" y="21551"/>
                    <a:pt x="10800" y="21554"/>
                  </a:cubicBezTo>
                  <a:cubicBezTo>
                    <a:pt x="10672" y="21557"/>
                    <a:pt x="10403" y="21276"/>
                    <a:pt x="10403" y="20952"/>
                  </a:cubicBezTo>
                  <a:cubicBezTo>
                    <a:pt x="10389" y="19395"/>
                    <a:pt x="10376" y="17838"/>
                    <a:pt x="10363" y="16281"/>
                  </a:cubicBezTo>
                  <a:lnTo>
                    <a:pt x="10363" y="9852"/>
                  </a:lnTo>
                  <a:cubicBezTo>
                    <a:pt x="9757" y="9574"/>
                    <a:pt x="9320" y="8834"/>
                    <a:pt x="9320" y="7909"/>
                  </a:cubicBezTo>
                  <a:cubicBezTo>
                    <a:pt x="9320" y="6753"/>
                    <a:pt x="9993" y="5874"/>
                    <a:pt x="10800" y="5874"/>
                  </a:cubicBezTo>
                  <a:cubicBezTo>
                    <a:pt x="11607" y="5874"/>
                    <a:pt x="12280" y="6753"/>
                    <a:pt x="12280" y="7909"/>
                  </a:cubicBezTo>
                  <a:close/>
                  <a:moveTo>
                    <a:pt x="18034" y="12951"/>
                  </a:moveTo>
                  <a:cubicBezTo>
                    <a:pt x="18034" y="13876"/>
                    <a:pt x="17596" y="14662"/>
                    <a:pt x="16991" y="14893"/>
                  </a:cubicBezTo>
                  <a:lnTo>
                    <a:pt x="16991" y="20999"/>
                  </a:lnTo>
                  <a:cubicBezTo>
                    <a:pt x="16991" y="21322"/>
                    <a:pt x="16789" y="21600"/>
                    <a:pt x="16553" y="21600"/>
                  </a:cubicBezTo>
                  <a:cubicBezTo>
                    <a:pt x="16318" y="21600"/>
                    <a:pt x="16116" y="21322"/>
                    <a:pt x="16116" y="20999"/>
                  </a:cubicBezTo>
                  <a:lnTo>
                    <a:pt x="16116" y="14893"/>
                  </a:lnTo>
                  <a:cubicBezTo>
                    <a:pt x="15510" y="14616"/>
                    <a:pt x="15073" y="13876"/>
                    <a:pt x="15073" y="12951"/>
                  </a:cubicBezTo>
                  <a:cubicBezTo>
                    <a:pt x="15073" y="11841"/>
                    <a:pt x="15746" y="10916"/>
                    <a:pt x="16553" y="10916"/>
                  </a:cubicBezTo>
                  <a:cubicBezTo>
                    <a:pt x="17361" y="10869"/>
                    <a:pt x="18034" y="11794"/>
                    <a:pt x="18034" y="12951"/>
                  </a:cubicBezTo>
                  <a:close/>
                  <a:moveTo>
                    <a:pt x="4542" y="15125"/>
                  </a:moveTo>
                  <a:lnTo>
                    <a:pt x="4475" y="15171"/>
                  </a:lnTo>
                  <a:cubicBezTo>
                    <a:pt x="4508" y="15125"/>
                    <a:pt x="4542" y="15125"/>
                    <a:pt x="4542" y="15125"/>
                  </a:cubicBezTo>
                  <a:close/>
                  <a:moveTo>
                    <a:pt x="4508" y="15125"/>
                  </a:moveTo>
                  <a:lnTo>
                    <a:pt x="4576" y="15125"/>
                  </a:lnTo>
                  <a:lnTo>
                    <a:pt x="4576" y="15078"/>
                  </a:lnTo>
                  <a:cubicBezTo>
                    <a:pt x="4542" y="15125"/>
                    <a:pt x="4508" y="15125"/>
                    <a:pt x="4508" y="15125"/>
                  </a:cubicBezTo>
                  <a:close/>
                  <a:moveTo>
                    <a:pt x="4508" y="15125"/>
                  </a:moveTo>
                  <a:lnTo>
                    <a:pt x="4576" y="15125"/>
                  </a:lnTo>
                  <a:lnTo>
                    <a:pt x="4576" y="15078"/>
                  </a:lnTo>
                  <a:cubicBezTo>
                    <a:pt x="4542" y="15125"/>
                    <a:pt x="4508" y="15125"/>
                    <a:pt x="4508" y="15125"/>
                  </a:cubicBezTo>
                  <a:close/>
                  <a:moveTo>
                    <a:pt x="6493" y="12951"/>
                  </a:moveTo>
                  <a:cubicBezTo>
                    <a:pt x="6493" y="13876"/>
                    <a:pt x="6056" y="14662"/>
                    <a:pt x="5450" y="14893"/>
                  </a:cubicBezTo>
                  <a:lnTo>
                    <a:pt x="5450" y="20999"/>
                  </a:lnTo>
                  <a:cubicBezTo>
                    <a:pt x="5450" y="21322"/>
                    <a:pt x="5249" y="21600"/>
                    <a:pt x="5013" y="21600"/>
                  </a:cubicBezTo>
                  <a:cubicBezTo>
                    <a:pt x="4778" y="21600"/>
                    <a:pt x="4576" y="21322"/>
                    <a:pt x="4576" y="20999"/>
                  </a:cubicBezTo>
                  <a:lnTo>
                    <a:pt x="4576" y="14893"/>
                  </a:lnTo>
                  <a:cubicBezTo>
                    <a:pt x="3970" y="14616"/>
                    <a:pt x="3533" y="13876"/>
                    <a:pt x="3533" y="12951"/>
                  </a:cubicBezTo>
                  <a:cubicBezTo>
                    <a:pt x="3533" y="11841"/>
                    <a:pt x="4206" y="10916"/>
                    <a:pt x="5013" y="10916"/>
                  </a:cubicBezTo>
                  <a:cubicBezTo>
                    <a:pt x="5821" y="10869"/>
                    <a:pt x="6493" y="11794"/>
                    <a:pt x="6493" y="1295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299" name="Straight Connector 40"/>
            <p:cNvSpPr/>
            <p:nvPr/>
          </p:nvSpPr>
          <p:spPr>
            <a:xfrm flipH="1">
              <a:off x="1663699" y="507438"/>
              <a:ext cx="9959" cy="1147527"/>
            </a:xfrm>
            <a:prstGeom prst="line">
              <a:avLst/>
            </a:prstGeom>
            <a:noFill/>
            <a:ln w="76200" cap="rnd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0" name="Straight Connector 57"/>
            <p:cNvSpPr/>
            <p:nvPr/>
          </p:nvSpPr>
          <p:spPr>
            <a:xfrm flipH="1" flipV="1">
              <a:off x="0" y="1341062"/>
              <a:ext cx="1161148" cy="1"/>
            </a:xfrm>
            <a:prstGeom prst="line">
              <a:avLst/>
            </a:prstGeom>
            <a:noFill/>
            <a:ln w="76200" cap="rnd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Straight Connector 66"/>
            <p:cNvSpPr/>
            <p:nvPr/>
          </p:nvSpPr>
          <p:spPr>
            <a:xfrm flipH="1" flipV="1">
              <a:off x="2176762" y="1341062"/>
              <a:ext cx="1071899" cy="1"/>
            </a:xfrm>
            <a:prstGeom prst="line">
              <a:avLst/>
            </a:prstGeom>
            <a:noFill/>
            <a:ln w="76200" cap="rnd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09" name="Group 76"/>
          <p:cNvGrpSpPr/>
          <p:nvPr/>
        </p:nvGrpSpPr>
        <p:grpSpPr>
          <a:xfrm>
            <a:off x="3290492" y="5892812"/>
            <a:ext cx="5611016" cy="666888"/>
            <a:chOff x="0" y="0"/>
            <a:chExt cx="5611014" cy="666887"/>
          </a:xfrm>
        </p:grpSpPr>
        <p:sp>
          <p:nvSpPr>
            <p:cNvPr id="303" name="Rounded Rectangle 56"/>
            <p:cNvSpPr/>
            <p:nvPr/>
          </p:nvSpPr>
          <p:spPr>
            <a:xfrm>
              <a:off x="0" y="0"/>
              <a:ext cx="5611015" cy="666888"/>
            </a:xfrm>
            <a:prstGeom prst="roundRect">
              <a:avLst>
                <a:gd name="adj" fmla="val 16667"/>
              </a:avLst>
            </a:prstGeom>
            <a:solidFill>
              <a:srgbClr val="062C5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CuadroTexto 395"/>
            <p:cNvSpPr txBox="1"/>
            <p:nvPr/>
          </p:nvSpPr>
          <p:spPr>
            <a:xfrm>
              <a:off x="725355" y="93587"/>
              <a:ext cx="146970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287BB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NOTE:</a:t>
              </a:r>
            </a:p>
          </p:txBody>
        </p:sp>
        <p:grpSp>
          <p:nvGrpSpPr>
            <p:cNvPr id="307" name="Oval 74"/>
            <p:cNvGrpSpPr/>
            <p:nvPr/>
          </p:nvGrpSpPr>
          <p:grpSpPr>
            <a:xfrm>
              <a:off x="231647" y="131061"/>
              <a:ext cx="404765" cy="404766"/>
              <a:chOff x="0" y="0"/>
              <a:chExt cx="404764" cy="404764"/>
            </a:xfrm>
          </p:grpSpPr>
          <p:sp>
            <p:nvSpPr>
              <p:cNvPr id="305" name="Circle"/>
              <p:cNvSpPr/>
              <p:nvPr/>
            </p:nvSpPr>
            <p:spPr>
              <a:xfrm>
                <a:off x="-1" y="-1"/>
                <a:ext cx="404766" cy="404766"/>
              </a:xfrm>
              <a:prstGeom prst="ellipse">
                <a:avLst/>
              </a:prstGeom>
              <a:solidFill>
                <a:srgbClr val="287BB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pPr>
              </a:p>
            </p:txBody>
          </p:sp>
          <p:sp>
            <p:nvSpPr>
              <p:cNvPr id="306" name="!"/>
              <p:cNvSpPr txBox="1"/>
              <p:nvPr/>
            </p:nvSpPr>
            <p:spPr>
              <a:xfrm>
                <a:off x="104996" y="36011"/>
                <a:ext cx="194771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pPr/>
                <a:r>
                  <a:t>!</a:t>
                </a:r>
              </a:p>
            </p:txBody>
          </p:sp>
        </p:grpSp>
        <p:sp>
          <p:nvSpPr>
            <p:cNvPr id="308" name="Rectangle 56"/>
            <p:cNvSpPr txBox="1"/>
            <p:nvPr/>
          </p:nvSpPr>
          <p:spPr>
            <a:xfrm>
              <a:off x="722967" y="288529"/>
              <a:ext cx="462955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Montserrat Regular"/>
                  <a:ea typeface="Montserrat Regular"/>
                  <a:cs typeface="Montserrat Regular"/>
                  <a:sym typeface="Montserrat Regular"/>
                </a:defRPr>
              </a:lvl1pPr>
            </a:lstStyle>
            <a:p>
              <a:pPr/>
              <a:r>
                <a:t>We don't integrate with brand itself but with DMS provider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Notched Right Arrow 29"/>
          <p:cNvSpPr/>
          <p:nvPr/>
        </p:nvSpPr>
        <p:spPr>
          <a:xfrm>
            <a:off x="1176663" y="2377108"/>
            <a:ext cx="9838674" cy="190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9509" y="5400"/>
                </a:lnTo>
                <a:lnTo>
                  <a:pt x="19509" y="0"/>
                </a:lnTo>
                <a:lnTo>
                  <a:pt x="21600" y="10800"/>
                </a:lnTo>
                <a:lnTo>
                  <a:pt x="19509" y="21600"/>
                </a:lnTo>
                <a:lnTo>
                  <a:pt x="19509" y="16200"/>
                </a:lnTo>
                <a:lnTo>
                  <a:pt x="0" y="16200"/>
                </a:lnTo>
                <a:lnTo>
                  <a:pt x="1046" y="10800"/>
                </a:lnTo>
                <a:close/>
              </a:path>
            </a:pathLst>
          </a:custGeom>
          <a:solidFill>
            <a:srgbClr val="FFFFFF">
              <a:alpha val="13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</a:p>
        </p:txBody>
      </p:sp>
      <p:grpSp>
        <p:nvGrpSpPr>
          <p:cNvPr id="316" name="Group 9"/>
          <p:cNvGrpSpPr/>
          <p:nvPr/>
        </p:nvGrpSpPr>
        <p:grpSpPr>
          <a:xfrm>
            <a:off x="1690912" y="4115210"/>
            <a:ext cx="8102226" cy="777241"/>
            <a:chOff x="0" y="0"/>
            <a:chExt cx="8102224" cy="777240"/>
          </a:xfrm>
        </p:grpSpPr>
        <p:sp>
          <p:nvSpPr>
            <p:cNvPr id="312" name="CuadroTexto 395"/>
            <p:cNvSpPr txBox="1"/>
            <p:nvPr/>
          </p:nvSpPr>
          <p:spPr>
            <a:xfrm>
              <a:off x="0" y="123111"/>
              <a:ext cx="1572131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Run Worker</a:t>
              </a:r>
            </a:p>
            <a:p>
              <a:pPr algn="ctr">
                <a:defRPr sz="14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at XX:YY</a:t>
              </a:r>
            </a:p>
          </p:txBody>
        </p:sp>
        <p:sp>
          <p:nvSpPr>
            <p:cNvPr id="313" name="CuadroTexto 395"/>
            <p:cNvSpPr txBox="1"/>
            <p:nvPr/>
          </p:nvSpPr>
          <p:spPr>
            <a:xfrm>
              <a:off x="2176697" y="123111"/>
              <a:ext cx="1572131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4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Create import</a:t>
              </a:r>
              <a:br/>
              <a:r>
                <a:t>record in DB</a:t>
              </a:r>
            </a:p>
          </p:txBody>
        </p:sp>
        <p:sp>
          <p:nvSpPr>
            <p:cNvPr id="314" name="CuadroTexto 395"/>
            <p:cNvSpPr txBox="1"/>
            <p:nvPr/>
          </p:nvSpPr>
          <p:spPr>
            <a:xfrm>
              <a:off x="4353395" y="0"/>
              <a:ext cx="1572131" cy="777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Fetch appointment data</a:t>
              </a:r>
            </a:p>
          </p:txBody>
        </p:sp>
        <p:sp>
          <p:nvSpPr>
            <p:cNvPr id="315" name="CuadroTexto 395"/>
            <p:cNvSpPr txBox="1"/>
            <p:nvPr/>
          </p:nvSpPr>
          <p:spPr>
            <a:xfrm>
              <a:off x="6530094" y="107722"/>
              <a:ext cx="1572131" cy="548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Update import record in DB</a:t>
              </a:r>
            </a:p>
          </p:txBody>
        </p:sp>
      </p:grpSp>
      <p:sp>
        <p:nvSpPr>
          <p:cNvPr id="317" name="TextBox 38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Example: API import flow</a:t>
            </a:r>
          </a:p>
        </p:txBody>
      </p:sp>
      <p:grpSp>
        <p:nvGrpSpPr>
          <p:cNvPr id="326" name="Group 13"/>
          <p:cNvGrpSpPr/>
          <p:nvPr/>
        </p:nvGrpSpPr>
        <p:grpSpPr>
          <a:xfrm>
            <a:off x="2114868" y="2971786"/>
            <a:ext cx="7230745" cy="715647"/>
            <a:chOff x="0" y="0"/>
            <a:chExt cx="7230743" cy="715645"/>
          </a:xfrm>
        </p:grpSpPr>
        <p:sp>
          <p:nvSpPr>
            <p:cNvPr id="318" name="Oval 41"/>
            <p:cNvSpPr/>
            <p:nvPr/>
          </p:nvSpPr>
          <p:spPr>
            <a:xfrm>
              <a:off x="0" y="-1"/>
              <a:ext cx="715645" cy="71564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Oval 42"/>
            <p:cNvSpPr/>
            <p:nvPr/>
          </p:nvSpPr>
          <p:spPr>
            <a:xfrm>
              <a:off x="2171700" y="-1"/>
              <a:ext cx="715645" cy="715647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0" name="Oval 45"/>
            <p:cNvSpPr/>
            <p:nvPr/>
          </p:nvSpPr>
          <p:spPr>
            <a:xfrm>
              <a:off x="4343399" y="-1"/>
              <a:ext cx="715645" cy="71564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Oval 46"/>
            <p:cNvSpPr/>
            <p:nvPr/>
          </p:nvSpPr>
          <p:spPr>
            <a:xfrm>
              <a:off x="6515100" y="-1"/>
              <a:ext cx="715645" cy="715647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322" name="Graphic 5" descr="Graphic 5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371487" y="181111"/>
              <a:ext cx="340453" cy="340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3" name="Graphic 7" descr="Graphic 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5506" y="155505"/>
              <a:ext cx="404633" cy="4046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4" name="Graphic 10" descr="Graphic 10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703757" y="188657"/>
              <a:ext cx="338329" cy="3383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5" name="Graphic 12" descr="Graphic 12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532057" y="188657"/>
              <a:ext cx="338329" cy="3383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Box 38"/>
          <p:cNvSpPr txBox="1"/>
          <p:nvPr/>
        </p:nvSpPr>
        <p:spPr>
          <a:xfrm>
            <a:off x="466048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pPr>
            <a:r>
              <a:t>Example: </a:t>
            </a:r>
            <a:r>
              <a:t>CSV</a:t>
            </a:r>
            <a:r>
              <a:t> import flow</a:t>
            </a:r>
          </a:p>
        </p:txBody>
      </p:sp>
      <p:grpSp>
        <p:nvGrpSpPr>
          <p:cNvPr id="345" name="Group 19"/>
          <p:cNvGrpSpPr/>
          <p:nvPr/>
        </p:nvGrpSpPr>
        <p:grpSpPr>
          <a:xfrm>
            <a:off x="208147" y="1921602"/>
            <a:ext cx="11775697" cy="4045043"/>
            <a:chOff x="0" y="0"/>
            <a:chExt cx="11775695" cy="4045042"/>
          </a:xfrm>
        </p:grpSpPr>
        <p:grpSp>
          <p:nvGrpSpPr>
            <p:cNvPr id="333" name="Group 23"/>
            <p:cNvGrpSpPr/>
            <p:nvPr/>
          </p:nvGrpSpPr>
          <p:grpSpPr>
            <a:xfrm>
              <a:off x="-1" y="0"/>
              <a:ext cx="11775697" cy="4045043"/>
              <a:chOff x="0" y="0"/>
              <a:chExt cx="11775695" cy="4045042"/>
            </a:xfrm>
          </p:grpSpPr>
          <p:sp>
            <p:nvSpPr>
              <p:cNvPr id="329" name="AutoShape 4"/>
              <p:cNvSpPr/>
              <p:nvPr/>
            </p:nvSpPr>
            <p:spPr>
              <a:xfrm rot="12602283">
                <a:off x="8379112" y="503214"/>
                <a:ext cx="2825820" cy="3038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0" fill="norm" stroke="1" extrusionOk="0">
                    <a:moveTo>
                      <a:pt x="5250" y="1"/>
                    </a:moveTo>
                    <a:cubicBezTo>
                      <a:pt x="4931" y="-2"/>
                      <a:pt x="4617" y="68"/>
                      <a:pt x="4334" y="203"/>
                    </a:cubicBezTo>
                    <a:cubicBezTo>
                      <a:pt x="4035" y="346"/>
                      <a:pt x="3781" y="557"/>
                      <a:pt x="3596" y="817"/>
                    </a:cubicBezTo>
                    <a:lnTo>
                      <a:pt x="203" y="6228"/>
                    </a:lnTo>
                    <a:cubicBezTo>
                      <a:pt x="74" y="6495"/>
                      <a:pt x="5" y="6784"/>
                      <a:pt x="0" y="7077"/>
                    </a:cubicBezTo>
                    <a:cubicBezTo>
                      <a:pt x="-5" y="7393"/>
                      <a:pt x="63" y="7706"/>
                      <a:pt x="203" y="7994"/>
                    </a:cubicBezTo>
                    <a:lnTo>
                      <a:pt x="8044" y="20667"/>
                    </a:lnTo>
                    <a:cubicBezTo>
                      <a:pt x="8217" y="20947"/>
                      <a:pt x="8466" y="21180"/>
                      <a:pt x="8766" y="21342"/>
                    </a:cubicBezTo>
                    <a:cubicBezTo>
                      <a:pt x="9053" y="21497"/>
                      <a:pt x="9378" y="21583"/>
                      <a:pt x="9711" y="21590"/>
                    </a:cubicBezTo>
                    <a:lnTo>
                      <a:pt x="16187" y="21590"/>
                    </a:lnTo>
                    <a:cubicBezTo>
                      <a:pt x="16581" y="21593"/>
                      <a:pt x="16968" y="21499"/>
                      <a:pt x="17310" y="21318"/>
                    </a:cubicBezTo>
                    <a:cubicBezTo>
                      <a:pt x="17612" y="21158"/>
                      <a:pt x="17869" y="20934"/>
                      <a:pt x="18062" y="20665"/>
                    </a:cubicBezTo>
                    <a:lnTo>
                      <a:pt x="21306" y="15460"/>
                    </a:lnTo>
                    <a:cubicBezTo>
                      <a:pt x="21495" y="15160"/>
                      <a:pt x="21595" y="14819"/>
                      <a:pt x="21594" y="14472"/>
                    </a:cubicBezTo>
                    <a:cubicBezTo>
                      <a:pt x="21594" y="14127"/>
                      <a:pt x="21494" y="13788"/>
                      <a:pt x="21306" y="13491"/>
                    </a:cubicBezTo>
                    <a:lnTo>
                      <a:pt x="13420" y="833"/>
                    </a:lnTo>
                    <a:cubicBezTo>
                      <a:pt x="13247" y="574"/>
                      <a:pt x="13004" y="361"/>
                      <a:pt x="12715" y="215"/>
                    </a:cubicBezTo>
                    <a:cubicBezTo>
                      <a:pt x="12423" y="67"/>
                      <a:pt x="12094" y="-7"/>
                      <a:pt x="11762" y="1"/>
                    </a:cubicBezTo>
                    <a:lnTo>
                      <a:pt x="5250" y="1"/>
                    </a:lnTo>
                    <a:close/>
                  </a:path>
                </a:pathLst>
              </a:custGeom>
              <a:solidFill>
                <a:srgbClr val="FFF2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0" name="AutoShape 20"/>
              <p:cNvSpPr/>
              <p:nvPr/>
            </p:nvSpPr>
            <p:spPr>
              <a:xfrm rot="12602283">
                <a:off x="3173545" y="503214"/>
                <a:ext cx="2825821" cy="3038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0" fill="norm" stroke="1" extrusionOk="0">
                    <a:moveTo>
                      <a:pt x="5250" y="1"/>
                    </a:moveTo>
                    <a:cubicBezTo>
                      <a:pt x="4931" y="-2"/>
                      <a:pt x="4617" y="68"/>
                      <a:pt x="4334" y="203"/>
                    </a:cubicBezTo>
                    <a:cubicBezTo>
                      <a:pt x="4035" y="346"/>
                      <a:pt x="3781" y="557"/>
                      <a:pt x="3596" y="817"/>
                    </a:cubicBezTo>
                    <a:lnTo>
                      <a:pt x="203" y="6228"/>
                    </a:lnTo>
                    <a:cubicBezTo>
                      <a:pt x="74" y="6495"/>
                      <a:pt x="5" y="6784"/>
                      <a:pt x="0" y="7077"/>
                    </a:cubicBezTo>
                    <a:cubicBezTo>
                      <a:pt x="-5" y="7393"/>
                      <a:pt x="63" y="7706"/>
                      <a:pt x="203" y="7994"/>
                    </a:cubicBezTo>
                    <a:lnTo>
                      <a:pt x="8044" y="20667"/>
                    </a:lnTo>
                    <a:cubicBezTo>
                      <a:pt x="8217" y="20947"/>
                      <a:pt x="8466" y="21180"/>
                      <a:pt x="8766" y="21342"/>
                    </a:cubicBezTo>
                    <a:cubicBezTo>
                      <a:pt x="9053" y="21497"/>
                      <a:pt x="9378" y="21583"/>
                      <a:pt x="9711" y="21590"/>
                    </a:cubicBezTo>
                    <a:lnTo>
                      <a:pt x="16187" y="21590"/>
                    </a:lnTo>
                    <a:cubicBezTo>
                      <a:pt x="16581" y="21593"/>
                      <a:pt x="16968" y="21499"/>
                      <a:pt x="17310" y="21318"/>
                    </a:cubicBezTo>
                    <a:cubicBezTo>
                      <a:pt x="17612" y="21158"/>
                      <a:pt x="17869" y="20934"/>
                      <a:pt x="18062" y="20665"/>
                    </a:cubicBezTo>
                    <a:lnTo>
                      <a:pt x="21306" y="15460"/>
                    </a:lnTo>
                    <a:cubicBezTo>
                      <a:pt x="21495" y="15160"/>
                      <a:pt x="21595" y="14819"/>
                      <a:pt x="21594" y="14472"/>
                    </a:cubicBezTo>
                    <a:cubicBezTo>
                      <a:pt x="21594" y="14127"/>
                      <a:pt x="21494" y="13788"/>
                      <a:pt x="21306" y="13491"/>
                    </a:cubicBezTo>
                    <a:lnTo>
                      <a:pt x="13420" y="833"/>
                    </a:lnTo>
                    <a:cubicBezTo>
                      <a:pt x="13247" y="574"/>
                      <a:pt x="13004" y="361"/>
                      <a:pt x="12715" y="215"/>
                    </a:cubicBezTo>
                    <a:cubicBezTo>
                      <a:pt x="12423" y="67"/>
                      <a:pt x="12094" y="-7"/>
                      <a:pt x="11762" y="1"/>
                    </a:cubicBezTo>
                    <a:lnTo>
                      <a:pt x="5250" y="1"/>
                    </a:lnTo>
                    <a:close/>
                  </a:path>
                </a:pathLst>
              </a:custGeom>
              <a:solidFill>
                <a:srgbClr val="ACCD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1" name="AutoShape 29"/>
              <p:cNvSpPr/>
              <p:nvPr/>
            </p:nvSpPr>
            <p:spPr>
              <a:xfrm rot="12602283">
                <a:off x="5776328" y="503214"/>
                <a:ext cx="2825821" cy="3038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0" fill="norm" stroke="1" extrusionOk="0">
                    <a:moveTo>
                      <a:pt x="5250" y="1"/>
                    </a:moveTo>
                    <a:cubicBezTo>
                      <a:pt x="4931" y="-2"/>
                      <a:pt x="4617" y="68"/>
                      <a:pt x="4334" y="203"/>
                    </a:cubicBezTo>
                    <a:cubicBezTo>
                      <a:pt x="4035" y="346"/>
                      <a:pt x="3781" y="557"/>
                      <a:pt x="3596" y="817"/>
                    </a:cubicBezTo>
                    <a:lnTo>
                      <a:pt x="203" y="6228"/>
                    </a:lnTo>
                    <a:cubicBezTo>
                      <a:pt x="74" y="6495"/>
                      <a:pt x="5" y="6784"/>
                      <a:pt x="0" y="7077"/>
                    </a:cubicBezTo>
                    <a:cubicBezTo>
                      <a:pt x="-5" y="7393"/>
                      <a:pt x="63" y="7706"/>
                      <a:pt x="203" y="7994"/>
                    </a:cubicBezTo>
                    <a:lnTo>
                      <a:pt x="8044" y="20667"/>
                    </a:lnTo>
                    <a:cubicBezTo>
                      <a:pt x="8217" y="20947"/>
                      <a:pt x="8466" y="21180"/>
                      <a:pt x="8766" y="21342"/>
                    </a:cubicBezTo>
                    <a:cubicBezTo>
                      <a:pt x="9053" y="21497"/>
                      <a:pt x="9378" y="21583"/>
                      <a:pt x="9711" y="21590"/>
                    </a:cubicBezTo>
                    <a:lnTo>
                      <a:pt x="16187" y="21590"/>
                    </a:lnTo>
                    <a:cubicBezTo>
                      <a:pt x="16581" y="21593"/>
                      <a:pt x="16968" y="21499"/>
                      <a:pt x="17310" y="21318"/>
                    </a:cubicBezTo>
                    <a:cubicBezTo>
                      <a:pt x="17612" y="21158"/>
                      <a:pt x="17869" y="20934"/>
                      <a:pt x="18062" y="20665"/>
                    </a:cubicBezTo>
                    <a:lnTo>
                      <a:pt x="21306" y="15460"/>
                    </a:lnTo>
                    <a:cubicBezTo>
                      <a:pt x="21495" y="15160"/>
                      <a:pt x="21595" y="14819"/>
                      <a:pt x="21594" y="14472"/>
                    </a:cubicBezTo>
                    <a:cubicBezTo>
                      <a:pt x="21594" y="14127"/>
                      <a:pt x="21494" y="13788"/>
                      <a:pt x="21306" y="13491"/>
                    </a:cubicBezTo>
                    <a:lnTo>
                      <a:pt x="13420" y="833"/>
                    </a:lnTo>
                    <a:cubicBezTo>
                      <a:pt x="13247" y="574"/>
                      <a:pt x="13004" y="361"/>
                      <a:pt x="12715" y="215"/>
                    </a:cubicBezTo>
                    <a:cubicBezTo>
                      <a:pt x="12423" y="67"/>
                      <a:pt x="12094" y="-7"/>
                      <a:pt x="11762" y="1"/>
                    </a:cubicBezTo>
                    <a:lnTo>
                      <a:pt x="5250" y="1"/>
                    </a:lnTo>
                    <a:close/>
                  </a:path>
                </a:pathLst>
              </a:custGeom>
              <a:solidFill>
                <a:srgbClr val="F7F6F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332" name="AutoShape 11"/>
              <p:cNvSpPr/>
              <p:nvPr/>
            </p:nvSpPr>
            <p:spPr>
              <a:xfrm rot="12602283">
                <a:off x="570763" y="503214"/>
                <a:ext cx="2825821" cy="30386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4" h="21590" fill="norm" stroke="1" extrusionOk="0">
                    <a:moveTo>
                      <a:pt x="5250" y="1"/>
                    </a:moveTo>
                    <a:cubicBezTo>
                      <a:pt x="4931" y="-2"/>
                      <a:pt x="4617" y="68"/>
                      <a:pt x="4334" y="203"/>
                    </a:cubicBezTo>
                    <a:cubicBezTo>
                      <a:pt x="4035" y="346"/>
                      <a:pt x="3781" y="557"/>
                      <a:pt x="3596" y="817"/>
                    </a:cubicBezTo>
                    <a:lnTo>
                      <a:pt x="203" y="6228"/>
                    </a:lnTo>
                    <a:cubicBezTo>
                      <a:pt x="74" y="6495"/>
                      <a:pt x="5" y="6784"/>
                      <a:pt x="0" y="7077"/>
                    </a:cubicBezTo>
                    <a:cubicBezTo>
                      <a:pt x="-5" y="7393"/>
                      <a:pt x="63" y="7706"/>
                      <a:pt x="203" y="7994"/>
                    </a:cubicBezTo>
                    <a:lnTo>
                      <a:pt x="8044" y="20667"/>
                    </a:lnTo>
                    <a:cubicBezTo>
                      <a:pt x="8217" y="20947"/>
                      <a:pt x="8466" y="21180"/>
                      <a:pt x="8766" y="21342"/>
                    </a:cubicBezTo>
                    <a:cubicBezTo>
                      <a:pt x="9053" y="21497"/>
                      <a:pt x="9378" y="21583"/>
                      <a:pt x="9711" y="21590"/>
                    </a:cubicBezTo>
                    <a:lnTo>
                      <a:pt x="16187" y="21590"/>
                    </a:lnTo>
                    <a:cubicBezTo>
                      <a:pt x="16581" y="21593"/>
                      <a:pt x="16968" y="21499"/>
                      <a:pt x="17310" y="21318"/>
                    </a:cubicBezTo>
                    <a:cubicBezTo>
                      <a:pt x="17612" y="21158"/>
                      <a:pt x="17869" y="20934"/>
                      <a:pt x="18062" y="20665"/>
                    </a:cubicBezTo>
                    <a:lnTo>
                      <a:pt x="21306" y="15460"/>
                    </a:lnTo>
                    <a:cubicBezTo>
                      <a:pt x="21495" y="15160"/>
                      <a:pt x="21595" y="14819"/>
                      <a:pt x="21594" y="14472"/>
                    </a:cubicBezTo>
                    <a:cubicBezTo>
                      <a:pt x="21594" y="14127"/>
                      <a:pt x="21494" y="13788"/>
                      <a:pt x="21306" y="13491"/>
                    </a:cubicBezTo>
                    <a:lnTo>
                      <a:pt x="13420" y="833"/>
                    </a:lnTo>
                    <a:cubicBezTo>
                      <a:pt x="13247" y="574"/>
                      <a:pt x="13004" y="361"/>
                      <a:pt x="12715" y="215"/>
                    </a:cubicBezTo>
                    <a:cubicBezTo>
                      <a:pt x="12423" y="67"/>
                      <a:pt x="12094" y="-7"/>
                      <a:pt x="11762" y="1"/>
                    </a:cubicBezTo>
                    <a:lnTo>
                      <a:pt x="5250" y="1"/>
                    </a:lnTo>
                    <a:close/>
                  </a:path>
                </a:pathLst>
              </a:custGeom>
              <a:solidFill>
                <a:srgbClr val="DBEC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600"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</p:grpSp>
        <p:sp>
          <p:nvSpPr>
            <p:cNvPr id="334" name="AutoShape 3"/>
            <p:cNvSpPr/>
            <p:nvPr/>
          </p:nvSpPr>
          <p:spPr>
            <a:xfrm rot="12602283">
              <a:off x="8871034" y="597345"/>
              <a:ext cx="1841942" cy="1658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4" fill="norm" stroke="1" extrusionOk="0">
                  <a:moveTo>
                    <a:pt x="6654" y="1"/>
                  </a:moveTo>
                  <a:cubicBezTo>
                    <a:pt x="6250" y="-5"/>
                    <a:pt x="5852" y="101"/>
                    <a:pt x="5493" y="306"/>
                  </a:cubicBezTo>
                  <a:cubicBezTo>
                    <a:pt x="5115" y="522"/>
                    <a:pt x="4793" y="842"/>
                    <a:pt x="4558" y="1236"/>
                  </a:cubicBezTo>
                  <a:lnTo>
                    <a:pt x="256" y="9428"/>
                  </a:lnTo>
                  <a:cubicBezTo>
                    <a:pt x="93" y="9832"/>
                    <a:pt x="6" y="10270"/>
                    <a:pt x="0" y="10714"/>
                  </a:cubicBezTo>
                  <a:cubicBezTo>
                    <a:pt x="-7" y="11192"/>
                    <a:pt x="80" y="11666"/>
                    <a:pt x="256" y="12102"/>
                  </a:cubicBezTo>
                  <a:lnTo>
                    <a:pt x="4416" y="20185"/>
                  </a:lnTo>
                  <a:cubicBezTo>
                    <a:pt x="4635" y="20610"/>
                    <a:pt x="4950" y="20962"/>
                    <a:pt x="5331" y="21208"/>
                  </a:cubicBezTo>
                  <a:cubicBezTo>
                    <a:pt x="5695" y="21443"/>
                    <a:pt x="6107" y="21572"/>
                    <a:pt x="6528" y="21584"/>
                  </a:cubicBezTo>
                  <a:lnTo>
                    <a:pt x="14738" y="21584"/>
                  </a:lnTo>
                  <a:cubicBezTo>
                    <a:pt x="15237" y="21588"/>
                    <a:pt x="15728" y="21446"/>
                    <a:pt x="16161" y="21172"/>
                  </a:cubicBezTo>
                  <a:cubicBezTo>
                    <a:pt x="16544" y="20929"/>
                    <a:pt x="16870" y="20591"/>
                    <a:pt x="17114" y="20183"/>
                  </a:cubicBezTo>
                  <a:lnTo>
                    <a:pt x="21226" y="12302"/>
                  </a:lnTo>
                  <a:cubicBezTo>
                    <a:pt x="21467" y="11849"/>
                    <a:pt x="21593" y="11332"/>
                    <a:pt x="21592" y="10806"/>
                  </a:cubicBezTo>
                  <a:cubicBezTo>
                    <a:pt x="21591" y="10284"/>
                    <a:pt x="21465" y="9771"/>
                    <a:pt x="21226" y="9321"/>
                  </a:cubicBezTo>
                  <a:lnTo>
                    <a:pt x="17011" y="1260"/>
                  </a:lnTo>
                  <a:cubicBezTo>
                    <a:pt x="16792" y="867"/>
                    <a:pt x="16483" y="545"/>
                    <a:pt x="16117" y="324"/>
                  </a:cubicBezTo>
                  <a:cubicBezTo>
                    <a:pt x="15747" y="101"/>
                    <a:pt x="15330" y="-12"/>
                    <a:pt x="14909" y="1"/>
                  </a:cubicBezTo>
                  <a:lnTo>
                    <a:pt x="6654" y="1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5" name="AutoShape 10"/>
            <p:cNvSpPr/>
            <p:nvPr/>
          </p:nvSpPr>
          <p:spPr>
            <a:xfrm rot="12602283">
              <a:off x="1062685" y="597345"/>
              <a:ext cx="1841943" cy="1658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4" fill="norm" stroke="1" extrusionOk="0">
                  <a:moveTo>
                    <a:pt x="6654" y="1"/>
                  </a:moveTo>
                  <a:cubicBezTo>
                    <a:pt x="6250" y="-5"/>
                    <a:pt x="5852" y="101"/>
                    <a:pt x="5493" y="306"/>
                  </a:cubicBezTo>
                  <a:cubicBezTo>
                    <a:pt x="5115" y="522"/>
                    <a:pt x="4793" y="842"/>
                    <a:pt x="4558" y="1236"/>
                  </a:cubicBezTo>
                  <a:lnTo>
                    <a:pt x="256" y="9428"/>
                  </a:lnTo>
                  <a:cubicBezTo>
                    <a:pt x="93" y="9832"/>
                    <a:pt x="6" y="10270"/>
                    <a:pt x="0" y="10714"/>
                  </a:cubicBezTo>
                  <a:cubicBezTo>
                    <a:pt x="-7" y="11192"/>
                    <a:pt x="80" y="11666"/>
                    <a:pt x="256" y="12102"/>
                  </a:cubicBezTo>
                  <a:lnTo>
                    <a:pt x="4416" y="20185"/>
                  </a:lnTo>
                  <a:cubicBezTo>
                    <a:pt x="4635" y="20610"/>
                    <a:pt x="4950" y="20962"/>
                    <a:pt x="5331" y="21208"/>
                  </a:cubicBezTo>
                  <a:cubicBezTo>
                    <a:pt x="5695" y="21443"/>
                    <a:pt x="6107" y="21572"/>
                    <a:pt x="6528" y="21584"/>
                  </a:cubicBezTo>
                  <a:lnTo>
                    <a:pt x="14738" y="21584"/>
                  </a:lnTo>
                  <a:cubicBezTo>
                    <a:pt x="15237" y="21588"/>
                    <a:pt x="15728" y="21446"/>
                    <a:pt x="16161" y="21172"/>
                  </a:cubicBezTo>
                  <a:cubicBezTo>
                    <a:pt x="16544" y="20929"/>
                    <a:pt x="16870" y="20591"/>
                    <a:pt x="17114" y="20183"/>
                  </a:cubicBezTo>
                  <a:lnTo>
                    <a:pt x="21226" y="12302"/>
                  </a:lnTo>
                  <a:cubicBezTo>
                    <a:pt x="21467" y="11849"/>
                    <a:pt x="21593" y="11332"/>
                    <a:pt x="21592" y="10806"/>
                  </a:cubicBezTo>
                  <a:cubicBezTo>
                    <a:pt x="21591" y="10284"/>
                    <a:pt x="21465" y="9771"/>
                    <a:pt x="21226" y="9321"/>
                  </a:cubicBezTo>
                  <a:lnTo>
                    <a:pt x="17011" y="1260"/>
                  </a:lnTo>
                  <a:cubicBezTo>
                    <a:pt x="16792" y="867"/>
                    <a:pt x="16483" y="545"/>
                    <a:pt x="16117" y="324"/>
                  </a:cubicBezTo>
                  <a:cubicBezTo>
                    <a:pt x="15747" y="101"/>
                    <a:pt x="15330" y="-12"/>
                    <a:pt x="14909" y="1"/>
                  </a:cubicBezTo>
                  <a:lnTo>
                    <a:pt x="6654" y="1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6" name="AutoShape 19"/>
            <p:cNvSpPr/>
            <p:nvPr/>
          </p:nvSpPr>
          <p:spPr>
            <a:xfrm rot="12602283">
              <a:off x="3665468" y="597345"/>
              <a:ext cx="1841942" cy="1658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4" fill="norm" stroke="1" extrusionOk="0">
                  <a:moveTo>
                    <a:pt x="6654" y="1"/>
                  </a:moveTo>
                  <a:cubicBezTo>
                    <a:pt x="6250" y="-5"/>
                    <a:pt x="5852" y="101"/>
                    <a:pt x="5493" y="306"/>
                  </a:cubicBezTo>
                  <a:cubicBezTo>
                    <a:pt x="5115" y="522"/>
                    <a:pt x="4793" y="842"/>
                    <a:pt x="4558" y="1236"/>
                  </a:cubicBezTo>
                  <a:lnTo>
                    <a:pt x="256" y="9428"/>
                  </a:lnTo>
                  <a:cubicBezTo>
                    <a:pt x="93" y="9832"/>
                    <a:pt x="6" y="10270"/>
                    <a:pt x="0" y="10714"/>
                  </a:cubicBezTo>
                  <a:cubicBezTo>
                    <a:pt x="-7" y="11192"/>
                    <a:pt x="80" y="11666"/>
                    <a:pt x="256" y="12102"/>
                  </a:cubicBezTo>
                  <a:lnTo>
                    <a:pt x="4416" y="20185"/>
                  </a:lnTo>
                  <a:cubicBezTo>
                    <a:pt x="4635" y="20610"/>
                    <a:pt x="4950" y="20962"/>
                    <a:pt x="5331" y="21208"/>
                  </a:cubicBezTo>
                  <a:cubicBezTo>
                    <a:pt x="5695" y="21443"/>
                    <a:pt x="6107" y="21572"/>
                    <a:pt x="6528" y="21584"/>
                  </a:cubicBezTo>
                  <a:lnTo>
                    <a:pt x="14738" y="21584"/>
                  </a:lnTo>
                  <a:cubicBezTo>
                    <a:pt x="15237" y="21588"/>
                    <a:pt x="15728" y="21446"/>
                    <a:pt x="16161" y="21172"/>
                  </a:cubicBezTo>
                  <a:cubicBezTo>
                    <a:pt x="16544" y="20929"/>
                    <a:pt x="16870" y="20591"/>
                    <a:pt x="17114" y="20183"/>
                  </a:cubicBezTo>
                  <a:lnTo>
                    <a:pt x="21226" y="12302"/>
                  </a:lnTo>
                  <a:cubicBezTo>
                    <a:pt x="21467" y="11849"/>
                    <a:pt x="21593" y="11332"/>
                    <a:pt x="21592" y="10806"/>
                  </a:cubicBezTo>
                  <a:cubicBezTo>
                    <a:pt x="21591" y="10284"/>
                    <a:pt x="21465" y="9771"/>
                    <a:pt x="21226" y="9321"/>
                  </a:cubicBezTo>
                  <a:lnTo>
                    <a:pt x="17011" y="1260"/>
                  </a:lnTo>
                  <a:cubicBezTo>
                    <a:pt x="16792" y="867"/>
                    <a:pt x="16483" y="545"/>
                    <a:pt x="16117" y="324"/>
                  </a:cubicBezTo>
                  <a:cubicBezTo>
                    <a:pt x="15747" y="101"/>
                    <a:pt x="15330" y="-12"/>
                    <a:pt x="14909" y="1"/>
                  </a:cubicBezTo>
                  <a:lnTo>
                    <a:pt x="6654" y="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7" name="AutoShape 28"/>
            <p:cNvSpPr/>
            <p:nvPr/>
          </p:nvSpPr>
          <p:spPr>
            <a:xfrm rot="12602283">
              <a:off x="6268251" y="597345"/>
              <a:ext cx="1841943" cy="1658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4" fill="norm" stroke="1" extrusionOk="0">
                  <a:moveTo>
                    <a:pt x="6654" y="1"/>
                  </a:moveTo>
                  <a:cubicBezTo>
                    <a:pt x="6250" y="-5"/>
                    <a:pt x="5852" y="101"/>
                    <a:pt x="5493" y="306"/>
                  </a:cubicBezTo>
                  <a:cubicBezTo>
                    <a:pt x="5115" y="522"/>
                    <a:pt x="4793" y="842"/>
                    <a:pt x="4558" y="1236"/>
                  </a:cubicBezTo>
                  <a:lnTo>
                    <a:pt x="256" y="9428"/>
                  </a:lnTo>
                  <a:cubicBezTo>
                    <a:pt x="93" y="9832"/>
                    <a:pt x="6" y="10270"/>
                    <a:pt x="0" y="10714"/>
                  </a:cubicBezTo>
                  <a:cubicBezTo>
                    <a:pt x="-7" y="11192"/>
                    <a:pt x="80" y="11666"/>
                    <a:pt x="256" y="12102"/>
                  </a:cubicBezTo>
                  <a:lnTo>
                    <a:pt x="4416" y="20185"/>
                  </a:lnTo>
                  <a:cubicBezTo>
                    <a:pt x="4635" y="20610"/>
                    <a:pt x="4950" y="20962"/>
                    <a:pt x="5331" y="21208"/>
                  </a:cubicBezTo>
                  <a:cubicBezTo>
                    <a:pt x="5695" y="21443"/>
                    <a:pt x="6107" y="21572"/>
                    <a:pt x="6528" y="21584"/>
                  </a:cubicBezTo>
                  <a:lnTo>
                    <a:pt x="14738" y="21584"/>
                  </a:lnTo>
                  <a:cubicBezTo>
                    <a:pt x="15237" y="21588"/>
                    <a:pt x="15728" y="21446"/>
                    <a:pt x="16161" y="21172"/>
                  </a:cubicBezTo>
                  <a:cubicBezTo>
                    <a:pt x="16544" y="20929"/>
                    <a:pt x="16870" y="20591"/>
                    <a:pt x="17114" y="20183"/>
                  </a:cubicBezTo>
                  <a:lnTo>
                    <a:pt x="21226" y="12302"/>
                  </a:lnTo>
                  <a:cubicBezTo>
                    <a:pt x="21467" y="11849"/>
                    <a:pt x="21593" y="11332"/>
                    <a:pt x="21592" y="10806"/>
                  </a:cubicBezTo>
                  <a:cubicBezTo>
                    <a:pt x="21591" y="10284"/>
                    <a:pt x="21465" y="9771"/>
                    <a:pt x="21226" y="9321"/>
                  </a:cubicBezTo>
                  <a:lnTo>
                    <a:pt x="17011" y="1260"/>
                  </a:lnTo>
                  <a:cubicBezTo>
                    <a:pt x="16792" y="867"/>
                    <a:pt x="16483" y="545"/>
                    <a:pt x="16117" y="324"/>
                  </a:cubicBezTo>
                  <a:cubicBezTo>
                    <a:pt x="15747" y="101"/>
                    <a:pt x="15330" y="-12"/>
                    <a:pt x="14909" y="1"/>
                  </a:cubicBezTo>
                  <a:lnTo>
                    <a:pt x="6654" y="1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338" name="Right Arrow 3"/>
            <p:cNvSpPr/>
            <p:nvPr/>
          </p:nvSpPr>
          <p:spPr>
            <a:xfrm>
              <a:off x="3127968" y="1270190"/>
              <a:ext cx="323214" cy="3123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Right Arrow 61"/>
            <p:cNvSpPr/>
            <p:nvPr/>
          </p:nvSpPr>
          <p:spPr>
            <a:xfrm>
              <a:off x="5730751" y="1270190"/>
              <a:ext cx="323214" cy="3123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Right Arrow 62"/>
            <p:cNvSpPr/>
            <p:nvPr/>
          </p:nvSpPr>
          <p:spPr>
            <a:xfrm>
              <a:off x="8329028" y="1270190"/>
              <a:ext cx="323214" cy="3123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1" name="CuadroTexto 395"/>
            <p:cNvSpPr txBox="1"/>
            <p:nvPr/>
          </p:nvSpPr>
          <p:spPr>
            <a:xfrm>
              <a:off x="1255167" y="2474851"/>
              <a:ext cx="145702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44546A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Tjekvik</a:t>
              </a:r>
            </a:p>
            <a:p>
              <a:pPr algn="ctr">
                <a:defRPr sz="1600">
                  <a:solidFill>
                    <a:srgbClr val="44546A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Imports data</a:t>
              </a:r>
            </a:p>
          </p:txBody>
        </p:sp>
        <p:sp>
          <p:nvSpPr>
            <p:cNvPr id="342" name="CuadroTexto 395"/>
            <p:cNvSpPr txBox="1"/>
            <p:nvPr/>
          </p:nvSpPr>
          <p:spPr>
            <a:xfrm>
              <a:off x="3809636" y="2474851"/>
              <a:ext cx="155364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44546A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Shop Uploads CSV to Server</a:t>
              </a:r>
            </a:p>
          </p:txBody>
        </p:sp>
        <p:sp>
          <p:nvSpPr>
            <p:cNvPr id="343" name="CuadroTexto 395"/>
            <p:cNvSpPr txBox="1"/>
            <p:nvPr/>
          </p:nvSpPr>
          <p:spPr>
            <a:xfrm>
              <a:off x="6460732" y="2474851"/>
              <a:ext cx="145702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44546A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Webhook to</a:t>
              </a:r>
            </a:p>
            <a:p>
              <a:pPr algn="ctr">
                <a:defRPr sz="1600">
                  <a:solidFill>
                    <a:srgbClr val="44546A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notify us</a:t>
              </a:r>
            </a:p>
          </p:txBody>
        </p:sp>
        <p:sp>
          <p:nvSpPr>
            <p:cNvPr id="344" name="CuadroTexto 395"/>
            <p:cNvSpPr txBox="1"/>
            <p:nvPr/>
          </p:nvSpPr>
          <p:spPr>
            <a:xfrm>
              <a:off x="8981251" y="2474851"/>
              <a:ext cx="1621549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44546A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Trigger sidekiq worker</a:t>
              </a:r>
            </a:p>
          </p:txBody>
        </p:sp>
      </p:grpSp>
      <p:pic>
        <p:nvPicPr>
          <p:cNvPr id="3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1780345" y="2923310"/>
            <a:ext cx="822962" cy="822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3127" y="2871386"/>
            <a:ext cx="822961" cy="8229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1" name="Graphic 8"/>
          <p:cNvGrpSpPr/>
          <p:nvPr/>
        </p:nvGrpSpPr>
        <p:grpSpPr>
          <a:xfrm>
            <a:off x="6956465" y="2871386"/>
            <a:ext cx="897304" cy="820721"/>
            <a:chOff x="0" y="0"/>
            <a:chExt cx="897303" cy="820719"/>
          </a:xfrm>
        </p:grpSpPr>
        <p:sp>
          <p:nvSpPr>
            <p:cNvPr id="348" name="Freeform: Shape 14"/>
            <p:cNvSpPr/>
            <p:nvPr/>
          </p:nvSpPr>
          <p:spPr>
            <a:xfrm>
              <a:off x="-1" y="538429"/>
              <a:ext cx="794056" cy="28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024" y="7504"/>
                  </a:moveTo>
                  <a:lnTo>
                    <a:pt x="7016" y="7504"/>
                  </a:lnTo>
                  <a:lnTo>
                    <a:pt x="7016" y="11121"/>
                  </a:lnTo>
                  <a:cubicBezTo>
                    <a:pt x="6783" y="14829"/>
                    <a:pt x="5626" y="17647"/>
                    <a:pt x="4235" y="17647"/>
                  </a:cubicBezTo>
                  <a:cubicBezTo>
                    <a:pt x="2676" y="17647"/>
                    <a:pt x="1412" y="14107"/>
                    <a:pt x="1412" y="9740"/>
                  </a:cubicBezTo>
                  <a:cubicBezTo>
                    <a:pt x="1412" y="7046"/>
                    <a:pt x="1893" y="4666"/>
                    <a:pt x="2628" y="3239"/>
                  </a:cubicBezTo>
                  <a:lnTo>
                    <a:pt x="1819" y="0"/>
                  </a:lnTo>
                  <a:cubicBezTo>
                    <a:pt x="719" y="2142"/>
                    <a:pt x="0" y="5706"/>
                    <a:pt x="0" y="9740"/>
                  </a:cubicBezTo>
                  <a:cubicBezTo>
                    <a:pt x="0" y="16290"/>
                    <a:pt x="1896" y="21600"/>
                    <a:pt x="4235" y="21600"/>
                  </a:cubicBezTo>
                  <a:cubicBezTo>
                    <a:pt x="6333" y="21600"/>
                    <a:pt x="8074" y="17329"/>
                    <a:pt x="8412" y="11724"/>
                  </a:cubicBezTo>
                  <a:lnTo>
                    <a:pt x="18967" y="11724"/>
                  </a:lnTo>
                  <a:cubicBezTo>
                    <a:pt x="19211" y="12902"/>
                    <a:pt x="19667" y="13693"/>
                    <a:pt x="20188" y="13693"/>
                  </a:cubicBezTo>
                  <a:cubicBezTo>
                    <a:pt x="20968" y="13693"/>
                    <a:pt x="21600" y="11924"/>
                    <a:pt x="21600" y="9740"/>
                  </a:cubicBezTo>
                  <a:cubicBezTo>
                    <a:pt x="21600" y="7557"/>
                    <a:pt x="20968" y="5787"/>
                    <a:pt x="20188" y="5787"/>
                  </a:cubicBezTo>
                  <a:cubicBezTo>
                    <a:pt x="19705" y="5787"/>
                    <a:pt x="19278" y="6467"/>
                    <a:pt x="19024" y="7504"/>
                  </a:cubicBezTo>
                  <a:close/>
                </a:path>
              </a:pathLst>
            </a:custGeom>
            <a:solidFill>
              <a:srgbClr val="3B35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9" name="Freeform: Shape 15"/>
            <p:cNvSpPr/>
            <p:nvPr/>
          </p:nvSpPr>
          <p:spPr>
            <a:xfrm>
              <a:off x="104522" y="-1"/>
              <a:ext cx="500501" cy="71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fill="norm" stroke="1" extrusionOk="0">
                  <a:moveTo>
                    <a:pt x="204" y="18816"/>
                  </a:moveTo>
                  <a:cubicBezTo>
                    <a:pt x="243" y="18751"/>
                    <a:pt x="289" y="18687"/>
                    <a:pt x="342" y="18625"/>
                  </a:cubicBezTo>
                  <a:cubicBezTo>
                    <a:pt x="754" y="18143"/>
                    <a:pt x="1499" y="17872"/>
                    <a:pt x="2266" y="17869"/>
                  </a:cubicBezTo>
                  <a:lnTo>
                    <a:pt x="10665" y="8024"/>
                  </a:lnTo>
                  <a:cubicBezTo>
                    <a:pt x="8190" y="6642"/>
                    <a:pt x="7479" y="4212"/>
                    <a:pt x="9138" y="2268"/>
                  </a:cubicBezTo>
                  <a:cubicBezTo>
                    <a:pt x="10987" y="100"/>
                    <a:pt x="15080" y="-643"/>
                    <a:pt x="18280" y="607"/>
                  </a:cubicBezTo>
                  <a:cubicBezTo>
                    <a:pt x="20245" y="1375"/>
                    <a:pt x="21416" y="2716"/>
                    <a:pt x="21600" y="4138"/>
                  </a:cubicBezTo>
                  <a:lnTo>
                    <a:pt x="19378" y="4270"/>
                  </a:lnTo>
                  <a:cubicBezTo>
                    <a:pt x="19255" y="3321"/>
                    <a:pt x="18474" y="2427"/>
                    <a:pt x="17164" y="1915"/>
                  </a:cubicBezTo>
                  <a:cubicBezTo>
                    <a:pt x="15030" y="1082"/>
                    <a:pt x="12302" y="1577"/>
                    <a:pt x="11069" y="3022"/>
                  </a:cubicBezTo>
                  <a:cubicBezTo>
                    <a:pt x="9862" y="4437"/>
                    <a:pt x="10537" y="6238"/>
                    <a:pt x="12570" y="7095"/>
                  </a:cubicBezTo>
                  <a:lnTo>
                    <a:pt x="13798" y="7575"/>
                  </a:lnTo>
                  <a:lnTo>
                    <a:pt x="4285" y="18726"/>
                  </a:lnTo>
                  <a:cubicBezTo>
                    <a:pt x="4555" y="19108"/>
                    <a:pt x="4584" y="19561"/>
                    <a:pt x="4326" y="19970"/>
                  </a:cubicBezTo>
                  <a:cubicBezTo>
                    <a:pt x="4012" y="20546"/>
                    <a:pt x="3193" y="20957"/>
                    <a:pt x="2232" y="20957"/>
                  </a:cubicBezTo>
                  <a:cubicBezTo>
                    <a:pt x="999" y="20957"/>
                    <a:pt x="0" y="20281"/>
                    <a:pt x="0" y="19448"/>
                  </a:cubicBezTo>
                  <a:cubicBezTo>
                    <a:pt x="0" y="19222"/>
                    <a:pt x="73" y="19008"/>
                    <a:pt x="204" y="18816"/>
                  </a:cubicBezTo>
                  <a:close/>
                </a:path>
              </a:pathLst>
            </a:custGeom>
            <a:solidFill>
              <a:srgbClr val="3B35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0" name="Freeform: Shape 16"/>
            <p:cNvSpPr/>
            <p:nvPr/>
          </p:nvSpPr>
          <p:spPr>
            <a:xfrm>
              <a:off x="397397" y="103716"/>
              <a:ext cx="499907" cy="708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3" h="21199" fill="norm" stroke="1" extrusionOk="0">
                  <a:moveTo>
                    <a:pt x="1985" y="3069"/>
                  </a:moveTo>
                  <a:lnTo>
                    <a:pt x="10891" y="14376"/>
                  </a:lnTo>
                  <a:lnTo>
                    <a:pt x="11952" y="13928"/>
                  </a:lnTo>
                  <a:lnTo>
                    <a:pt x="11970" y="13950"/>
                  </a:lnTo>
                  <a:cubicBezTo>
                    <a:pt x="11979" y="13947"/>
                    <a:pt x="11988" y="13943"/>
                    <a:pt x="11996" y="13939"/>
                  </a:cubicBezTo>
                  <a:cubicBezTo>
                    <a:pt x="14015" y="13085"/>
                    <a:pt x="16588" y="13580"/>
                    <a:pt x="17742" y="15045"/>
                  </a:cubicBezTo>
                  <a:cubicBezTo>
                    <a:pt x="18896" y="16510"/>
                    <a:pt x="18195" y="18390"/>
                    <a:pt x="16176" y="19245"/>
                  </a:cubicBezTo>
                  <a:cubicBezTo>
                    <a:pt x="14931" y="19772"/>
                    <a:pt x="13476" y="19785"/>
                    <a:pt x="12272" y="19375"/>
                  </a:cubicBezTo>
                  <a:lnTo>
                    <a:pt x="11374" y="20770"/>
                  </a:lnTo>
                  <a:cubicBezTo>
                    <a:pt x="13178" y="21382"/>
                    <a:pt x="15356" y="21360"/>
                    <a:pt x="17220" y="20571"/>
                  </a:cubicBezTo>
                  <a:cubicBezTo>
                    <a:pt x="20249" y="19290"/>
                    <a:pt x="21301" y="16469"/>
                    <a:pt x="19570" y="14272"/>
                  </a:cubicBezTo>
                  <a:cubicBezTo>
                    <a:pt x="18007" y="12287"/>
                    <a:pt x="14709" y="11489"/>
                    <a:pt x="11854" y="12296"/>
                  </a:cubicBezTo>
                  <a:lnTo>
                    <a:pt x="3951" y="2264"/>
                  </a:lnTo>
                  <a:cubicBezTo>
                    <a:pt x="4292" y="1809"/>
                    <a:pt x="4311" y="1241"/>
                    <a:pt x="3934" y="762"/>
                  </a:cubicBezTo>
                  <a:cubicBezTo>
                    <a:pt x="3357" y="30"/>
                    <a:pt x="2071" y="-218"/>
                    <a:pt x="1061" y="209"/>
                  </a:cubicBezTo>
                  <a:cubicBezTo>
                    <a:pt x="52" y="636"/>
                    <a:pt x="-299" y="1577"/>
                    <a:pt x="278" y="2309"/>
                  </a:cubicBezTo>
                  <a:cubicBezTo>
                    <a:pt x="645" y="2775"/>
                    <a:pt x="1298" y="3045"/>
                    <a:pt x="1985" y="3070"/>
                  </a:cubicBezTo>
                  <a:close/>
                </a:path>
              </a:pathLst>
            </a:custGeom>
            <a:solidFill>
              <a:srgbClr val="3B35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352" name="Picture 94" descr="Picture 9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85548" y="2830871"/>
            <a:ext cx="1034203" cy="1034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5"/>
          <p:cNvSpPr txBox="1"/>
          <p:nvPr/>
        </p:nvSpPr>
        <p:spPr>
          <a:xfrm>
            <a:off x="977874" y="1899822"/>
            <a:ext cx="5869281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Scheduling imports</a:t>
            </a:r>
          </a:p>
        </p:txBody>
      </p:sp>
      <p:sp>
        <p:nvSpPr>
          <p:cNvPr id="355" name="Straight Connector 6"/>
          <p:cNvSpPr/>
          <p:nvPr/>
        </p:nvSpPr>
        <p:spPr>
          <a:xfrm>
            <a:off x="1065320" y="2669263"/>
            <a:ext cx="6656280" cy="31835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Box 6"/>
          <p:cNvSpPr txBox="1"/>
          <p:nvPr/>
        </p:nvSpPr>
        <p:spPr>
          <a:xfrm>
            <a:off x="426719" y="305804"/>
            <a:ext cx="801116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Example: Import from 3 sources</a:t>
            </a:r>
          </a:p>
        </p:txBody>
      </p:sp>
      <p:grpSp>
        <p:nvGrpSpPr>
          <p:cNvPr id="365" name="Group 38"/>
          <p:cNvGrpSpPr/>
          <p:nvPr/>
        </p:nvGrpSpPr>
        <p:grpSpPr>
          <a:xfrm>
            <a:off x="4849975" y="3186746"/>
            <a:ext cx="2497023" cy="2432572"/>
            <a:chOff x="0" y="0"/>
            <a:chExt cx="2497022" cy="2432570"/>
          </a:xfrm>
        </p:grpSpPr>
        <p:sp>
          <p:nvSpPr>
            <p:cNvPr id="358" name="Rectangle 31"/>
            <p:cNvSpPr/>
            <p:nvPr/>
          </p:nvSpPr>
          <p:spPr>
            <a:xfrm>
              <a:off x="1" y="8717"/>
              <a:ext cx="2497022" cy="24238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9" name="Right Triangle 32"/>
            <p:cNvSpPr/>
            <p:nvPr/>
          </p:nvSpPr>
          <p:spPr>
            <a:xfrm rot="10800000">
              <a:off x="0" y="0"/>
              <a:ext cx="2497021" cy="113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2" name="Oval 33"/>
            <p:cNvGrpSpPr/>
            <p:nvPr/>
          </p:nvGrpSpPr>
          <p:grpSpPr>
            <a:xfrm>
              <a:off x="773417" y="183063"/>
              <a:ext cx="950186" cy="950183"/>
              <a:chOff x="0" y="0"/>
              <a:chExt cx="950184" cy="950182"/>
            </a:xfrm>
          </p:grpSpPr>
          <p:sp>
            <p:nvSpPr>
              <p:cNvPr id="360" name="Circle"/>
              <p:cNvSpPr/>
              <p:nvPr/>
            </p:nvSpPr>
            <p:spPr>
              <a:xfrm>
                <a:off x="-1" y="-1"/>
                <a:ext cx="950186" cy="950184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766B5B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pPr>
              </a:p>
            </p:txBody>
          </p:sp>
          <p:sp>
            <p:nvSpPr>
              <p:cNvPr id="361" name="PSA"/>
              <p:cNvSpPr txBox="1"/>
              <p:nvPr/>
            </p:nvSpPr>
            <p:spPr>
              <a:xfrm>
                <a:off x="184870" y="289671"/>
                <a:ext cx="58044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766B5B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pPr/>
                <a:r>
                  <a:t>PSA</a:t>
                </a:r>
              </a:p>
            </p:txBody>
          </p:sp>
        </p:grpSp>
        <p:sp>
          <p:nvSpPr>
            <p:cNvPr id="363" name="TextBox 36"/>
            <p:cNvSpPr txBox="1"/>
            <p:nvPr/>
          </p:nvSpPr>
          <p:spPr>
            <a:xfrm>
              <a:off x="108224" y="1371327"/>
              <a:ext cx="2304437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3B352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Imports run on hourly basis</a:t>
              </a:r>
            </a:p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3B352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Delivers data via SOAP API</a:t>
              </a:r>
            </a:p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3B352D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Import data on demand</a:t>
              </a:r>
            </a:p>
          </p:txBody>
        </p:sp>
        <p:sp>
          <p:nvSpPr>
            <p:cNvPr id="364" name="TextBox 37"/>
            <p:cNvSpPr txBox="1"/>
            <p:nvPr/>
          </p:nvSpPr>
          <p:spPr>
            <a:xfrm>
              <a:off x="1917969" y="110646"/>
              <a:ext cx="38468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>
                  <a:solidFill>
                    <a:srgbClr val="3B352D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373" name="Group 49"/>
          <p:cNvGrpSpPr/>
          <p:nvPr/>
        </p:nvGrpSpPr>
        <p:grpSpPr>
          <a:xfrm>
            <a:off x="1182627" y="1701336"/>
            <a:ext cx="2606574" cy="2432573"/>
            <a:chOff x="0" y="0"/>
            <a:chExt cx="2606573" cy="2432572"/>
          </a:xfrm>
        </p:grpSpPr>
        <p:grpSp>
          <p:nvGrpSpPr>
            <p:cNvPr id="371" name="Group 42"/>
            <p:cNvGrpSpPr/>
            <p:nvPr/>
          </p:nvGrpSpPr>
          <p:grpSpPr>
            <a:xfrm>
              <a:off x="0" y="-1"/>
              <a:ext cx="2606574" cy="2432573"/>
              <a:chOff x="0" y="0"/>
              <a:chExt cx="2606573" cy="2432572"/>
            </a:xfrm>
          </p:grpSpPr>
          <p:sp>
            <p:nvSpPr>
              <p:cNvPr id="366" name="Rectangle 43"/>
              <p:cNvSpPr/>
              <p:nvPr/>
            </p:nvSpPr>
            <p:spPr>
              <a:xfrm>
                <a:off x="3" y="8719"/>
                <a:ext cx="2606571" cy="2423854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7" name="Right Triangle 44"/>
              <p:cNvSpPr/>
              <p:nvPr/>
            </p:nvSpPr>
            <p:spPr>
              <a:xfrm rot="10800000">
                <a:off x="0" y="-1"/>
                <a:ext cx="2606572" cy="113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8" name="Oval 45"/>
              <p:cNvSpPr/>
              <p:nvPr/>
            </p:nvSpPr>
            <p:spPr>
              <a:xfrm>
                <a:off x="773419" y="183064"/>
                <a:ext cx="950185" cy="95018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766B5B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pPr>
              </a:p>
            </p:txBody>
          </p:sp>
          <p:sp>
            <p:nvSpPr>
              <p:cNvPr id="369" name="TextBox 46"/>
              <p:cNvSpPr txBox="1"/>
              <p:nvPr/>
            </p:nvSpPr>
            <p:spPr>
              <a:xfrm>
                <a:off x="45719" y="1373212"/>
                <a:ext cx="240558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solidFill>
                      <a:srgbClr val="FFFFFF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pPr>
                <a:r>
                  <a:t>Import data every day at 16:30</a:t>
                </a:r>
              </a:p>
              <a:p>
                <a:pPr marL="171450" indent="-171450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solidFill>
                      <a:srgbClr val="FFFFFF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pPr>
                <a:r>
                  <a:t>Delivers data via REST API</a:t>
                </a:r>
              </a:p>
              <a:p>
                <a:pPr marL="171450" indent="-171450">
                  <a:lnSpc>
                    <a:spcPct val="150000"/>
                  </a:lnSpc>
                  <a:buSzPct val="100000"/>
                  <a:buFont typeface="Arial"/>
                  <a:buChar char="•"/>
                  <a:defRPr sz="1100">
                    <a:solidFill>
                      <a:srgbClr val="FFFFFF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defRPr>
                </a:pPr>
                <a:r>
                  <a:t>Import data on demand</a:t>
                </a:r>
              </a:p>
            </p:txBody>
          </p:sp>
          <p:sp>
            <p:nvSpPr>
              <p:cNvPr id="370" name="TextBox 47"/>
              <p:cNvSpPr txBox="1"/>
              <p:nvPr/>
            </p:nvSpPr>
            <p:spPr>
              <a:xfrm>
                <a:off x="1917971" y="110648"/>
                <a:ext cx="384683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r">
                  <a:defRPr b="1">
                    <a:solidFill>
                      <a:srgbClr val="3B352D"/>
                    </a:solidFill>
                    <a:latin typeface="Poppins SemiBold"/>
                    <a:ea typeface="Poppins SemiBold"/>
                    <a:cs typeface="Poppins SemiBold"/>
                    <a:sym typeface="Poppins SemiBold"/>
                  </a:defRPr>
                </a:lvl1pPr>
              </a:lstStyle>
              <a:p>
                <a:pPr/>
                <a:r>
                  <a:t>01</a:t>
                </a:r>
              </a:p>
            </p:txBody>
          </p:sp>
        </p:grpSp>
        <p:sp>
          <p:nvSpPr>
            <p:cNvPr id="372" name="TextBox 48"/>
            <p:cNvSpPr txBox="1"/>
            <p:nvPr/>
          </p:nvSpPr>
          <p:spPr>
            <a:xfrm>
              <a:off x="923517" y="481184"/>
              <a:ext cx="777917" cy="345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700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BMW</a:t>
              </a:r>
            </a:p>
          </p:txBody>
        </p:sp>
      </p:grpSp>
      <p:grpSp>
        <p:nvGrpSpPr>
          <p:cNvPr id="379" name="Group 50"/>
          <p:cNvGrpSpPr/>
          <p:nvPr/>
        </p:nvGrpSpPr>
        <p:grpSpPr>
          <a:xfrm>
            <a:off x="8398450" y="1710054"/>
            <a:ext cx="2513805" cy="2432572"/>
            <a:chOff x="0" y="0"/>
            <a:chExt cx="2513804" cy="2432570"/>
          </a:xfrm>
        </p:grpSpPr>
        <p:sp>
          <p:nvSpPr>
            <p:cNvPr id="374" name="Rectangle 51"/>
            <p:cNvSpPr/>
            <p:nvPr/>
          </p:nvSpPr>
          <p:spPr>
            <a:xfrm>
              <a:off x="1" y="8717"/>
              <a:ext cx="2497021" cy="242385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5" name="Right Triangle 52"/>
            <p:cNvSpPr/>
            <p:nvPr/>
          </p:nvSpPr>
          <p:spPr>
            <a:xfrm rot="10800000">
              <a:off x="0" y="0"/>
              <a:ext cx="2497021" cy="113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Oval 53"/>
            <p:cNvSpPr/>
            <p:nvPr/>
          </p:nvSpPr>
          <p:spPr>
            <a:xfrm>
              <a:off x="773417" y="183063"/>
              <a:ext cx="950183" cy="95018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BF9000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</a:p>
          </p:txBody>
        </p:sp>
        <p:sp>
          <p:nvSpPr>
            <p:cNvPr id="377" name="TextBox 54"/>
            <p:cNvSpPr txBox="1"/>
            <p:nvPr/>
          </p:nvSpPr>
          <p:spPr>
            <a:xfrm>
              <a:off x="108223" y="1371327"/>
              <a:ext cx="2405581" cy="802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806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Import data when it is requested by provider</a:t>
              </a:r>
            </a:p>
            <a:p>
              <a:pPr marL="171450" indent="-171450">
                <a:lnSpc>
                  <a:spcPct val="150000"/>
                </a:lnSpc>
                <a:buSzPct val="100000"/>
                <a:buFont typeface="Arial"/>
                <a:buChar char="•"/>
                <a:defRPr sz="1100">
                  <a:solidFill>
                    <a:srgbClr val="806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Delivers data as CSV file</a:t>
              </a:r>
            </a:p>
          </p:txBody>
        </p:sp>
        <p:sp>
          <p:nvSpPr>
            <p:cNvPr id="378" name="TextBox 55"/>
            <p:cNvSpPr txBox="1"/>
            <p:nvPr/>
          </p:nvSpPr>
          <p:spPr>
            <a:xfrm>
              <a:off x="1917969" y="110646"/>
              <a:ext cx="38468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r">
                <a:defRPr b="1">
                  <a:solidFill>
                    <a:srgbClr val="3B352D"/>
                  </a:solidFill>
                  <a:latin typeface="Poppins SemiBold"/>
                  <a:ea typeface="Poppins SemiBold"/>
                  <a:cs typeface="Poppins SemiBold"/>
                  <a:sym typeface="Poppins SemiBold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380" name="TextBox 56"/>
          <p:cNvSpPr txBox="1"/>
          <p:nvPr/>
        </p:nvSpPr>
        <p:spPr>
          <a:xfrm>
            <a:off x="9291163" y="2194457"/>
            <a:ext cx="124620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700">
                <a:solidFill>
                  <a:srgbClr val="BF9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/>
            <a:r>
              <a:t>Volvo</a:t>
            </a:r>
          </a:p>
        </p:txBody>
      </p:sp>
      <p:grpSp>
        <p:nvGrpSpPr>
          <p:cNvPr id="385" name="Group 63"/>
          <p:cNvGrpSpPr/>
          <p:nvPr/>
        </p:nvGrpSpPr>
        <p:grpSpPr>
          <a:xfrm>
            <a:off x="4432300" y="1304545"/>
            <a:ext cx="3248661" cy="1654965"/>
            <a:chOff x="0" y="0"/>
            <a:chExt cx="3248660" cy="1654964"/>
          </a:xfrm>
        </p:grpSpPr>
        <p:sp>
          <p:nvSpPr>
            <p:cNvPr id="381" name="Forma libre 67"/>
            <p:cNvSpPr/>
            <p:nvPr/>
          </p:nvSpPr>
          <p:spPr>
            <a:xfrm>
              <a:off x="726787" y="0"/>
              <a:ext cx="1893744" cy="137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508" y="15125"/>
                  </a:moveTo>
                  <a:lnTo>
                    <a:pt x="4576" y="15125"/>
                  </a:lnTo>
                  <a:lnTo>
                    <a:pt x="4576" y="15078"/>
                  </a:lnTo>
                  <a:cubicBezTo>
                    <a:pt x="4542" y="15125"/>
                    <a:pt x="4508" y="15125"/>
                    <a:pt x="4508" y="15125"/>
                  </a:cubicBezTo>
                  <a:close/>
                  <a:moveTo>
                    <a:pt x="4508" y="15125"/>
                  </a:moveTo>
                  <a:lnTo>
                    <a:pt x="4576" y="15125"/>
                  </a:lnTo>
                  <a:lnTo>
                    <a:pt x="4576" y="15078"/>
                  </a:lnTo>
                  <a:cubicBezTo>
                    <a:pt x="4542" y="15125"/>
                    <a:pt x="4508" y="15125"/>
                    <a:pt x="4508" y="15125"/>
                  </a:cubicBezTo>
                  <a:close/>
                  <a:moveTo>
                    <a:pt x="21600" y="12349"/>
                  </a:moveTo>
                  <a:cubicBezTo>
                    <a:pt x="21600" y="13691"/>
                    <a:pt x="21196" y="15217"/>
                    <a:pt x="20624" y="16050"/>
                  </a:cubicBezTo>
                  <a:cubicBezTo>
                    <a:pt x="20523" y="16188"/>
                    <a:pt x="20422" y="16235"/>
                    <a:pt x="20288" y="16235"/>
                  </a:cubicBezTo>
                  <a:lnTo>
                    <a:pt x="17899" y="16235"/>
                  </a:lnTo>
                  <a:lnTo>
                    <a:pt x="17899" y="15587"/>
                  </a:lnTo>
                  <a:cubicBezTo>
                    <a:pt x="18067" y="15402"/>
                    <a:pt x="18236" y="15217"/>
                    <a:pt x="18370" y="14986"/>
                  </a:cubicBezTo>
                  <a:cubicBezTo>
                    <a:pt x="18707" y="14431"/>
                    <a:pt x="18908" y="13691"/>
                    <a:pt x="18908" y="12858"/>
                  </a:cubicBezTo>
                  <a:cubicBezTo>
                    <a:pt x="18908" y="11054"/>
                    <a:pt x="17832" y="9574"/>
                    <a:pt x="16520" y="9574"/>
                  </a:cubicBezTo>
                  <a:cubicBezTo>
                    <a:pt x="15207" y="9574"/>
                    <a:pt x="14131" y="11054"/>
                    <a:pt x="14131" y="12858"/>
                  </a:cubicBezTo>
                  <a:cubicBezTo>
                    <a:pt x="14131" y="13645"/>
                    <a:pt x="14333" y="14385"/>
                    <a:pt x="14703" y="14986"/>
                  </a:cubicBezTo>
                  <a:cubicBezTo>
                    <a:pt x="14837" y="15217"/>
                    <a:pt x="15006" y="15402"/>
                    <a:pt x="15207" y="15587"/>
                  </a:cubicBezTo>
                  <a:lnTo>
                    <a:pt x="15207" y="16235"/>
                  </a:lnTo>
                  <a:lnTo>
                    <a:pt x="12146" y="16235"/>
                  </a:lnTo>
                  <a:lnTo>
                    <a:pt x="12146" y="10546"/>
                  </a:lnTo>
                  <a:cubicBezTo>
                    <a:pt x="12785" y="9944"/>
                    <a:pt x="13189" y="8927"/>
                    <a:pt x="13189" y="7817"/>
                  </a:cubicBezTo>
                  <a:cubicBezTo>
                    <a:pt x="13189" y="6013"/>
                    <a:pt x="12112" y="4533"/>
                    <a:pt x="10800" y="4533"/>
                  </a:cubicBezTo>
                  <a:cubicBezTo>
                    <a:pt x="9488" y="4533"/>
                    <a:pt x="8411" y="6013"/>
                    <a:pt x="8411" y="7817"/>
                  </a:cubicBezTo>
                  <a:cubicBezTo>
                    <a:pt x="8411" y="8927"/>
                    <a:pt x="8815" y="9944"/>
                    <a:pt x="9454" y="10499"/>
                  </a:cubicBezTo>
                  <a:lnTo>
                    <a:pt x="9454" y="16188"/>
                  </a:lnTo>
                  <a:lnTo>
                    <a:pt x="6393" y="16188"/>
                  </a:lnTo>
                  <a:lnTo>
                    <a:pt x="6393" y="15541"/>
                  </a:lnTo>
                  <a:cubicBezTo>
                    <a:pt x="6561" y="15402"/>
                    <a:pt x="6729" y="15171"/>
                    <a:pt x="6864" y="14940"/>
                  </a:cubicBezTo>
                  <a:cubicBezTo>
                    <a:pt x="7234" y="14338"/>
                    <a:pt x="7436" y="13598"/>
                    <a:pt x="7436" y="12812"/>
                  </a:cubicBezTo>
                  <a:cubicBezTo>
                    <a:pt x="7436" y="11008"/>
                    <a:pt x="6359" y="9528"/>
                    <a:pt x="5047" y="9528"/>
                  </a:cubicBezTo>
                  <a:cubicBezTo>
                    <a:pt x="3735" y="9528"/>
                    <a:pt x="2658" y="11008"/>
                    <a:pt x="2658" y="12812"/>
                  </a:cubicBezTo>
                  <a:cubicBezTo>
                    <a:pt x="2658" y="13645"/>
                    <a:pt x="2893" y="14431"/>
                    <a:pt x="3264" y="15032"/>
                  </a:cubicBezTo>
                  <a:cubicBezTo>
                    <a:pt x="3398" y="15217"/>
                    <a:pt x="3533" y="15356"/>
                    <a:pt x="3701" y="15541"/>
                  </a:cubicBezTo>
                  <a:lnTo>
                    <a:pt x="3701" y="16281"/>
                  </a:lnTo>
                  <a:lnTo>
                    <a:pt x="1985" y="16281"/>
                  </a:lnTo>
                  <a:cubicBezTo>
                    <a:pt x="1918" y="16281"/>
                    <a:pt x="1850" y="16235"/>
                    <a:pt x="1783" y="16188"/>
                  </a:cubicBezTo>
                  <a:cubicBezTo>
                    <a:pt x="707" y="15402"/>
                    <a:pt x="0" y="13876"/>
                    <a:pt x="0" y="12211"/>
                  </a:cubicBezTo>
                  <a:cubicBezTo>
                    <a:pt x="0" y="10222"/>
                    <a:pt x="976" y="8464"/>
                    <a:pt x="2355" y="7909"/>
                  </a:cubicBezTo>
                  <a:cubicBezTo>
                    <a:pt x="2355" y="4533"/>
                    <a:pt x="4374" y="1804"/>
                    <a:pt x="6830" y="1804"/>
                  </a:cubicBezTo>
                  <a:cubicBezTo>
                    <a:pt x="7503" y="1804"/>
                    <a:pt x="8142" y="1989"/>
                    <a:pt x="8748" y="2405"/>
                  </a:cubicBezTo>
                  <a:cubicBezTo>
                    <a:pt x="9824" y="879"/>
                    <a:pt x="11305" y="0"/>
                    <a:pt x="12819" y="0"/>
                  </a:cubicBezTo>
                  <a:cubicBezTo>
                    <a:pt x="15847" y="0"/>
                    <a:pt x="18303" y="3238"/>
                    <a:pt x="18505" y="7354"/>
                  </a:cubicBezTo>
                  <a:cubicBezTo>
                    <a:pt x="20254" y="7770"/>
                    <a:pt x="21600" y="9852"/>
                    <a:pt x="21600" y="12349"/>
                  </a:cubicBezTo>
                  <a:close/>
                  <a:moveTo>
                    <a:pt x="12280" y="7909"/>
                  </a:moveTo>
                  <a:cubicBezTo>
                    <a:pt x="12280" y="8834"/>
                    <a:pt x="11843" y="9621"/>
                    <a:pt x="11237" y="9852"/>
                  </a:cubicBezTo>
                  <a:lnTo>
                    <a:pt x="11237" y="16281"/>
                  </a:lnTo>
                  <a:cubicBezTo>
                    <a:pt x="11237" y="17838"/>
                    <a:pt x="11170" y="19377"/>
                    <a:pt x="11170" y="20934"/>
                  </a:cubicBezTo>
                  <a:cubicBezTo>
                    <a:pt x="11170" y="21258"/>
                    <a:pt x="10928" y="21551"/>
                    <a:pt x="10800" y="21554"/>
                  </a:cubicBezTo>
                  <a:cubicBezTo>
                    <a:pt x="10672" y="21557"/>
                    <a:pt x="10403" y="21276"/>
                    <a:pt x="10403" y="20952"/>
                  </a:cubicBezTo>
                  <a:cubicBezTo>
                    <a:pt x="10389" y="19395"/>
                    <a:pt x="10376" y="17838"/>
                    <a:pt x="10363" y="16281"/>
                  </a:cubicBezTo>
                  <a:lnTo>
                    <a:pt x="10363" y="9852"/>
                  </a:lnTo>
                  <a:cubicBezTo>
                    <a:pt x="9757" y="9574"/>
                    <a:pt x="9320" y="8834"/>
                    <a:pt x="9320" y="7909"/>
                  </a:cubicBezTo>
                  <a:cubicBezTo>
                    <a:pt x="9320" y="6753"/>
                    <a:pt x="9993" y="5874"/>
                    <a:pt x="10800" y="5874"/>
                  </a:cubicBezTo>
                  <a:cubicBezTo>
                    <a:pt x="11607" y="5874"/>
                    <a:pt x="12280" y="6753"/>
                    <a:pt x="12280" y="7909"/>
                  </a:cubicBezTo>
                  <a:close/>
                  <a:moveTo>
                    <a:pt x="18034" y="12951"/>
                  </a:moveTo>
                  <a:cubicBezTo>
                    <a:pt x="18034" y="13876"/>
                    <a:pt x="17596" y="14662"/>
                    <a:pt x="16991" y="14893"/>
                  </a:cubicBezTo>
                  <a:lnTo>
                    <a:pt x="16991" y="20999"/>
                  </a:lnTo>
                  <a:cubicBezTo>
                    <a:pt x="16991" y="21322"/>
                    <a:pt x="16789" y="21600"/>
                    <a:pt x="16553" y="21600"/>
                  </a:cubicBezTo>
                  <a:cubicBezTo>
                    <a:pt x="16318" y="21600"/>
                    <a:pt x="16116" y="21322"/>
                    <a:pt x="16116" y="20999"/>
                  </a:cubicBezTo>
                  <a:lnTo>
                    <a:pt x="16116" y="14893"/>
                  </a:lnTo>
                  <a:cubicBezTo>
                    <a:pt x="15510" y="14616"/>
                    <a:pt x="15073" y="13876"/>
                    <a:pt x="15073" y="12951"/>
                  </a:cubicBezTo>
                  <a:cubicBezTo>
                    <a:pt x="15073" y="11841"/>
                    <a:pt x="15746" y="10916"/>
                    <a:pt x="16553" y="10916"/>
                  </a:cubicBezTo>
                  <a:cubicBezTo>
                    <a:pt x="17361" y="10869"/>
                    <a:pt x="18034" y="11794"/>
                    <a:pt x="18034" y="12951"/>
                  </a:cubicBezTo>
                  <a:close/>
                  <a:moveTo>
                    <a:pt x="4542" y="15125"/>
                  </a:moveTo>
                  <a:lnTo>
                    <a:pt x="4475" y="15171"/>
                  </a:lnTo>
                  <a:cubicBezTo>
                    <a:pt x="4508" y="15125"/>
                    <a:pt x="4542" y="15125"/>
                    <a:pt x="4542" y="15125"/>
                  </a:cubicBezTo>
                  <a:close/>
                  <a:moveTo>
                    <a:pt x="4508" y="15125"/>
                  </a:moveTo>
                  <a:lnTo>
                    <a:pt x="4576" y="15125"/>
                  </a:lnTo>
                  <a:lnTo>
                    <a:pt x="4576" y="15078"/>
                  </a:lnTo>
                  <a:cubicBezTo>
                    <a:pt x="4542" y="15125"/>
                    <a:pt x="4508" y="15125"/>
                    <a:pt x="4508" y="15125"/>
                  </a:cubicBezTo>
                  <a:close/>
                  <a:moveTo>
                    <a:pt x="4508" y="15125"/>
                  </a:moveTo>
                  <a:lnTo>
                    <a:pt x="4576" y="15125"/>
                  </a:lnTo>
                  <a:lnTo>
                    <a:pt x="4576" y="15078"/>
                  </a:lnTo>
                  <a:cubicBezTo>
                    <a:pt x="4542" y="15125"/>
                    <a:pt x="4508" y="15125"/>
                    <a:pt x="4508" y="15125"/>
                  </a:cubicBezTo>
                  <a:close/>
                  <a:moveTo>
                    <a:pt x="6493" y="12951"/>
                  </a:moveTo>
                  <a:cubicBezTo>
                    <a:pt x="6493" y="13876"/>
                    <a:pt x="6056" y="14662"/>
                    <a:pt x="5450" y="14893"/>
                  </a:cubicBezTo>
                  <a:lnTo>
                    <a:pt x="5450" y="20999"/>
                  </a:lnTo>
                  <a:cubicBezTo>
                    <a:pt x="5450" y="21322"/>
                    <a:pt x="5249" y="21600"/>
                    <a:pt x="5013" y="21600"/>
                  </a:cubicBezTo>
                  <a:cubicBezTo>
                    <a:pt x="4778" y="21600"/>
                    <a:pt x="4576" y="21322"/>
                    <a:pt x="4576" y="20999"/>
                  </a:cubicBezTo>
                  <a:lnTo>
                    <a:pt x="4576" y="14893"/>
                  </a:lnTo>
                  <a:cubicBezTo>
                    <a:pt x="3970" y="14616"/>
                    <a:pt x="3533" y="13876"/>
                    <a:pt x="3533" y="12951"/>
                  </a:cubicBezTo>
                  <a:cubicBezTo>
                    <a:pt x="3533" y="11841"/>
                    <a:pt x="4206" y="10916"/>
                    <a:pt x="5013" y="10916"/>
                  </a:cubicBezTo>
                  <a:cubicBezTo>
                    <a:pt x="5821" y="10869"/>
                    <a:pt x="6493" y="11794"/>
                    <a:pt x="6493" y="1295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382" name="Straight Connector 40"/>
            <p:cNvSpPr/>
            <p:nvPr/>
          </p:nvSpPr>
          <p:spPr>
            <a:xfrm flipH="1">
              <a:off x="1663699" y="507438"/>
              <a:ext cx="9959" cy="1147527"/>
            </a:xfrm>
            <a:prstGeom prst="line">
              <a:avLst/>
            </a:prstGeom>
            <a:noFill/>
            <a:ln w="76200" cap="rnd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3" name="Straight Connector 57"/>
            <p:cNvSpPr/>
            <p:nvPr/>
          </p:nvSpPr>
          <p:spPr>
            <a:xfrm flipH="1" flipV="1">
              <a:off x="0" y="1341062"/>
              <a:ext cx="1161148" cy="1"/>
            </a:xfrm>
            <a:prstGeom prst="line">
              <a:avLst/>
            </a:prstGeom>
            <a:noFill/>
            <a:ln w="76200" cap="rnd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Straight Connector 66"/>
            <p:cNvSpPr/>
            <p:nvPr/>
          </p:nvSpPr>
          <p:spPr>
            <a:xfrm flipH="1" flipV="1">
              <a:off x="2176762" y="1341062"/>
              <a:ext cx="1071899" cy="1"/>
            </a:xfrm>
            <a:prstGeom prst="line">
              <a:avLst/>
            </a:prstGeom>
            <a:noFill/>
            <a:ln w="76200" cap="rnd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92" name="Group 76"/>
          <p:cNvGrpSpPr/>
          <p:nvPr/>
        </p:nvGrpSpPr>
        <p:grpSpPr>
          <a:xfrm>
            <a:off x="3290492" y="5892812"/>
            <a:ext cx="5611016" cy="666888"/>
            <a:chOff x="0" y="0"/>
            <a:chExt cx="5611014" cy="666887"/>
          </a:xfrm>
        </p:grpSpPr>
        <p:sp>
          <p:nvSpPr>
            <p:cNvPr id="386" name="Rounded Rectangle 56"/>
            <p:cNvSpPr/>
            <p:nvPr/>
          </p:nvSpPr>
          <p:spPr>
            <a:xfrm>
              <a:off x="0" y="0"/>
              <a:ext cx="5611015" cy="666888"/>
            </a:xfrm>
            <a:prstGeom prst="roundRect">
              <a:avLst>
                <a:gd name="adj" fmla="val 16667"/>
              </a:avLst>
            </a:prstGeom>
            <a:solidFill>
              <a:srgbClr val="062C5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7" name="CuadroTexto 395"/>
            <p:cNvSpPr txBox="1"/>
            <p:nvPr/>
          </p:nvSpPr>
          <p:spPr>
            <a:xfrm>
              <a:off x="725355" y="93587"/>
              <a:ext cx="1469704" cy="256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287BB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NOTE:</a:t>
              </a:r>
            </a:p>
          </p:txBody>
        </p:sp>
        <p:grpSp>
          <p:nvGrpSpPr>
            <p:cNvPr id="390" name="Oval 74"/>
            <p:cNvGrpSpPr/>
            <p:nvPr/>
          </p:nvGrpSpPr>
          <p:grpSpPr>
            <a:xfrm>
              <a:off x="231647" y="131061"/>
              <a:ext cx="404765" cy="404766"/>
              <a:chOff x="0" y="0"/>
              <a:chExt cx="404764" cy="404764"/>
            </a:xfrm>
          </p:grpSpPr>
          <p:sp>
            <p:nvSpPr>
              <p:cNvPr id="388" name="Circle"/>
              <p:cNvSpPr/>
              <p:nvPr/>
            </p:nvSpPr>
            <p:spPr>
              <a:xfrm>
                <a:off x="-1" y="-1"/>
                <a:ext cx="404766" cy="404766"/>
              </a:xfrm>
              <a:prstGeom prst="ellipse">
                <a:avLst/>
              </a:prstGeom>
              <a:solidFill>
                <a:srgbClr val="287BB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00">
                    <a:solidFill>
                      <a:srgbClr val="FFFFFF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pPr>
              </a:p>
            </p:txBody>
          </p:sp>
          <p:sp>
            <p:nvSpPr>
              <p:cNvPr id="389" name="!"/>
              <p:cNvSpPr txBox="1"/>
              <p:nvPr/>
            </p:nvSpPr>
            <p:spPr>
              <a:xfrm>
                <a:off x="104996" y="36011"/>
                <a:ext cx="194771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solidFill>
                      <a:srgbClr val="FFFFFF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pPr/>
                <a:r>
                  <a:t>!</a:t>
                </a:r>
              </a:p>
            </p:txBody>
          </p:sp>
        </p:grpSp>
        <p:sp>
          <p:nvSpPr>
            <p:cNvPr id="391" name="Rectangle 56"/>
            <p:cNvSpPr txBox="1"/>
            <p:nvPr/>
          </p:nvSpPr>
          <p:spPr>
            <a:xfrm>
              <a:off x="722967" y="288529"/>
              <a:ext cx="4629558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Montserrat Regular"/>
                  <a:ea typeface="Montserrat Regular"/>
                  <a:cs typeface="Montserrat Regular"/>
                  <a:sym typeface="Montserrat Regular"/>
                </a:defRPr>
              </a:lvl1pPr>
            </a:lstStyle>
            <a:p>
              <a:pPr/>
              <a:r>
                <a:t>We don't integrate with brand itself but with DMS provider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Heroku Scheduler</a:t>
            </a:r>
          </a:p>
        </p:txBody>
      </p:sp>
      <p:grpSp>
        <p:nvGrpSpPr>
          <p:cNvPr id="398" name="Group 7"/>
          <p:cNvGrpSpPr/>
          <p:nvPr/>
        </p:nvGrpSpPr>
        <p:grpSpPr>
          <a:xfrm>
            <a:off x="904219" y="1790267"/>
            <a:ext cx="7767340" cy="600166"/>
            <a:chOff x="0" y="0"/>
            <a:chExt cx="7767338" cy="600165"/>
          </a:xfrm>
        </p:grpSpPr>
        <p:sp>
          <p:nvSpPr>
            <p:cNvPr id="395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396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397" name="CuadroTexto 395"/>
            <p:cNvSpPr txBox="1"/>
            <p:nvPr/>
          </p:nvSpPr>
          <p:spPr>
            <a:xfrm>
              <a:off x="850555" y="149676"/>
              <a:ext cx="69167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chemeClr val="accent4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FREE</a:t>
              </a:r>
              <a:r>
                <a:rPr>
                  <a:solidFill>
                    <a:srgbClr val="FFFFFF"/>
                  </a:solidFill>
                </a:rPr>
                <a:t> Heroku addon</a:t>
              </a:r>
            </a:p>
          </p:txBody>
        </p:sp>
      </p:grpSp>
      <p:grpSp>
        <p:nvGrpSpPr>
          <p:cNvPr id="402" name="Group 11"/>
          <p:cNvGrpSpPr/>
          <p:nvPr/>
        </p:nvGrpSpPr>
        <p:grpSpPr>
          <a:xfrm>
            <a:off x="904220" y="2680903"/>
            <a:ext cx="8275340" cy="600166"/>
            <a:chOff x="0" y="0"/>
            <a:chExt cx="8275339" cy="600165"/>
          </a:xfrm>
        </p:grpSpPr>
        <p:sp>
          <p:nvSpPr>
            <p:cNvPr id="399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00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01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Runs jobs in one-off dynos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Heroku Scheduler</a:t>
            </a:r>
          </a:p>
        </p:txBody>
      </p:sp>
      <p:pic>
        <p:nvPicPr>
          <p:cNvPr id="405" name="Screenshot 2022-03-15 at 07.04.38.png" descr="Screenshot 2022-03-15 at 07.04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819" y="2237976"/>
            <a:ext cx="10894362" cy="23820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3"/>
          <p:cNvGrpSpPr/>
          <p:nvPr/>
        </p:nvGrpSpPr>
        <p:grpSpPr>
          <a:xfrm>
            <a:off x="2259375" y="637825"/>
            <a:ext cx="7673249" cy="1085892"/>
            <a:chOff x="0" y="0"/>
            <a:chExt cx="7673248" cy="1085891"/>
          </a:xfrm>
        </p:grpSpPr>
        <p:sp>
          <p:nvSpPr>
            <p:cNvPr id="103" name="TextBox 14"/>
            <p:cNvSpPr txBox="1"/>
            <p:nvPr/>
          </p:nvSpPr>
          <p:spPr>
            <a:xfrm>
              <a:off x="0" y="372151"/>
              <a:ext cx="7673249" cy="713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40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We are Tjekvik</a:t>
              </a:r>
            </a:p>
          </p:txBody>
        </p:sp>
        <p:sp>
          <p:nvSpPr>
            <p:cNvPr id="104" name="TextBox 15"/>
            <p:cNvSpPr txBox="1"/>
            <p:nvPr/>
          </p:nvSpPr>
          <p:spPr>
            <a:xfrm>
              <a:off x="3040814" y="0"/>
              <a:ext cx="1591620" cy="256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pc="300" sz="11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/>
              <a:r>
                <a:t>INTRO</a:t>
              </a:r>
            </a:p>
          </p:txBody>
        </p:sp>
      </p:grpSp>
      <p:grpSp>
        <p:nvGrpSpPr>
          <p:cNvPr id="120" name="Group 4"/>
          <p:cNvGrpSpPr/>
          <p:nvPr/>
        </p:nvGrpSpPr>
        <p:grpSpPr>
          <a:xfrm>
            <a:off x="2491080" y="2141874"/>
            <a:ext cx="7209842" cy="3802213"/>
            <a:chOff x="0" y="0"/>
            <a:chExt cx="7209841" cy="3802211"/>
          </a:xfrm>
        </p:grpSpPr>
        <p:grpSp>
          <p:nvGrpSpPr>
            <p:cNvPr id="112" name="Group 1"/>
            <p:cNvGrpSpPr/>
            <p:nvPr/>
          </p:nvGrpSpPr>
          <p:grpSpPr>
            <a:xfrm>
              <a:off x="3874403" y="-1"/>
              <a:ext cx="3335439" cy="3802213"/>
              <a:chOff x="0" y="0"/>
              <a:chExt cx="3335437" cy="3802211"/>
            </a:xfrm>
          </p:grpSpPr>
          <p:grpSp>
            <p:nvGrpSpPr>
              <p:cNvPr id="110" name="Group 3"/>
              <p:cNvGrpSpPr/>
              <p:nvPr/>
            </p:nvGrpSpPr>
            <p:grpSpPr>
              <a:xfrm>
                <a:off x="0" y="876740"/>
                <a:ext cx="3335438" cy="2925472"/>
                <a:chOff x="0" y="0"/>
                <a:chExt cx="3335437" cy="2925470"/>
              </a:xfrm>
            </p:grpSpPr>
            <p:sp>
              <p:nvSpPr>
                <p:cNvPr id="106" name="Rounded Rectangle 16"/>
                <p:cNvSpPr/>
                <p:nvPr/>
              </p:nvSpPr>
              <p:spPr>
                <a:xfrm>
                  <a:off x="0" y="0"/>
                  <a:ext cx="3335438" cy="2925471"/>
                </a:xfrm>
                <a:prstGeom prst="roundRect">
                  <a:avLst>
                    <a:gd name="adj" fmla="val 5116"/>
                  </a:avLst>
                </a:prstGeom>
                <a:noFill/>
                <a:ln w="88900" cap="flat">
                  <a:solidFill>
                    <a:srgbClr val="FFFFFF">
                      <a:alpha val="1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09" name="Group 2"/>
                <p:cNvGrpSpPr/>
                <p:nvPr/>
              </p:nvGrpSpPr>
              <p:grpSpPr>
                <a:xfrm>
                  <a:off x="437387" y="1234639"/>
                  <a:ext cx="2460661" cy="1347029"/>
                  <a:chOff x="0" y="0"/>
                  <a:chExt cx="2460660" cy="1347028"/>
                </a:xfrm>
              </p:grpSpPr>
              <p:sp>
                <p:nvSpPr>
                  <p:cNvPr id="107" name="Subtitle 2"/>
                  <p:cNvSpPr txBox="1"/>
                  <p:nvPr/>
                </p:nvSpPr>
                <p:spPr>
                  <a:xfrm>
                    <a:off x="0" y="400110"/>
                    <a:ext cx="2460661" cy="94691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359" tIns="54359" rIns="54359" bIns="54359" numCol="1" anchor="t">
                    <a:spAutoFit/>
                  </a:bodyPr>
                  <a:lstStyle>
                    <a:lvl1pPr algn="ctr" defTabSz="1087636">
                      <a:spcBef>
                        <a:spcPts val="400"/>
                      </a:spcBef>
                      <a:defRPr>
                        <a:solidFill>
                          <a:srgbClr val="FFFFFF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defRPr>
                    </a:lvl1pPr>
                  </a:lstStyle>
                  <a:p>
                    <a:pPr/>
                    <a:r>
                      <a:t>Technical Team Lead &amp; Integrations Specialist</a:t>
                    </a:r>
                  </a:p>
                </p:txBody>
              </p:sp>
              <p:sp>
                <p:nvSpPr>
                  <p:cNvPr id="108" name="Rectangle 23"/>
                  <p:cNvSpPr txBox="1"/>
                  <p:nvPr/>
                </p:nvSpPr>
                <p:spPr>
                  <a:xfrm>
                    <a:off x="189400" y="0"/>
                    <a:ext cx="2081862" cy="396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 algn="ctr">
                      <a:defRPr b="1" sz="20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defRPr>
                    </a:lvl1pPr>
                  </a:lstStyle>
                  <a:p>
                    <a:pPr/>
                    <a:r>
                      <a:t>Hi, I am Michał</a:t>
                    </a:r>
                  </a:p>
                </p:txBody>
              </p:sp>
            </p:grpSp>
          </p:grpSp>
          <p:pic>
            <p:nvPicPr>
              <p:cNvPr id="111" name="Picture Placeholder 7" descr="Picture Placeholder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1" b="1"/>
              <a:stretch>
                <a:fillRect/>
              </a:stretch>
            </p:blipFill>
            <p:spPr>
              <a:xfrm>
                <a:off x="803308" y="-1"/>
                <a:ext cx="1728789" cy="17287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19" name="Group 38"/>
            <p:cNvGrpSpPr/>
            <p:nvPr/>
          </p:nvGrpSpPr>
          <p:grpSpPr>
            <a:xfrm>
              <a:off x="0" y="12633"/>
              <a:ext cx="3335439" cy="3789578"/>
              <a:chOff x="0" y="0"/>
              <a:chExt cx="3335437" cy="3789578"/>
            </a:xfrm>
          </p:grpSpPr>
          <p:grpSp>
            <p:nvGrpSpPr>
              <p:cNvPr id="117" name="Group 39"/>
              <p:cNvGrpSpPr/>
              <p:nvPr/>
            </p:nvGrpSpPr>
            <p:grpSpPr>
              <a:xfrm>
                <a:off x="0" y="864108"/>
                <a:ext cx="3335438" cy="2925471"/>
                <a:chOff x="0" y="0"/>
                <a:chExt cx="3335437" cy="2925470"/>
              </a:xfrm>
            </p:grpSpPr>
            <p:sp>
              <p:nvSpPr>
                <p:cNvPr id="113" name="Rounded Rectangle 16"/>
                <p:cNvSpPr/>
                <p:nvPr/>
              </p:nvSpPr>
              <p:spPr>
                <a:xfrm>
                  <a:off x="0" y="0"/>
                  <a:ext cx="3335438" cy="2925471"/>
                </a:xfrm>
                <a:prstGeom prst="roundRect">
                  <a:avLst>
                    <a:gd name="adj" fmla="val 5116"/>
                  </a:avLst>
                </a:prstGeom>
                <a:noFill/>
                <a:ln w="88900" cap="flat">
                  <a:solidFill>
                    <a:srgbClr val="FFFFFF">
                      <a:alpha val="1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900"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116" name="Group 42"/>
                <p:cNvGrpSpPr/>
                <p:nvPr/>
              </p:nvGrpSpPr>
              <p:grpSpPr>
                <a:xfrm>
                  <a:off x="437387" y="1234639"/>
                  <a:ext cx="2460661" cy="1067629"/>
                  <a:chOff x="0" y="0"/>
                  <a:chExt cx="2460660" cy="1067628"/>
                </a:xfrm>
              </p:grpSpPr>
              <p:sp>
                <p:nvSpPr>
                  <p:cNvPr id="114" name="Subtitle 2"/>
                  <p:cNvSpPr txBox="1"/>
                  <p:nvPr/>
                </p:nvSpPr>
                <p:spPr>
                  <a:xfrm>
                    <a:off x="0" y="400110"/>
                    <a:ext cx="2460661" cy="66751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4359" tIns="54359" rIns="54359" bIns="54359" numCol="1" anchor="t">
                    <a:spAutoFit/>
                  </a:bodyPr>
                  <a:lstStyle/>
                  <a:p>
                    <a:pPr algn="ctr" defTabSz="1087636">
                      <a:spcBef>
                        <a:spcPts val="400"/>
                      </a:spcBef>
                      <a:defRPr>
                        <a:solidFill>
                          <a:srgbClr val="FFFFFF"/>
                        </a:solidFill>
                        <a:latin typeface="Montserrat Light"/>
                        <a:ea typeface="Montserrat Light"/>
                        <a:cs typeface="Montserrat Light"/>
                        <a:sym typeface="Montserrat Light"/>
                      </a:defRPr>
                    </a:pPr>
                    <a:r>
                      <a:t>Team Lead &amp; Full</a:t>
                    </a:r>
                    <a:br/>
                    <a:r>
                      <a:t>Stack Developer</a:t>
                    </a:r>
                  </a:p>
                </p:txBody>
              </p:sp>
              <p:sp>
                <p:nvSpPr>
                  <p:cNvPr id="115" name="Rectangle 44"/>
                  <p:cNvSpPr txBox="1"/>
                  <p:nvPr/>
                </p:nvSpPr>
                <p:spPr>
                  <a:xfrm>
                    <a:off x="189400" y="0"/>
                    <a:ext cx="2081862" cy="3962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t">
                    <a:spAutoFit/>
                  </a:bodyPr>
                  <a:lstStyle>
                    <a:lvl1pPr algn="ctr">
                      <a:defRPr b="1" sz="2000">
                        <a:solidFill>
                          <a:srgbClr val="FFFFFF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defRPr>
                    </a:lvl1pPr>
                  </a:lstStyle>
                  <a:p>
                    <a:pPr/>
                    <a:r>
                      <a:t>Hi, I am Kuba</a:t>
                    </a:r>
                  </a:p>
                </p:txBody>
              </p:sp>
            </p:grpSp>
          </p:grpSp>
          <p:pic>
            <p:nvPicPr>
              <p:cNvPr id="118" name="Picture Placeholder 7" descr="Picture Placeholder 7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803607" y="-1"/>
                <a:ext cx="1728222" cy="1728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798" y="0"/>
                    </a:moveTo>
                    <a:cubicBezTo>
                      <a:pt x="4833" y="0"/>
                      <a:pt x="0" y="4833"/>
                      <a:pt x="0" y="10798"/>
                    </a:cubicBezTo>
                    <a:cubicBezTo>
                      <a:pt x="0" y="16762"/>
                      <a:pt x="4833" y="21600"/>
                      <a:pt x="10798" y="21600"/>
                    </a:cubicBezTo>
                    <a:cubicBezTo>
                      <a:pt x="16762" y="21600"/>
                      <a:pt x="21600" y="16762"/>
                      <a:pt x="21600" y="10798"/>
                    </a:cubicBezTo>
                    <a:cubicBezTo>
                      <a:pt x="21600" y="4833"/>
                      <a:pt x="16762" y="0"/>
                      <a:pt x="10798" y="0"/>
                    </a:cubicBezTo>
                    <a:close/>
                  </a:path>
                </a:pathLst>
              </a:custGeom>
              <a:ln w="12700" cap="flat">
                <a:noFill/>
                <a:miter lim="400000"/>
              </a:ln>
              <a:effectLst/>
            </p:spPr>
          </p:pic>
        </p:grpSp>
      </p:grpSp>
      <p:pic>
        <p:nvPicPr>
          <p:cNvPr id="121" name="1594801755828-modified.png" descr="1594801755828-modifi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39594" y="2209053"/>
            <a:ext cx="1633006" cy="16330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michal-modified.png" descr="michal-modifi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52481" y="2174334"/>
            <a:ext cx="1702444" cy="17024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Heroku Scheduler</a:t>
            </a:r>
          </a:p>
        </p:txBody>
      </p:sp>
      <p:pic>
        <p:nvPicPr>
          <p:cNvPr id="408" name="Screenshot 2022-03-15 at 07.42.53.png" descr="Screenshot 2022-03-15 at 07.4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100" y="2679700"/>
            <a:ext cx="9829800" cy="149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Heroku Scheduler</a:t>
            </a:r>
          </a:p>
        </p:txBody>
      </p:sp>
      <p:pic>
        <p:nvPicPr>
          <p:cNvPr id="411" name="Screenshot 2022-03-15 at 07.03.28.png" descr="Screenshot 2022-03-15 at 07.03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7289" y="1274053"/>
            <a:ext cx="4157422" cy="43098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Heroku Scheduler</a:t>
            </a:r>
          </a:p>
        </p:txBody>
      </p:sp>
      <p:grpSp>
        <p:nvGrpSpPr>
          <p:cNvPr id="416" name="Group 15"/>
          <p:cNvGrpSpPr/>
          <p:nvPr/>
        </p:nvGrpSpPr>
        <p:grpSpPr>
          <a:xfrm>
            <a:off x="904220" y="1834488"/>
            <a:ext cx="8275340" cy="562424"/>
            <a:chOff x="0" y="0"/>
            <a:chExt cx="8275339" cy="562422"/>
          </a:xfrm>
        </p:grpSpPr>
        <p:sp>
          <p:nvSpPr>
            <p:cNvPr id="414" name="Freeform 11"/>
            <p:cNvSpPr/>
            <p:nvPr/>
          </p:nvSpPr>
          <p:spPr>
            <a:xfrm>
              <a:off x="0" y="0"/>
              <a:ext cx="562296" cy="562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15" name="CuadroTexto 395"/>
            <p:cNvSpPr txBox="1"/>
            <p:nvPr/>
          </p:nvSpPr>
          <p:spPr>
            <a:xfrm>
              <a:off x="850555" y="111933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It worked fine, until we started missing jobs...</a:t>
              </a:r>
            </a:p>
          </p:txBody>
        </p:sp>
      </p:grpSp>
      <p:pic>
        <p:nvPicPr>
          <p:cNvPr id="417" name="Graphic 2" descr="Graphic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4219" y="1687617"/>
            <a:ext cx="562296" cy="562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Heroku Scheduler</a:t>
            </a:r>
          </a:p>
        </p:txBody>
      </p:sp>
      <p:grpSp>
        <p:nvGrpSpPr>
          <p:cNvPr id="422" name="Picture 3"/>
          <p:cNvGrpSpPr/>
          <p:nvPr/>
        </p:nvGrpSpPr>
        <p:grpSpPr>
          <a:xfrm>
            <a:off x="835165" y="2114046"/>
            <a:ext cx="10515570" cy="2628894"/>
            <a:chOff x="0" y="0"/>
            <a:chExt cx="10515569" cy="2628893"/>
          </a:xfrm>
        </p:grpSpPr>
        <p:sp>
          <p:nvSpPr>
            <p:cNvPr id="420" name="Shape"/>
            <p:cNvSpPr/>
            <p:nvPr/>
          </p:nvSpPr>
          <p:spPr>
            <a:xfrm>
              <a:off x="-1" y="-1"/>
              <a:ext cx="10515570" cy="2628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6"/>
                  </a:moveTo>
                  <a:lnTo>
                    <a:pt x="0" y="1856"/>
                  </a:lnTo>
                  <a:cubicBezTo>
                    <a:pt x="0" y="831"/>
                    <a:pt x="208" y="0"/>
                    <a:pt x="464" y="0"/>
                  </a:cubicBezTo>
                  <a:lnTo>
                    <a:pt x="21136" y="0"/>
                  </a:lnTo>
                  <a:lnTo>
                    <a:pt x="21136" y="0"/>
                  </a:lnTo>
                  <a:cubicBezTo>
                    <a:pt x="21392" y="0"/>
                    <a:pt x="21600" y="831"/>
                    <a:pt x="21600" y="1856"/>
                  </a:cubicBezTo>
                  <a:lnTo>
                    <a:pt x="21600" y="19744"/>
                  </a:lnTo>
                  <a:lnTo>
                    <a:pt x="21600" y="19744"/>
                  </a:lnTo>
                  <a:cubicBezTo>
                    <a:pt x="21600" y="20769"/>
                    <a:pt x="21392" y="21600"/>
                    <a:pt x="21136" y="21600"/>
                  </a:cubicBezTo>
                  <a:lnTo>
                    <a:pt x="464" y="21600"/>
                  </a:lnTo>
                  <a:lnTo>
                    <a:pt x="464" y="21600"/>
                  </a:lnTo>
                  <a:cubicBezTo>
                    <a:pt x="208" y="21600"/>
                    <a:pt x="0" y="20769"/>
                    <a:pt x="0" y="19744"/>
                  </a:cubicBezTo>
                  <a:close/>
                </a:path>
              </a:pathLst>
            </a:cu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421" name="image20.png" descr="image20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10515569" cy="262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4" y="0"/>
                  </a:moveTo>
                  <a:cubicBezTo>
                    <a:pt x="208" y="0"/>
                    <a:pt x="0" y="830"/>
                    <a:pt x="0" y="1855"/>
                  </a:cubicBezTo>
                  <a:lnTo>
                    <a:pt x="0" y="19745"/>
                  </a:lnTo>
                  <a:cubicBezTo>
                    <a:pt x="0" y="20770"/>
                    <a:pt x="208" y="21600"/>
                    <a:pt x="464" y="21600"/>
                  </a:cubicBezTo>
                  <a:lnTo>
                    <a:pt x="21136" y="21600"/>
                  </a:lnTo>
                  <a:cubicBezTo>
                    <a:pt x="21392" y="21600"/>
                    <a:pt x="21600" y="20770"/>
                    <a:pt x="21600" y="19745"/>
                  </a:cubicBezTo>
                  <a:lnTo>
                    <a:pt x="21600" y="1855"/>
                  </a:lnTo>
                  <a:cubicBezTo>
                    <a:pt x="21600" y="830"/>
                    <a:pt x="21392" y="0"/>
                    <a:pt x="21136" y="0"/>
                  </a:cubicBezTo>
                  <a:lnTo>
                    <a:pt x="46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>
              <a:reflection blurRad="0" stA="38000" stPos="0" endA="0" endPos="40000" dist="0" dir="5400000" fadeDir="5400000" sx="100000" sy="-100000" kx="0" ky="0" algn="bl" rotWithShape="0"/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Heroku Scheduler</a:t>
            </a:r>
          </a:p>
        </p:txBody>
      </p:sp>
      <p:sp>
        <p:nvSpPr>
          <p:cNvPr id="425" name="TextBox 3"/>
          <p:cNvSpPr txBox="1"/>
          <p:nvPr/>
        </p:nvSpPr>
        <p:spPr>
          <a:xfrm>
            <a:off x="1773125" y="2951946"/>
            <a:ext cx="8645751" cy="1386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t>Occasionally (but rarely) = every other day</a:t>
            </a:r>
          </a:p>
          <a:p>
            <a:pPr>
              <a:defRPr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t>...critical component of your application…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System crontab</a:t>
            </a:r>
          </a:p>
        </p:txBody>
      </p:sp>
      <p:grpSp>
        <p:nvGrpSpPr>
          <p:cNvPr id="431" name="Group 7"/>
          <p:cNvGrpSpPr/>
          <p:nvPr/>
        </p:nvGrpSpPr>
        <p:grpSpPr>
          <a:xfrm>
            <a:off x="904219" y="1790267"/>
            <a:ext cx="7767340" cy="600166"/>
            <a:chOff x="0" y="0"/>
            <a:chExt cx="7767338" cy="600165"/>
          </a:xfrm>
        </p:grpSpPr>
        <p:sp>
          <p:nvSpPr>
            <p:cNvPr id="428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29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30" name="CuadroTexto 395"/>
            <p:cNvSpPr txBox="1"/>
            <p:nvPr/>
          </p:nvSpPr>
          <p:spPr>
            <a:xfrm>
              <a:off x="850555" y="149676"/>
              <a:ext cx="69167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It's already there in Linux systems</a:t>
              </a:r>
            </a:p>
          </p:txBody>
        </p:sp>
      </p:grpSp>
      <p:grpSp>
        <p:nvGrpSpPr>
          <p:cNvPr id="435" name="Group 11"/>
          <p:cNvGrpSpPr/>
          <p:nvPr/>
        </p:nvGrpSpPr>
        <p:grpSpPr>
          <a:xfrm>
            <a:off x="904220" y="2680903"/>
            <a:ext cx="8275340" cy="600166"/>
            <a:chOff x="0" y="0"/>
            <a:chExt cx="8275339" cy="600165"/>
          </a:xfrm>
        </p:grpSpPr>
        <p:sp>
          <p:nvSpPr>
            <p:cNvPr id="432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33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34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No access to crontab on Heroku</a:t>
              </a:r>
            </a:p>
          </p:txBody>
        </p:sp>
      </p:grpSp>
      <p:grpSp>
        <p:nvGrpSpPr>
          <p:cNvPr id="439" name="Group 15"/>
          <p:cNvGrpSpPr/>
          <p:nvPr/>
        </p:nvGrpSpPr>
        <p:grpSpPr>
          <a:xfrm>
            <a:off x="904220" y="3650946"/>
            <a:ext cx="8275340" cy="600166"/>
            <a:chOff x="0" y="0"/>
            <a:chExt cx="8275339" cy="600165"/>
          </a:xfrm>
        </p:grpSpPr>
        <p:sp>
          <p:nvSpPr>
            <p:cNvPr id="436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37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38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Can be managed via `whenever` gem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Whenever gem</a:t>
            </a:r>
          </a:p>
        </p:txBody>
      </p:sp>
      <p:pic>
        <p:nvPicPr>
          <p:cNvPr id="442" name="Screenshot 2022-03-15 at 07.20.05.png" descr="Screenshot 2022-03-15 at 07.20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3202" y="1353077"/>
            <a:ext cx="10045596" cy="46598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Whenever gem</a:t>
            </a:r>
          </a:p>
        </p:txBody>
      </p:sp>
      <p:pic>
        <p:nvPicPr>
          <p:cNvPr id="445" name="Screenshot 2022-03-15 at 07.51.18.png" descr="Screenshot 2022-03-15 at 07.51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7498" y="1965223"/>
            <a:ext cx="9197004" cy="3181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Sidekiq-scheduler</a:t>
            </a:r>
          </a:p>
        </p:txBody>
      </p:sp>
      <p:pic>
        <p:nvPicPr>
          <p:cNvPr id="448" name="Screenshot 2022-03-15 at 07.12.53.png" descr="Screenshot 2022-03-15 at 07.1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7375" y="1405320"/>
            <a:ext cx="8137250" cy="45807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Clockwork gem</a:t>
            </a:r>
          </a:p>
        </p:txBody>
      </p:sp>
      <p:grpSp>
        <p:nvGrpSpPr>
          <p:cNvPr id="454" name="Group 7"/>
          <p:cNvGrpSpPr/>
          <p:nvPr/>
        </p:nvGrpSpPr>
        <p:grpSpPr>
          <a:xfrm>
            <a:off x="904219" y="1790267"/>
            <a:ext cx="7767340" cy="600166"/>
            <a:chOff x="0" y="0"/>
            <a:chExt cx="7767338" cy="600165"/>
          </a:xfrm>
        </p:grpSpPr>
        <p:sp>
          <p:nvSpPr>
            <p:cNvPr id="451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52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53" name="CuadroTexto 395"/>
            <p:cNvSpPr txBox="1"/>
            <p:nvPr/>
          </p:nvSpPr>
          <p:spPr>
            <a:xfrm>
              <a:off x="850555" y="149676"/>
              <a:ext cx="69167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Replaces system crontab</a:t>
              </a:r>
            </a:p>
          </p:txBody>
        </p:sp>
      </p:grpSp>
      <p:grpSp>
        <p:nvGrpSpPr>
          <p:cNvPr id="458" name="Group 11"/>
          <p:cNvGrpSpPr/>
          <p:nvPr/>
        </p:nvGrpSpPr>
        <p:grpSpPr>
          <a:xfrm>
            <a:off x="904220" y="2680903"/>
            <a:ext cx="8275340" cy="600166"/>
            <a:chOff x="0" y="0"/>
            <a:chExt cx="8275339" cy="600165"/>
          </a:xfrm>
        </p:grpSpPr>
        <p:sp>
          <p:nvSpPr>
            <p:cNvPr id="455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56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57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Runs as Ruby process</a:t>
              </a:r>
            </a:p>
          </p:txBody>
        </p:sp>
      </p:grpSp>
      <p:grpSp>
        <p:nvGrpSpPr>
          <p:cNvPr id="462" name="Group 11"/>
          <p:cNvGrpSpPr/>
          <p:nvPr/>
        </p:nvGrpSpPr>
        <p:grpSpPr>
          <a:xfrm>
            <a:off x="904220" y="3571538"/>
            <a:ext cx="8275340" cy="600166"/>
            <a:chOff x="0" y="0"/>
            <a:chExt cx="8275339" cy="600165"/>
          </a:xfrm>
        </p:grpSpPr>
        <p:sp>
          <p:nvSpPr>
            <p:cNvPr id="459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60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461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Comes with DSL but </a:t>
              </a:r>
              <a:r>
                <a:rPr>
                  <a:solidFill>
                    <a:schemeClr val="accent4"/>
                  </a:solidFill>
                </a:rPr>
                <a:t>can load jobs from the database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2"/>
          <p:cNvGrpSpPr/>
          <p:nvPr/>
        </p:nvGrpSpPr>
        <p:grpSpPr>
          <a:xfrm>
            <a:off x="1249342" y="1781939"/>
            <a:ext cx="7034922" cy="3713023"/>
            <a:chOff x="0" y="0"/>
            <a:chExt cx="7034920" cy="3713021"/>
          </a:xfrm>
        </p:grpSpPr>
        <p:sp>
          <p:nvSpPr>
            <p:cNvPr id="124" name="Freeform 3"/>
            <p:cNvSpPr/>
            <p:nvPr/>
          </p:nvSpPr>
          <p:spPr>
            <a:xfrm>
              <a:off x="205558" y="0"/>
              <a:ext cx="626112" cy="92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1125" y="9891"/>
                  </a:moveTo>
                  <a:lnTo>
                    <a:pt x="13995" y="1490"/>
                  </a:lnTo>
                  <a:cubicBezTo>
                    <a:pt x="13210" y="569"/>
                    <a:pt x="11763" y="1"/>
                    <a:pt x="10196" y="0"/>
                  </a:cubicBezTo>
                  <a:lnTo>
                    <a:pt x="0" y="0"/>
                  </a:lnTo>
                  <a:lnTo>
                    <a:pt x="1485" y="1746"/>
                  </a:lnTo>
                  <a:cubicBezTo>
                    <a:pt x="1922" y="2262"/>
                    <a:pt x="2711" y="2594"/>
                    <a:pt x="3585" y="2631"/>
                  </a:cubicBezTo>
                  <a:cubicBezTo>
                    <a:pt x="10230" y="2898"/>
                    <a:pt x="15299" y="6773"/>
                    <a:pt x="14905" y="11286"/>
                  </a:cubicBezTo>
                  <a:cubicBezTo>
                    <a:pt x="14544" y="15419"/>
                    <a:pt x="9695" y="18719"/>
                    <a:pt x="3609" y="18972"/>
                  </a:cubicBezTo>
                  <a:cubicBezTo>
                    <a:pt x="2726" y="19006"/>
                    <a:pt x="1927" y="19338"/>
                    <a:pt x="1481" y="19857"/>
                  </a:cubicBezTo>
                  <a:lnTo>
                    <a:pt x="0" y="21600"/>
                  </a:lnTo>
                  <a:lnTo>
                    <a:pt x="10184" y="21600"/>
                  </a:lnTo>
                  <a:cubicBezTo>
                    <a:pt x="11751" y="21600"/>
                    <a:pt x="13200" y="21032"/>
                    <a:pt x="13983" y="20110"/>
                  </a:cubicBezTo>
                  <a:lnTo>
                    <a:pt x="21113" y="11712"/>
                  </a:lnTo>
                  <a:cubicBezTo>
                    <a:pt x="21596" y="11150"/>
                    <a:pt x="21600" y="10456"/>
                    <a:pt x="21125" y="9891"/>
                  </a:cubicBezTo>
                  <a:close/>
                </a:path>
              </a:pathLst>
            </a:custGeom>
            <a:solidFill>
              <a:srgbClr val="287B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grpSp>
          <p:nvGrpSpPr>
            <p:cNvPr id="127" name="Freeform 4"/>
            <p:cNvGrpSpPr/>
            <p:nvPr/>
          </p:nvGrpSpPr>
          <p:grpSpPr>
            <a:xfrm>
              <a:off x="0" y="174292"/>
              <a:ext cx="578742" cy="578472"/>
              <a:chOff x="-10" y="-6"/>
              <a:chExt cx="578741" cy="578470"/>
            </a:xfrm>
          </p:grpSpPr>
          <p:sp>
            <p:nvSpPr>
              <p:cNvPr id="125" name="Circle"/>
              <p:cNvSpPr/>
              <p:nvPr/>
            </p:nvSpPr>
            <p:spPr>
              <a:xfrm>
                <a:off x="-11" y="-7"/>
                <a:ext cx="578742" cy="57847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26" name="1"/>
              <p:cNvSpPr txBox="1"/>
              <p:nvPr/>
            </p:nvSpPr>
            <p:spPr>
              <a:xfrm>
                <a:off x="45719" y="78415"/>
                <a:ext cx="487303" cy="421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28" name="Freeform 7"/>
            <p:cNvSpPr/>
            <p:nvPr/>
          </p:nvSpPr>
          <p:spPr>
            <a:xfrm>
              <a:off x="205558" y="1393110"/>
              <a:ext cx="626112" cy="92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1125" y="9891"/>
                  </a:moveTo>
                  <a:lnTo>
                    <a:pt x="13995" y="1490"/>
                  </a:lnTo>
                  <a:cubicBezTo>
                    <a:pt x="13210" y="569"/>
                    <a:pt x="11763" y="1"/>
                    <a:pt x="10196" y="0"/>
                  </a:cubicBezTo>
                  <a:lnTo>
                    <a:pt x="0" y="0"/>
                  </a:lnTo>
                  <a:lnTo>
                    <a:pt x="1485" y="1746"/>
                  </a:lnTo>
                  <a:cubicBezTo>
                    <a:pt x="1922" y="2262"/>
                    <a:pt x="2711" y="2594"/>
                    <a:pt x="3585" y="2631"/>
                  </a:cubicBezTo>
                  <a:cubicBezTo>
                    <a:pt x="10230" y="2898"/>
                    <a:pt x="15299" y="6773"/>
                    <a:pt x="14905" y="11286"/>
                  </a:cubicBezTo>
                  <a:cubicBezTo>
                    <a:pt x="14544" y="15419"/>
                    <a:pt x="9695" y="18719"/>
                    <a:pt x="3609" y="18972"/>
                  </a:cubicBezTo>
                  <a:cubicBezTo>
                    <a:pt x="2726" y="19006"/>
                    <a:pt x="1927" y="19338"/>
                    <a:pt x="1481" y="19857"/>
                  </a:cubicBezTo>
                  <a:lnTo>
                    <a:pt x="0" y="21600"/>
                  </a:lnTo>
                  <a:lnTo>
                    <a:pt x="10184" y="21600"/>
                  </a:lnTo>
                  <a:cubicBezTo>
                    <a:pt x="11751" y="21600"/>
                    <a:pt x="13200" y="21032"/>
                    <a:pt x="13983" y="20110"/>
                  </a:cubicBezTo>
                  <a:lnTo>
                    <a:pt x="21113" y="11712"/>
                  </a:lnTo>
                  <a:cubicBezTo>
                    <a:pt x="21596" y="11150"/>
                    <a:pt x="21600" y="10456"/>
                    <a:pt x="21125" y="989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grpSp>
          <p:nvGrpSpPr>
            <p:cNvPr id="131" name="Freeform 8"/>
            <p:cNvGrpSpPr/>
            <p:nvPr/>
          </p:nvGrpSpPr>
          <p:grpSpPr>
            <a:xfrm>
              <a:off x="0" y="1567404"/>
              <a:ext cx="578742" cy="578472"/>
              <a:chOff x="-10" y="-6"/>
              <a:chExt cx="578741" cy="578470"/>
            </a:xfrm>
          </p:grpSpPr>
          <p:sp>
            <p:nvSpPr>
              <p:cNvPr id="129" name="Circle"/>
              <p:cNvSpPr/>
              <p:nvPr/>
            </p:nvSpPr>
            <p:spPr>
              <a:xfrm>
                <a:off x="-11" y="-7"/>
                <a:ext cx="578742" cy="578472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0" name="2"/>
              <p:cNvSpPr txBox="1"/>
              <p:nvPr/>
            </p:nvSpPr>
            <p:spPr>
              <a:xfrm>
                <a:off x="45719" y="78415"/>
                <a:ext cx="487303" cy="421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132" name="Freeform 10"/>
            <p:cNvSpPr/>
            <p:nvPr/>
          </p:nvSpPr>
          <p:spPr>
            <a:xfrm>
              <a:off x="205558" y="2786222"/>
              <a:ext cx="626112" cy="92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1125" y="9891"/>
                  </a:moveTo>
                  <a:lnTo>
                    <a:pt x="13995" y="1490"/>
                  </a:lnTo>
                  <a:cubicBezTo>
                    <a:pt x="13210" y="569"/>
                    <a:pt x="11763" y="1"/>
                    <a:pt x="10196" y="0"/>
                  </a:cubicBezTo>
                  <a:lnTo>
                    <a:pt x="0" y="0"/>
                  </a:lnTo>
                  <a:lnTo>
                    <a:pt x="1485" y="1746"/>
                  </a:lnTo>
                  <a:cubicBezTo>
                    <a:pt x="1922" y="2262"/>
                    <a:pt x="2711" y="2594"/>
                    <a:pt x="3585" y="2631"/>
                  </a:cubicBezTo>
                  <a:cubicBezTo>
                    <a:pt x="10230" y="2898"/>
                    <a:pt x="15299" y="6773"/>
                    <a:pt x="14905" y="11286"/>
                  </a:cubicBezTo>
                  <a:cubicBezTo>
                    <a:pt x="14544" y="15419"/>
                    <a:pt x="9695" y="18719"/>
                    <a:pt x="3609" y="18972"/>
                  </a:cubicBezTo>
                  <a:cubicBezTo>
                    <a:pt x="2726" y="19006"/>
                    <a:pt x="1927" y="19338"/>
                    <a:pt x="1481" y="19857"/>
                  </a:cubicBezTo>
                  <a:lnTo>
                    <a:pt x="0" y="21600"/>
                  </a:lnTo>
                  <a:lnTo>
                    <a:pt x="10184" y="21600"/>
                  </a:lnTo>
                  <a:cubicBezTo>
                    <a:pt x="11751" y="21600"/>
                    <a:pt x="13200" y="21032"/>
                    <a:pt x="13983" y="20110"/>
                  </a:cubicBezTo>
                  <a:lnTo>
                    <a:pt x="21113" y="11712"/>
                  </a:lnTo>
                  <a:cubicBezTo>
                    <a:pt x="21596" y="11150"/>
                    <a:pt x="21600" y="10456"/>
                    <a:pt x="21125" y="9891"/>
                  </a:cubicBezTo>
                  <a:close/>
                </a:path>
              </a:pathLst>
            </a:custGeom>
            <a:solidFill>
              <a:srgbClr val="AA9F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grpSp>
          <p:nvGrpSpPr>
            <p:cNvPr id="135" name="Freeform 11"/>
            <p:cNvGrpSpPr/>
            <p:nvPr/>
          </p:nvGrpSpPr>
          <p:grpSpPr>
            <a:xfrm>
              <a:off x="0" y="2960514"/>
              <a:ext cx="578742" cy="578472"/>
              <a:chOff x="-10" y="-6"/>
              <a:chExt cx="578741" cy="578470"/>
            </a:xfrm>
          </p:grpSpPr>
          <p:sp>
            <p:nvSpPr>
              <p:cNvPr id="133" name="Circle"/>
              <p:cNvSpPr/>
              <p:nvPr/>
            </p:nvSpPr>
            <p:spPr>
              <a:xfrm>
                <a:off x="-11" y="-7"/>
                <a:ext cx="578742" cy="578472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34" name="3"/>
              <p:cNvSpPr txBox="1"/>
              <p:nvPr/>
            </p:nvSpPr>
            <p:spPr>
              <a:xfrm>
                <a:off x="45719" y="78415"/>
                <a:ext cx="487303" cy="421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138" name="Group 12"/>
            <p:cNvGrpSpPr/>
            <p:nvPr/>
          </p:nvGrpSpPr>
          <p:grpSpPr>
            <a:xfrm>
              <a:off x="1022802" y="154961"/>
              <a:ext cx="2434105" cy="621829"/>
              <a:chOff x="0" y="0"/>
              <a:chExt cx="2434104" cy="621828"/>
            </a:xfrm>
          </p:grpSpPr>
          <p:sp>
            <p:nvSpPr>
              <p:cNvPr id="136" name="CuadroTexto 395"/>
              <p:cNvSpPr txBox="1"/>
              <p:nvPr/>
            </p:nvSpPr>
            <p:spPr>
              <a:xfrm>
                <a:off x="0" y="0"/>
                <a:ext cx="2434105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chemeClr val="accent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pPr/>
                <a:r>
                  <a:t>Tjekvik introduction</a:t>
                </a:r>
              </a:p>
            </p:txBody>
          </p:sp>
          <p:sp>
            <p:nvSpPr>
              <p:cNvPr id="137" name="Rectangle 56"/>
              <p:cNvSpPr txBox="1"/>
              <p:nvPr/>
            </p:nvSpPr>
            <p:spPr>
              <a:xfrm>
                <a:off x="1" y="339888"/>
                <a:ext cx="2228546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lvl1pPr>
              </a:lstStyle>
              <a:p>
                <a:pPr/>
                <a:r>
                  <a:t>Brief Intro about Tjekvik</a:t>
                </a:r>
              </a:p>
            </p:txBody>
          </p:sp>
        </p:grpSp>
        <p:grpSp>
          <p:nvGrpSpPr>
            <p:cNvPr id="141" name="Group 15"/>
            <p:cNvGrpSpPr/>
            <p:nvPr/>
          </p:nvGrpSpPr>
          <p:grpSpPr>
            <a:xfrm>
              <a:off x="1029839" y="1542343"/>
              <a:ext cx="2427066" cy="601508"/>
              <a:chOff x="0" y="0"/>
              <a:chExt cx="2427064" cy="601506"/>
            </a:xfrm>
          </p:grpSpPr>
          <p:sp>
            <p:nvSpPr>
              <p:cNvPr id="139" name="CuadroTexto 395"/>
              <p:cNvSpPr txBox="1"/>
              <p:nvPr/>
            </p:nvSpPr>
            <p:spPr>
              <a:xfrm>
                <a:off x="0" y="0"/>
                <a:ext cx="2221508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600">
                    <a:solidFill>
                      <a:schemeClr val="accent4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defRPr>
                </a:lvl1pPr>
              </a:lstStyle>
              <a:p>
                <a:pPr/>
                <a:r>
                  <a:t>What’s here for me</a:t>
                </a:r>
              </a:p>
            </p:txBody>
          </p:sp>
          <p:sp>
            <p:nvSpPr>
              <p:cNvPr id="140" name="Rectangle 56"/>
              <p:cNvSpPr txBox="1"/>
              <p:nvPr/>
            </p:nvSpPr>
            <p:spPr>
              <a:xfrm>
                <a:off x="1" y="319566"/>
                <a:ext cx="2427064" cy="281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defRPr>
                </a:lvl1pPr>
              </a:lstStyle>
              <a:p>
                <a:pPr/>
                <a:r>
                  <a:t>If I don’t work in Automotive?</a:t>
                </a:r>
              </a:p>
            </p:txBody>
          </p:sp>
        </p:grpSp>
        <p:sp>
          <p:nvSpPr>
            <p:cNvPr id="142" name="CuadroTexto 395"/>
            <p:cNvSpPr txBox="1"/>
            <p:nvPr/>
          </p:nvSpPr>
          <p:spPr>
            <a:xfrm>
              <a:off x="1029839" y="2960521"/>
              <a:ext cx="199476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Importing data on example</a:t>
              </a:r>
            </a:p>
          </p:txBody>
        </p:sp>
        <p:sp>
          <p:nvSpPr>
            <p:cNvPr id="143" name="Freeform 23"/>
            <p:cNvSpPr/>
            <p:nvPr/>
          </p:nvSpPr>
          <p:spPr>
            <a:xfrm>
              <a:off x="4215875" y="0"/>
              <a:ext cx="626112" cy="926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1125" y="9891"/>
                  </a:moveTo>
                  <a:lnTo>
                    <a:pt x="13995" y="1490"/>
                  </a:lnTo>
                  <a:cubicBezTo>
                    <a:pt x="13210" y="569"/>
                    <a:pt x="11763" y="1"/>
                    <a:pt x="10196" y="0"/>
                  </a:cubicBezTo>
                  <a:lnTo>
                    <a:pt x="0" y="0"/>
                  </a:lnTo>
                  <a:lnTo>
                    <a:pt x="1485" y="1746"/>
                  </a:lnTo>
                  <a:cubicBezTo>
                    <a:pt x="1922" y="2262"/>
                    <a:pt x="2711" y="2594"/>
                    <a:pt x="3585" y="2631"/>
                  </a:cubicBezTo>
                  <a:cubicBezTo>
                    <a:pt x="10230" y="2898"/>
                    <a:pt x="15299" y="6773"/>
                    <a:pt x="14905" y="11286"/>
                  </a:cubicBezTo>
                  <a:cubicBezTo>
                    <a:pt x="14544" y="15419"/>
                    <a:pt x="9695" y="18719"/>
                    <a:pt x="3609" y="18972"/>
                  </a:cubicBezTo>
                  <a:cubicBezTo>
                    <a:pt x="2726" y="19006"/>
                    <a:pt x="1927" y="19338"/>
                    <a:pt x="1481" y="19857"/>
                  </a:cubicBezTo>
                  <a:lnTo>
                    <a:pt x="0" y="21600"/>
                  </a:lnTo>
                  <a:lnTo>
                    <a:pt x="10184" y="21600"/>
                  </a:lnTo>
                  <a:cubicBezTo>
                    <a:pt x="11751" y="21600"/>
                    <a:pt x="13200" y="21032"/>
                    <a:pt x="13983" y="20110"/>
                  </a:cubicBezTo>
                  <a:lnTo>
                    <a:pt x="21113" y="11712"/>
                  </a:lnTo>
                  <a:cubicBezTo>
                    <a:pt x="21596" y="11150"/>
                    <a:pt x="21600" y="10456"/>
                    <a:pt x="21125" y="9891"/>
                  </a:cubicBezTo>
                  <a:close/>
                </a:path>
              </a:pathLst>
            </a:custGeom>
            <a:solidFill>
              <a:srgbClr val="287BB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grpSp>
          <p:nvGrpSpPr>
            <p:cNvPr id="146" name="Freeform 24"/>
            <p:cNvGrpSpPr/>
            <p:nvPr/>
          </p:nvGrpSpPr>
          <p:grpSpPr>
            <a:xfrm>
              <a:off x="4010316" y="174292"/>
              <a:ext cx="578743" cy="578472"/>
              <a:chOff x="-10" y="-6"/>
              <a:chExt cx="578741" cy="578470"/>
            </a:xfrm>
          </p:grpSpPr>
          <p:sp>
            <p:nvSpPr>
              <p:cNvPr id="144" name="Circle"/>
              <p:cNvSpPr/>
              <p:nvPr/>
            </p:nvSpPr>
            <p:spPr>
              <a:xfrm>
                <a:off x="-11" y="-7"/>
                <a:ext cx="578742" cy="57847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5" name="4"/>
              <p:cNvSpPr txBox="1"/>
              <p:nvPr/>
            </p:nvSpPr>
            <p:spPr>
              <a:xfrm>
                <a:off x="45719" y="78415"/>
                <a:ext cx="487303" cy="421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47" name="Freeform 25"/>
            <p:cNvSpPr/>
            <p:nvPr/>
          </p:nvSpPr>
          <p:spPr>
            <a:xfrm>
              <a:off x="4215875" y="1393110"/>
              <a:ext cx="626112" cy="92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1125" y="9891"/>
                  </a:moveTo>
                  <a:lnTo>
                    <a:pt x="13995" y="1490"/>
                  </a:lnTo>
                  <a:cubicBezTo>
                    <a:pt x="13210" y="569"/>
                    <a:pt x="11763" y="1"/>
                    <a:pt x="10196" y="0"/>
                  </a:cubicBezTo>
                  <a:lnTo>
                    <a:pt x="0" y="0"/>
                  </a:lnTo>
                  <a:lnTo>
                    <a:pt x="1485" y="1746"/>
                  </a:lnTo>
                  <a:cubicBezTo>
                    <a:pt x="1922" y="2262"/>
                    <a:pt x="2711" y="2594"/>
                    <a:pt x="3585" y="2631"/>
                  </a:cubicBezTo>
                  <a:cubicBezTo>
                    <a:pt x="10230" y="2898"/>
                    <a:pt x="15299" y="6773"/>
                    <a:pt x="14905" y="11286"/>
                  </a:cubicBezTo>
                  <a:cubicBezTo>
                    <a:pt x="14544" y="15419"/>
                    <a:pt x="9695" y="18719"/>
                    <a:pt x="3609" y="18972"/>
                  </a:cubicBezTo>
                  <a:cubicBezTo>
                    <a:pt x="2726" y="19006"/>
                    <a:pt x="1927" y="19338"/>
                    <a:pt x="1481" y="19857"/>
                  </a:cubicBezTo>
                  <a:lnTo>
                    <a:pt x="0" y="21600"/>
                  </a:lnTo>
                  <a:lnTo>
                    <a:pt x="10184" y="21600"/>
                  </a:lnTo>
                  <a:cubicBezTo>
                    <a:pt x="11751" y="21600"/>
                    <a:pt x="13200" y="21032"/>
                    <a:pt x="13983" y="20110"/>
                  </a:cubicBezTo>
                  <a:lnTo>
                    <a:pt x="21113" y="11712"/>
                  </a:lnTo>
                  <a:cubicBezTo>
                    <a:pt x="21596" y="11150"/>
                    <a:pt x="21600" y="10456"/>
                    <a:pt x="21125" y="989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grpSp>
          <p:nvGrpSpPr>
            <p:cNvPr id="150" name="Freeform 26"/>
            <p:cNvGrpSpPr/>
            <p:nvPr/>
          </p:nvGrpSpPr>
          <p:grpSpPr>
            <a:xfrm>
              <a:off x="4010316" y="1567404"/>
              <a:ext cx="578743" cy="578472"/>
              <a:chOff x="-10" y="-6"/>
              <a:chExt cx="578741" cy="578470"/>
            </a:xfrm>
          </p:grpSpPr>
          <p:sp>
            <p:nvSpPr>
              <p:cNvPr id="148" name="Circle"/>
              <p:cNvSpPr/>
              <p:nvPr/>
            </p:nvSpPr>
            <p:spPr>
              <a:xfrm>
                <a:off x="-11" y="-7"/>
                <a:ext cx="578742" cy="578472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49" name="5"/>
              <p:cNvSpPr txBox="1"/>
              <p:nvPr/>
            </p:nvSpPr>
            <p:spPr>
              <a:xfrm>
                <a:off x="45719" y="78415"/>
                <a:ext cx="487303" cy="421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51" name="Freeform 27"/>
            <p:cNvSpPr/>
            <p:nvPr/>
          </p:nvSpPr>
          <p:spPr>
            <a:xfrm>
              <a:off x="4215875" y="2786222"/>
              <a:ext cx="626112" cy="92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1125" y="9891"/>
                  </a:moveTo>
                  <a:lnTo>
                    <a:pt x="13995" y="1490"/>
                  </a:lnTo>
                  <a:cubicBezTo>
                    <a:pt x="13210" y="569"/>
                    <a:pt x="11763" y="1"/>
                    <a:pt x="10196" y="0"/>
                  </a:cubicBezTo>
                  <a:lnTo>
                    <a:pt x="0" y="0"/>
                  </a:lnTo>
                  <a:lnTo>
                    <a:pt x="1485" y="1746"/>
                  </a:lnTo>
                  <a:cubicBezTo>
                    <a:pt x="1922" y="2262"/>
                    <a:pt x="2711" y="2594"/>
                    <a:pt x="3585" y="2631"/>
                  </a:cubicBezTo>
                  <a:cubicBezTo>
                    <a:pt x="10230" y="2898"/>
                    <a:pt x="15299" y="6773"/>
                    <a:pt x="14905" y="11286"/>
                  </a:cubicBezTo>
                  <a:cubicBezTo>
                    <a:pt x="14544" y="15419"/>
                    <a:pt x="9695" y="18719"/>
                    <a:pt x="3609" y="18972"/>
                  </a:cubicBezTo>
                  <a:cubicBezTo>
                    <a:pt x="2726" y="19006"/>
                    <a:pt x="1927" y="19338"/>
                    <a:pt x="1481" y="19857"/>
                  </a:cubicBezTo>
                  <a:lnTo>
                    <a:pt x="0" y="21600"/>
                  </a:lnTo>
                  <a:lnTo>
                    <a:pt x="10184" y="21600"/>
                  </a:lnTo>
                  <a:cubicBezTo>
                    <a:pt x="11751" y="21600"/>
                    <a:pt x="13200" y="21032"/>
                    <a:pt x="13983" y="20110"/>
                  </a:cubicBezTo>
                  <a:lnTo>
                    <a:pt x="21113" y="11712"/>
                  </a:lnTo>
                  <a:cubicBezTo>
                    <a:pt x="21596" y="11150"/>
                    <a:pt x="21600" y="10456"/>
                    <a:pt x="21125" y="9891"/>
                  </a:cubicBezTo>
                  <a:close/>
                </a:path>
              </a:pathLst>
            </a:custGeom>
            <a:solidFill>
              <a:srgbClr val="AA9F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grpSp>
          <p:nvGrpSpPr>
            <p:cNvPr id="154" name="Freeform 28"/>
            <p:cNvGrpSpPr/>
            <p:nvPr/>
          </p:nvGrpSpPr>
          <p:grpSpPr>
            <a:xfrm>
              <a:off x="4010316" y="2960514"/>
              <a:ext cx="578743" cy="578472"/>
              <a:chOff x="-10" y="-6"/>
              <a:chExt cx="578741" cy="578470"/>
            </a:xfrm>
          </p:grpSpPr>
          <p:sp>
            <p:nvSpPr>
              <p:cNvPr id="152" name="Circle"/>
              <p:cNvSpPr/>
              <p:nvPr/>
            </p:nvSpPr>
            <p:spPr>
              <a:xfrm>
                <a:off x="-11" y="-7"/>
                <a:ext cx="578742" cy="578472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pPr>
              </a:p>
            </p:txBody>
          </p:sp>
          <p:sp>
            <p:nvSpPr>
              <p:cNvPr id="153" name="6"/>
              <p:cNvSpPr txBox="1"/>
              <p:nvPr/>
            </p:nvSpPr>
            <p:spPr>
              <a:xfrm>
                <a:off x="45719" y="78415"/>
                <a:ext cx="487303" cy="421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2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155" name="CuadroTexto 395"/>
            <p:cNvSpPr txBox="1"/>
            <p:nvPr/>
          </p:nvSpPr>
          <p:spPr>
            <a:xfrm>
              <a:off x="5040156" y="290660"/>
              <a:ext cx="19947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Scheduling jobs</a:t>
              </a:r>
            </a:p>
          </p:txBody>
        </p:sp>
        <p:sp>
          <p:nvSpPr>
            <p:cNvPr id="156" name="CuadroTexto 395"/>
            <p:cNvSpPr txBox="1"/>
            <p:nvPr/>
          </p:nvSpPr>
          <p:spPr>
            <a:xfrm>
              <a:off x="5040156" y="1554133"/>
              <a:ext cx="199476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4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Monitoring import status</a:t>
              </a:r>
            </a:p>
          </p:txBody>
        </p:sp>
        <p:sp>
          <p:nvSpPr>
            <p:cNvPr id="157" name="CuadroTexto 395"/>
            <p:cNvSpPr txBox="1"/>
            <p:nvPr/>
          </p:nvSpPr>
          <p:spPr>
            <a:xfrm>
              <a:off x="5040156" y="3080351"/>
              <a:ext cx="199476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/>
              <a:r>
                <a:t>Key take-aways</a:t>
              </a:r>
            </a:p>
          </p:txBody>
        </p:sp>
      </p:grpSp>
      <p:sp>
        <p:nvSpPr>
          <p:cNvPr id="159" name="TextBox 57"/>
          <p:cNvSpPr txBox="1"/>
          <p:nvPr/>
        </p:nvSpPr>
        <p:spPr>
          <a:xfrm>
            <a:off x="4292789" y="227473"/>
            <a:ext cx="360642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Agenda</a:t>
            </a:r>
          </a:p>
        </p:txBody>
      </p:sp>
      <p:grpSp>
        <p:nvGrpSpPr>
          <p:cNvPr id="165" name="Group 91"/>
          <p:cNvGrpSpPr/>
          <p:nvPr/>
        </p:nvGrpSpPr>
        <p:grpSpPr>
          <a:xfrm>
            <a:off x="9563262" y="2829066"/>
            <a:ext cx="1460094" cy="1616849"/>
            <a:chOff x="0" y="0"/>
            <a:chExt cx="1460093" cy="1616847"/>
          </a:xfrm>
        </p:grpSpPr>
        <p:sp>
          <p:nvSpPr>
            <p:cNvPr id="160" name="Freeform 23"/>
            <p:cNvSpPr/>
            <p:nvPr/>
          </p:nvSpPr>
          <p:spPr>
            <a:xfrm rot="5400000">
              <a:off x="345894" y="52808"/>
              <a:ext cx="768324" cy="113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1125" y="9891"/>
                  </a:moveTo>
                  <a:lnTo>
                    <a:pt x="13995" y="1490"/>
                  </a:lnTo>
                  <a:cubicBezTo>
                    <a:pt x="13210" y="569"/>
                    <a:pt x="11763" y="1"/>
                    <a:pt x="10196" y="0"/>
                  </a:cubicBezTo>
                  <a:lnTo>
                    <a:pt x="0" y="0"/>
                  </a:lnTo>
                  <a:lnTo>
                    <a:pt x="1485" y="1746"/>
                  </a:lnTo>
                  <a:cubicBezTo>
                    <a:pt x="1922" y="2262"/>
                    <a:pt x="2711" y="2594"/>
                    <a:pt x="3585" y="2631"/>
                  </a:cubicBezTo>
                  <a:cubicBezTo>
                    <a:pt x="10230" y="2898"/>
                    <a:pt x="15299" y="6773"/>
                    <a:pt x="14905" y="11286"/>
                  </a:cubicBezTo>
                  <a:cubicBezTo>
                    <a:pt x="14544" y="15419"/>
                    <a:pt x="9695" y="18719"/>
                    <a:pt x="3609" y="18972"/>
                  </a:cubicBezTo>
                  <a:cubicBezTo>
                    <a:pt x="2726" y="19006"/>
                    <a:pt x="1927" y="19338"/>
                    <a:pt x="1481" y="19857"/>
                  </a:cubicBezTo>
                  <a:lnTo>
                    <a:pt x="0" y="21600"/>
                  </a:lnTo>
                  <a:lnTo>
                    <a:pt x="10184" y="21600"/>
                  </a:lnTo>
                  <a:cubicBezTo>
                    <a:pt x="11751" y="21600"/>
                    <a:pt x="13200" y="21032"/>
                    <a:pt x="13983" y="20110"/>
                  </a:cubicBezTo>
                  <a:lnTo>
                    <a:pt x="21113" y="11712"/>
                  </a:lnTo>
                  <a:cubicBezTo>
                    <a:pt x="21596" y="11150"/>
                    <a:pt x="21600" y="10456"/>
                    <a:pt x="21125" y="9891"/>
                  </a:cubicBezTo>
                  <a:close/>
                </a:path>
              </a:pathLst>
            </a:custGeom>
            <a:solidFill>
              <a:srgbClr val="AA9F9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>
                  <a:solidFill>
                    <a:srgbClr val="AA9F90"/>
                  </a:solidFill>
                </a:defRPr>
              </a:pPr>
            </a:p>
          </p:txBody>
        </p:sp>
        <p:grpSp>
          <p:nvGrpSpPr>
            <p:cNvPr id="163" name="Freeform 24"/>
            <p:cNvGrpSpPr/>
            <p:nvPr/>
          </p:nvGrpSpPr>
          <p:grpSpPr>
            <a:xfrm>
              <a:off x="374938" y="0"/>
              <a:ext cx="710194" cy="709863"/>
              <a:chOff x="-13" y="-8"/>
              <a:chExt cx="710192" cy="709862"/>
            </a:xfrm>
          </p:grpSpPr>
          <p:sp>
            <p:nvSpPr>
              <p:cNvPr id="161" name="Circle"/>
              <p:cNvSpPr/>
              <p:nvPr/>
            </p:nvSpPr>
            <p:spPr>
              <a:xfrm>
                <a:off x="-14" y="-9"/>
                <a:ext cx="710194" cy="709863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162" name="?"/>
              <p:cNvSpPr txBox="1"/>
              <p:nvPr/>
            </p:nvSpPr>
            <p:spPr>
              <a:xfrm>
                <a:off x="45720" y="93310"/>
                <a:ext cx="6187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800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defRPr>
                </a:lvl1pPr>
              </a:lstStyle>
              <a:p>
                <a:pPr/>
                <a:r>
                  <a:t>?</a:t>
                </a:r>
              </a:p>
            </p:txBody>
          </p:sp>
        </p:grpSp>
        <p:sp>
          <p:nvSpPr>
            <p:cNvPr id="164" name="CuadroTexto 395"/>
            <p:cNvSpPr txBox="1"/>
            <p:nvPr/>
          </p:nvSpPr>
          <p:spPr>
            <a:xfrm>
              <a:off x="0" y="1157107"/>
              <a:ext cx="1460094" cy="459741"/>
            </a:xfrm>
            <a:prstGeom prst="rect">
              <a:avLst/>
            </a:prstGeom>
            <a:solidFill>
              <a:srgbClr val="AA9F9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b="1" sz="24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lvl1pPr>
            </a:lstStyle>
            <a:p>
              <a:pPr/>
              <a:r>
                <a:t>Q&amp;A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Clockwork gem</a:t>
            </a:r>
          </a:p>
        </p:txBody>
      </p:sp>
      <p:pic>
        <p:nvPicPr>
          <p:cNvPr id="465" name="Screenshot 2022-03-15 at 07.56.05.png" descr="Screenshot 2022-03-15 at 07.56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4621" y="1426384"/>
            <a:ext cx="8702758" cy="4259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Clockwork gem</a:t>
            </a:r>
          </a:p>
        </p:txBody>
      </p:sp>
      <p:pic>
        <p:nvPicPr>
          <p:cNvPr id="468" name="Screenshot 2022-03-15 at 07.30.06.png" descr="Screenshot 2022-03-15 at 07.30.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350" y="2165350"/>
            <a:ext cx="10147300" cy="252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Clockwork gem</a:t>
            </a:r>
          </a:p>
        </p:txBody>
      </p:sp>
      <p:pic>
        <p:nvPicPr>
          <p:cNvPr id="471" name="Screenshot 2022-03-15 at 07.25.27.png" descr="Screenshot 2022-03-15 at 07.25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1892300"/>
            <a:ext cx="9867900" cy="307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4"/>
          <p:cNvSpPr txBox="1"/>
          <p:nvPr/>
        </p:nvSpPr>
        <p:spPr>
          <a:xfrm>
            <a:off x="426720" y="305804"/>
            <a:ext cx="6567456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Clockwork gem</a:t>
            </a:r>
          </a:p>
        </p:txBody>
      </p:sp>
      <p:pic>
        <p:nvPicPr>
          <p:cNvPr id="474" name="Screenshot 2022-03-15 at 07.28.24.png" descr="Screenshot 2022-03-15 at 07.2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2050" y="2978150"/>
            <a:ext cx="9867900" cy="901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Box 2"/>
          <p:cNvSpPr txBox="1"/>
          <p:nvPr/>
        </p:nvSpPr>
        <p:spPr>
          <a:xfrm>
            <a:off x="977875" y="1899822"/>
            <a:ext cx="3344063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Monitoring</a:t>
            </a:r>
          </a:p>
        </p:txBody>
      </p:sp>
      <p:sp>
        <p:nvSpPr>
          <p:cNvPr id="477" name="Straight Connector 3"/>
          <p:cNvSpPr/>
          <p:nvPr/>
        </p:nvSpPr>
        <p:spPr>
          <a:xfrm>
            <a:off x="1065319" y="2669263"/>
            <a:ext cx="4627559" cy="22132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Box 4"/>
          <p:cNvSpPr txBox="1"/>
          <p:nvPr/>
        </p:nvSpPr>
        <p:spPr>
          <a:xfrm>
            <a:off x="426720" y="305804"/>
            <a:ext cx="92909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Monitoring &amp; Customer support tools</a:t>
            </a:r>
          </a:p>
        </p:txBody>
      </p:sp>
      <p:pic>
        <p:nvPicPr>
          <p:cNvPr id="480" name="Shop states.png" descr="Shop stat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7128" y="1390082"/>
            <a:ext cx="6557744" cy="4585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4"/>
          <p:cNvSpPr txBox="1"/>
          <p:nvPr/>
        </p:nvSpPr>
        <p:spPr>
          <a:xfrm>
            <a:off x="426720" y="305804"/>
            <a:ext cx="929099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Monitoring &amp; Customer support tools</a:t>
            </a:r>
          </a:p>
        </p:txBody>
      </p:sp>
      <p:pic>
        <p:nvPicPr>
          <p:cNvPr id="483" name="Import details.png" descr="Import detail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753" y="1318219"/>
            <a:ext cx="7126494" cy="4983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Box 5"/>
          <p:cNvSpPr txBox="1"/>
          <p:nvPr/>
        </p:nvSpPr>
        <p:spPr>
          <a:xfrm>
            <a:off x="977875" y="1899822"/>
            <a:ext cx="459633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Let’s wrap it up</a:t>
            </a:r>
          </a:p>
        </p:txBody>
      </p:sp>
      <p:sp>
        <p:nvSpPr>
          <p:cNvPr id="486" name="Straight Connector 6"/>
          <p:cNvSpPr/>
          <p:nvPr/>
        </p:nvSpPr>
        <p:spPr>
          <a:xfrm>
            <a:off x="1065319" y="2669263"/>
            <a:ext cx="5886088" cy="2815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roup 2"/>
          <p:cNvGrpSpPr/>
          <p:nvPr/>
        </p:nvGrpSpPr>
        <p:grpSpPr>
          <a:xfrm>
            <a:off x="2000102" y="2780071"/>
            <a:ext cx="8191797" cy="1297859"/>
            <a:chOff x="0" y="0"/>
            <a:chExt cx="8191795" cy="1297857"/>
          </a:xfrm>
        </p:grpSpPr>
        <p:sp>
          <p:nvSpPr>
            <p:cNvPr id="488" name="TextBox 5"/>
            <p:cNvSpPr txBox="1"/>
            <p:nvPr/>
          </p:nvSpPr>
          <p:spPr>
            <a:xfrm>
              <a:off x="128339" y="264208"/>
              <a:ext cx="7856373" cy="77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44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Data normalisation is hard</a:t>
              </a:r>
            </a:p>
          </p:txBody>
        </p:sp>
        <p:sp>
          <p:nvSpPr>
            <p:cNvPr id="489" name="Rectangle 1"/>
            <p:cNvSpPr/>
            <p:nvPr/>
          </p:nvSpPr>
          <p:spPr>
            <a:xfrm>
              <a:off x="-1" y="0"/>
              <a:ext cx="8191797" cy="1297858"/>
            </a:xfrm>
            <a:prstGeom prst="rect">
              <a:avLst/>
            </a:prstGeom>
            <a:noFill/>
            <a:ln w="476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roup 2"/>
          <p:cNvGrpSpPr/>
          <p:nvPr/>
        </p:nvGrpSpPr>
        <p:grpSpPr>
          <a:xfrm>
            <a:off x="1722722" y="2780071"/>
            <a:ext cx="8746557" cy="1297859"/>
            <a:chOff x="0" y="0"/>
            <a:chExt cx="8746555" cy="1297857"/>
          </a:xfrm>
        </p:grpSpPr>
        <p:sp>
          <p:nvSpPr>
            <p:cNvPr id="492" name="TextBox 5"/>
            <p:cNvSpPr txBox="1"/>
            <p:nvPr/>
          </p:nvSpPr>
          <p:spPr>
            <a:xfrm>
              <a:off x="206563" y="333457"/>
              <a:ext cx="8333428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Stay in dialogue with data provider</a:t>
              </a:r>
            </a:p>
          </p:txBody>
        </p:sp>
        <p:sp>
          <p:nvSpPr>
            <p:cNvPr id="493" name="Rectangle 1"/>
            <p:cNvSpPr/>
            <p:nvPr/>
          </p:nvSpPr>
          <p:spPr>
            <a:xfrm>
              <a:off x="-1" y="0"/>
              <a:ext cx="8746557" cy="1297858"/>
            </a:xfrm>
            <a:prstGeom prst="rect">
              <a:avLst/>
            </a:prstGeom>
            <a:noFill/>
            <a:ln w="476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7"/>
          <p:cNvSpPr txBox="1"/>
          <p:nvPr/>
        </p:nvSpPr>
        <p:spPr>
          <a:xfrm>
            <a:off x="977875" y="1899822"/>
            <a:ext cx="2556714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Tjekvik?</a:t>
            </a:r>
          </a:p>
        </p:txBody>
      </p:sp>
      <p:sp>
        <p:nvSpPr>
          <p:cNvPr id="168" name="Straight Connector 8"/>
          <p:cNvSpPr/>
          <p:nvPr/>
        </p:nvSpPr>
        <p:spPr>
          <a:xfrm>
            <a:off x="1065319" y="2669263"/>
            <a:ext cx="4775043" cy="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roup 2"/>
          <p:cNvGrpSpPr/>
          <p:nvPr/>
        </p:nvGrpSpPr>
        <p:grpSpPr>
          <a:xfrm>
            <a:off x="1633194" y="2780071"/>
            <a:ext cx="8925612" cy="1297858"/>
            <a:chOff x="0" y="0"/>
            <a:chExt cx="8925611" cy="1297857"/>
          </a:xfrm>
        </p:grpSpPr>
        <p:sp>
          <p:nvSpPr>
            <p:cNvPr id="496" name="TextBox 5"/>
            <p:cNvSpPr txBox="1"/>
            <p:nvPr/>
          </p:nvSpPr>
          <p:spPr>
            <a:xfrm>
              <a:off x="209856" y="333457"/>
              <a:ext cx="8505900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Embrace failure of external services</a:t>
              </a:r>
            </a:p>
          </p:txBody>
        </p:sp>
        <p:sp>
          <p:nvSpPr>
            <p:cNvPr id="497" name="Rectangle 1"/>
            <p:cNvSpPr/>
            <p:nvPr/>
          </p:nvSpPr>
          <p:spPr>
            <a:xfrm>
              <a:off x="0" y="0"/>
              <a:ext cx="8925612" cy="1297858"/>
            </a:xfrm>
            <a:prstGeom prst="rect">
              <a:avLst/>
            </a:prstGeom>
            <a:noFill/>
            <a:ln w="476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roup 2"/>
          <p:cNvGrpSpPr/>
          <p:nvPr/>
        </p:nvGrpSpPr>
        <p:grpSpPr>
          <a:xfrm>
            <a:off x="1893229" y="2780071"/>
            <a:ext cx="8405543" cy="1297859"/>
            <a:chOff x="0" y="0"/>
            <a:chExt cx="8405541" cy="1297857"/>
          </a:xfrm>
        </p:grpSpPr>
        <p:sp>
          <p:nvSpPr>
            <p:cNvPr id="500" name="TextBox 5"/>
            <p:cNvSpPr txBox="1"/>
            <p:nvPr/>
          </p:nvSpPr>
          <p:spPr>
            <a:xfrm>
              <a:off x="200293" y="333457"/>
              <a:ext cx="8004955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Give love to your dev tools &amp; tests</a:t>
              </a:r>
            </a:p>
          </p:txBody>
        </p:sp>
        <p:sp>
          <p:nvSpPr>
            <p:cNvPr id="501" name="Rectangle 1"/>
            <p:cNvSpPr/>
            <p:nvPr/>
          </p:nvSpPr>
          <p:spPr>
            <a:xfrm>
              <a:off x="-1" y="0"/>
              <a:ext cx="8405543" cy="1297858"/>
            </a:xfrm>
            <a:prstGeom prst="rect">
              <a:avLst/>
            </a:prstGeom>
            <a:noFill/>
            <a:ln w="476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2"/>
          <p:cNvGrpSpPr/>
          <p:nvPr/>
        </p:nvGrpSpPr>
        <p:grpSpPr>
          <a:xfrm>
            <a:off x="1998666" y="2780071"/>
            <a:ext cx="8194669" cy="1297859"/>
            <a:chOff x="0" y="0"/>
            <a:chExt cx="8194667" cy="1297857"/>
          </a:xfrm>
        </p:grpSpPr>
        <p:sp>
          <p:nvSpPr>
            <p:cNvPr id="504" name="TextBox 5"/>
            <p:cNvSpPr txBox="1"/>
            <p:nvPr/>
          </p:nvSpPr>
          <p:spPr>
            <a:xfrm>
              <a:off x="196415" y="333457"/>
              <a:ext cx="780183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People come and go. Code stays.</a:t>
              </a:r>
            </a:p>
          </p:txBody>
        </p:sp>
        <p:sp>
          <p:nvSpPr>
            <p:cNvPr id="505" name="Rectangle 1"/>
            <p:cNvSpPr/>
            <p:nvPr/>
          </p:nvSpPr>
          <p:spPr>
            <a:xfrm>
              <a:off x="-1" y="0"/>
              <a:ext cx="8194669" cy="1297858"/>
            </a:xfrm>
            <a:prstGeom prst="rect">
              <a:avLst/>
            </a:prstGeom>
            <a:noFill/>
            <a:ln w="476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Box 5"/>
          <p:cNvSpPr txBox="1"/>
          <p:nvPr/>
        </p:nvSpPr>
        <p:spPr>
          <a:xfrm>
            <a:off x="977875" y="1899822"/>
            <a:ext cx="371063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We’re hiring</a:t>
            </a:r>
          </a:p>
        </p:txBody>
      </p:sp>
      <p:sp>
        <p:nvSpPr>
          <p:cNvPr id="509" name="Straight Connector 6"/>
          <p:cNvSpPr/>
          <p:nvPr/>
        </p:nvSpPr>
        <p:spPr>
          <a:xfrm>
            <a:off x="1065319" y="2669263"/>
            <a:ext cx="5886088" cy="28151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 2"/>
          <p:cNvGrpSpPr/>
          <p:nvPr/>
        </p:nvGrpSpPr>
        <p:grpSpPr>
          <a:xfrm>
            <a:off x="3825428" y="2780071"/>
            <a:ext cx="4541144" cy="1297859"/>
            <a:chOff x="0" y="0"/>
            <a:chExt cx="4541142" cy="1297857"/>
          </a:xfrm>
        </p:grpSpPr>
        <p:sp>
          <p:nvSpPr>
            <p:cNvPr id="511" name="TextBox 5"/>
            <p:cNvSpPr txBox="1"/>
            <p:nvPr/>
          </p:nvSpPr>
          <p:spPr>
            <a:xfrm>
              <a:off x="129228" y="333457"/>
              <a:ext cx="4282687" cy="637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35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pPr/>
              <a:r>
                <a:t>Questions?</a:t>
              </a:r>
            </a:p>
          </p:txBody>
        </p:sp>
        <p:sp>
          <p:nvSpPr>
            <p:cNvPr id="512" name="Rectangle 1"/>
            <p:cNvSpPr/>
            <p:nvPr/>
          </p:nvSpPr>
          <p:spPr>
            <a:xfrm>
              <a:off x="0" y="0"/>
              <a:ext cx="4541143" cy="1297858"/>
            </a:xfrm>
            <a:prstGeom prst="rect">
              <a:avLst/>
            </a:prstGeom>
            <a:noFill/>
            <a:ln w="4762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40"/>
          <p:cNvSpPr txBox="1"/>
          <p:nvPr/>
        </p:nvSpPr>
        <p:spPr>
          <a:xfrm>
            <a:off x="3018523" y="315963"/>
            <a:ext cx="615495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Tech stack</a:t>
            </a:r>
          </a:p>
        </p:txBody>
      </p:sp>
      <p:grpSp>
        <p:nvGrpSpPr>
          <p:cNvPr id="174" name="Group 11"/>
          <p:cNvGrpSpPr/>
          <p:nvPr/>
        </p:nvGrpSpPr>
        <p:grpSpPr>
          <a:xfrm>
            <a:off x="904219" y="1790267"/>
            <a:ext cx="7767340" cy="600166"/>
            <a:chOff x="0" y="0"/>
            <a:chExt cx="7767338" cy="600165"/>
          </a:xfrm>
        </p:grpSpPr>
        <p:sp>
          <p:nvSpPr>
            <p:cNvPr id="171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172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173" name="CuadroTexto 395"/>
            <p:cNvSpPr txBox="1"/>
            <p:nvPr/>
          </p:nvSpPr>
          <p:spPr>
            <a:xfrm>
              <a:off x="850555" y="149676"/>
              <a:ext cx="6916784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Ruby on Rails</a:t>
              </a:r>
            </a:p>
          </p:txBody>
        </p:sp>
      </p:grpSp>
      <p:grpSp>
        <p:nvGrpSpPr>
          <p:cNvPr id="178" name="Group 12"/>
          <p:cNvGrpSpPr/>
          <p:nvPr/>
        </p:nvGrpSpPr>
        <p:grpSpPr>
          <a:xfrm>
            <a:off x="904220" y="2680903"/>
            <a:ext cx="8275340" cy="600166"/>
            <a:chOff x="0" y="0"/>
            <a:chExt cx="8275339" cy="600165"/>
          </a:xfrm>
        </p:grpSpPr>
        <p:sp>
          <p:nvSpPr>
            <p:cNvPr id="175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176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177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React</a:t>
              </a:r>
            </a:p>
          </p:txBody>
        </p:sp>
      </p:grpSp>
      <p:grpSp>
        <p:nvGrpSpPr>
          <p:cNvPr id="182" name="Group 16"/>
          <p:cNvGrpSpPr/>
          <p:nvPr/>
        </p:nvGrpSpPr>
        <p:grpSpPr>
          <a:xfrm>
            <a:off x="904220" y="3650946"/>
            <a:ext cx="8275340" cy="600166"/>
            <a:chOff x="0" y="0"/>
            <a:chExt cx="8275339" cy="600165"/>
          </a:xfrm>
        </p:grpSpPr>
        <p:sp>
          <p:nvSpPr>
            <p:cNvPr id="179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180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181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pPr/>
              <a:r>
                <a:t>Service kind of architecture (5 apps + gems &amp; JS libraries)</a:t>
              </a:r>
            </a:p>
          </p:txBody>
        </p:sp>
      </p:grpSp>
      <p:grpSp>
        <p:nvGrpSpPr>
          <p:cNvPr id="186" name="Group 16"/>
          <p:cNvGrpSpPr/>
          <p:nvPr/>
        </p:nvGrpSpPr>
        <p:grpSpPr>
          <a:xfrm>
            <a:off x="904220" y="4620989"/>
            <a:ext cx="8275340" cy="600166"/>
            <a:chOff x="0" y="0"/>
            <a:chExt cx="8275339" cy="600165"/>
          </a:xfrm>
        </p:grpSpPr>
        <p:sp>
          <p:nvSpPr>
            <p:cNvPr id="183" name="Freeform 11"/>
            <p:cNvSpPr/>
            <p:nvPr/>
          </p:nvSpPr>
          <p:spPr>
            <a:xfrm>
              <a:off x="0" y="37742"/>
              <a:ext cx="562296" cy="562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fill="norm" stroke="1" extrusionOk="0">
                  <a:moveTo>
                    <a:pt x="16826" y="0"/>
                  </a:moveTo>
                  <a:lnTo>
                    <a:pt x="4771" y="0"/>
                  </a:lnTo>
                  <a:cubicBezTo>
                    <a:pt x="2136" y="1"/>
                    <a:pt x="0" y="2137"/>
                    <a:pt x="0" y="4772"/>
                  </a:cubicBezTo>
                  <a:lnTo>
                    <a:pt x="0" y="16824"/>
                  </a:lnTo>
                  <a:cubicBezTo>
                    <a:pt x="-3" y="19459"/>
                    <a:pt x="2131" y="21597"/>
                    <a:pt x="4766" y="21600"/>
                  </a:cubicBezTo>
                  <a:cubicBezTo>
                    <a:pt x="4768" y="21600"/>
                    <a:pt x="4769" y="21600"/>
                    <a:pt x="4771" y="21600"/>
                  </a:cubicBezTo>
                  <a:lnTo>
                    <a:pt x="16826" y="21600"/>
                  </a:lnTo>
                  <a:cubicBezTo>
                    <a:pt x="19461" y="21600"/>
                    <a:pt x="21597" y="19464"/>
                    <a:pt x="21597" y="16829"/>
                  </a:cubicBezTo>
                  <a:lnTo>
                    <a:pt x="21597" y="4772"/>
                  </a:lnTo>
                  <a:cubicBezTo>
                    <a:pt x="21597" y="2137"/>
                    <a:pt x="19461" y="1"/>
                    <a:pt x="16826" y="0"/>
                  </a:cubicBezTo>
                  <a:close/>
                  <a:moveTo>
                    <a:pt x="18960" y="14187"/>
                  </a:moveTo>
                  <a:cubicBezTo>
                    <a:pt x="18960" y="16822"/>
                    <a:pt x="16824" y="18959"/>
                    <a:pt x="14189" y="18959"/>
                  </a:cubicBezTo>
                  <a:lnTo>
                    <a:pt x="7407" y="18959"/>
                  </a:lnTo>
                  <a:cubicBezTo>
                    <a:pt x="4775" y="18955"/>
                    <a:pt x="2643" y="16820"/>
                    <a:pt x="2643" y="14187"/>
                  </a:cubicBezTo>
                  <a:lnTo>
                    <a:pt x="2643" y="7408"/>
                  </a:lnTo>
                  <a:cubicBezTo>
                    <a:pt x="2643" y="4776"/>
                    <a:pt x="4775" y="2641"/>
                    <a:pt x="7407" y="2637"/>
                  </a:cubicBezTo>
                  <a:lnTo>
                    <a:pt x="14187" y="2637"/>
                  </a:lnTo>
                  <a:cubicBezTo>
                    <a:pt x="16822" y="2637"/>
                    <a:pt x="18959" y="4773"/>
                    <a:pt x="18959" y="7408"/>
                  </a:cubicBezTo>
                  <a:close/>
                </a:path>
              </a:pathLst>
            </a:custGeom>
            <a:solidFill>
              <a:srgbClr val="07316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184" name="Freeform 12"/>
            <p:cNvSpPr/>
            <p:nvPr/>
          </p:nvSpPr>
          <p:spPr>
            <a:xfrm>
              <a:off x="90468" y="-1"/>
              <a:ext cx="517850" cy="53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0293" fill="norm" stroke="1" extrusionOk="0">
                  <a:moveTo>
                    <a:pt x="17998" y="330"/>
                  </a:moveTo>
                  <a:cubicBezTo>
                    <a:pt x="13360" y="3556"/>
                    <a:pt x="9476" y="8701"/>
                    <a:pt x="7527" y="14120"/>
                  </a:cubicBezTo>
                  <a:cubicBezTo>
                    <a:pt x="5684" y="12439"/>
                    <a:pt x="3813" y="10892"/>
                    <a:pt x="974" y="11265"/>
                  </a:cubicBezTo>
                  <a:cubicBezTo>
                    <a:pt x="-349" y="11438"/>
                    <a:pt x="-301" y="13558"/>
                    <a:pt x="974" y="13776"/>
                  </a:cubicBezTo>
                  <a:cubicBezTo>
                    <a:pt x="3574" y="14222"/>
                    <a:pt x="5511" y="17185"/>
                    <a:pt x="6801" y="19221"/>
                  </a:cubicBezTo>
                  <a:cubicBezTo>
                    <a:pt x="7673" y="20602"/>
                    <a:pt x="9914" y="20700"/>
                    <a:pt x="10761" y="19221"/>
                  </a:cubicBezTo>
                  <a:cubicBezTo>
                    <a:pt x="13876" y="13783"/>
                    <a:pt x="16102" y="7954"/>
                    <a:pt x="20133" y="2987"/>
                  </a:cubicBezTo>
                  <a:cubicBezTo>
                    <a:pt x="21251" y="1611"/>
                    <a:pt x="19765" y="-900"/>
                    <a:pt x="17998" y="3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900"/>
              </a:pPr>
            </a:p>
          </p:txBody>
        </p:sp>
        <p:sp>
          <p:nvSpPr>
            <p:cNvPr id="185" name="CuadroTexto 395"/>
            <p:cNvSpPr txBox="1"/>
            <p:nvPr/>
          </p:nvSpPr>
          <p:spPr>
            <a:xfrm>
              <a:off x="850555" y="149676"/>
              <a:ext cx="7424785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6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Hosted on </a:t>
              </a:r>
              <a:r>
                <a:rPr>
                  <a:solidFill>
                    <a:schemeClr val="accent4"/>
                  </a:solidFill>
                </a:rPr>
                <a:t>Heroku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Tjekvik - Digital Service ReceptionOnline Media 4" descr="Tjekvik - Digital Service ReceptionOnline Media 4"/>
          <p:cNvPicPr>
            <a:picLocks noChangeAspect="0"/>
          </p:cNvPicPr>
          <p:nvPr>
            <a:videoFile xmlns:mc="http://schemas.openxmlformats.org/markup-compatibility/2006" r:link="rId2" mc:Ignorable="aiw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1236142"/>
            <a:ext cx="9143999" cy="5136243"/>
          </a:xfrm>
          <a:prstGeom prst="rect">
            <a:avLst/>
          </a:prstGeom>
        </p:spPr>
      </p:pic>
      <p:sp>
        <p:nvSpPr>
          <p:cNvPr id="189" name="TextBox 10"/>
          <p:cNvSpPr txBox="1"/>
          <p:nvPr/>
        </p:nvSpPr>
        <p:spPr>
          <a:xfrm>
            <a:off x="2306906" y="227473"/>
            <a:ext cx="7578188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What problem do we solve?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after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88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8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8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Box 40"/>
          <p:cNvSpPr txBox="1"/>
          <p:nvPr/>
        </p:nvSpPr>
        <p:spPr>
          <a:xfrm>
            <a:off x="3018523" y="315963"/>
            <a:ext cx="615495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Flow Timeline</a:t>
            </a:r>
          </a:p>
        </p:txBody>
      </p:sp>
      <p:grpSp>
        <p:nvGrpSpPr>
          <p:cNvPr id="198" name="Group 1"/>
          <p:cNvGrpSpPr/>
          <p:nvPr/>
        </p:nvGrpSpPr>
        <p:grpSpPr>
          <a:xfrm>
            <a:off x="965743" y="2484974"/>
            <a:ext cx="10260424" cy="1888034"/>
            <a:chOff x="-5" y="-18"/>
            <a:chExt cx="10260423" cy="1888032"/>
          </a:xfrm>
        </p:grpSpPr>
        <p:sp>
          <p:nvSpPr>
            <p:cNvPr id="192" name="Shape"/>
            <p:cNvSpPr/>
            <p:nvPr/>
          </p:nvSpPr>
          <p:spPr>
            <a:xfrm>
              <a:off x="3314394" y="2380"/>
              <a:ext cx="3624307" cy="188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3" fill="norm" stroke="1" extrusionOk="0">
                  <a:moveTo>
                    <a:pt x="18567" y="722"/>
                  </a:moveTo>
                  <a:lnTo>
                    <a:pt x="21421" y="9711"/>
                  </a:lnTo>
                  <a:cubicBezTo>
                    <a:pt x="21527" y="10071"/>
                    <a:pt x="21577" y="10482"/>
                    <a:pt x="21566" y="10896"/>
                  </a:cubicBezTo>
                  <a:cubicBezTo>
                    <a:pt x="21555" y="11304"/>
                    <a:pt x="21486" y="11698"/>
                    <a:pt x="21365" y="12032"/>
                  </a:cubicBezTo>
                  <a:lnTo>
                    <a:pt x="18637" y="20739"/>
                  </a:lnTo>
                  <a:cubicBezTo>
                    <a:pt x="18569" y="20975"/>
                    <a:pt x="18472" y="21174"/>
                    <a:pt x="18355" y="21319"/>
                  </a:cubicBezTo>
                  <a:cubicBezTo>
                    <a:pt x="18226" y="21478"/>
                    <a:pt x="18078" y="21566"/>
                    <a:pt x="17926" y="21575"/>
                  </a:cubicBezTo>
                  <a:lnTo>
                    <a:pt x="366" y="21593"/>
                  </a:lnTo>
                  <a:cubicBezTo>
                    <a:pt x="234" y="21567"/>
                    <a:pt x="117" y="21418"/>
                    <a:pt x="53" y="21193"/>
                  </a:cubicBezTo>
                  <a:cubicBezTo>
                    <a:pt x="-23" y="20930"/>
                    <a:pt x="-17" y="20607"/>
                    <a:pt x="69" y="20357"/>
                  </a:cubicBezTo>
                  <a:lnTo>
                    <a:pt x="2533" y="12554"/>
                  </a:lnTo>
                  <a:cubicBezTo>
                    <a:pt x="2697" y="11984"/>
                    <a:pt x="2779" y="11339"/>
                    <a:pt x="2769" y="10686"/>
                  </a:cubicBezTo>
                  <a:cubicBezTo>
                    <a:pt x="2760" y="10020"/>
                    <a:pt x="2656" y="9372"/>
                    <a:pt x="2469" y="8814"/>
                  </a:cubicBezTo>
                  <a:lnTo>
                    <a:pt x="64" y="1219"/>
                  </a:lnTo>
                  <a:cubicBezTo>
                    <a:pt x="-13" y="984"/>
                    <a:pt x="-20" y="688"/>
                    <a:pt x="44" y="440"/>
                  </a:cubicBezTo>
                  <a:cubicBezTo>
                    <a:pt x="115" y="164"/>
                    <a:pt x="261" y="-7"/>
                    <a:pt x="419" y="0"/>
                  </a:cubicBezTo>
                  <a:lnTo>
                    <a:pt x="17939" y="7"/>
                  </a:lnTo>
                  <a:cubicBezTo>
                    <a:pt x="18069" y="20"/>
                    <a:pt x="18196" y="96"/>
                    <a:pt x="18308" y="228"/>
                  </a:cubicBezTo>
                  <a:cubicBezTo>
                    <a:pt x="18412" y="351"/>
                    <a:pt x="18501" y="521"/>
                    <a:pt x="18567" y="722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Shape"/>
            <p:cNvSpPr/>
            <p:nvPr/>
          </p:nvSpPr>
          <p:spPr>
            <a:xfrm>
              <a:off x="6636112" y="-19"/>
              <a:ext cx="3624307" cy="188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3" fill="norm" stroke="1" extrusionOk="0">
                  <a:moveTo>
                    <a:pt x="18567" y="722"/>
                  </a:moveTo>
                  <a:lnTo>
                    <a:pt x="21421" y="9711"/>
                  </a:lnTo>
                  <a:cubicBezTo>
                    <a:pt x="21527" y="10071"/>
                    <a:pt x="21577" y="10482"/>
                    <a:pt x="21566" y="10896"/>
                  </a:cubicBezTo>
                  <a:cubicBezTo>
                    <a:pt x="21555" y="11304"/>
                    <a:pt x="21486" y="11698"/>
                    <a:pt x="21365" y="12032"/>
                  </a:cubicBezTo>
                  <a:lnTo>
                    <a:pt x="18637" y="20739"/>
                  </a:lnTo>
                  <a:cubicBezTo>
                    <a:pt x="18569" y="20975"/>
                    <a:pt x="18472" y="21174"/>
                    <a:pt x="18355" y="21319"/>
                  </a:cubicBezTo>
                  <a:cubicBezTo>
                    <a:pt x="18226" y="21478"/>
                    <a:pt x="18078" y="21566"/>
                    <a:pt x="17926" y="21575"/>
                  </a:cubicBezTo>
                  <a:lnTo>
                    <a:pt x="366" y="21593"/>
                  </a:lnTo>
                  <a:cubicBezTo>
                    <a:pt x="234" y="21567"/>
                    <a:pt x="117" y="21418"/>
                    <a:pt x="53" y="21193"/>
                  </a:cubicBezTo>
                  <a:cubicBezTo>
                    <a:pt x="-23" y="20930"/>
                    <a:pt x="-17" y="20607"/>
                    <a:pt x="69" y="20357"/>
                  </a:cubicBezTo>
                  <a:lnTo>
                    <a:pt x="2533" y="12554"/>
                  </a:lnTo>
                  <a:cubicBezTo>
                    <a:pt x="2697" y="11984"/>
                    <a:pt x="2779" y="11339"/>
                    <a:pt x="2769" y="10686"/>
                  </a:cubicBezTo>
                  <a:cubicBezTo>
                    <a:pt x="2760" y="10020"/>
                    <a:pt x="2656" y="9372"/>
                    <a:pt x="2469" y="8814"/>
                  </a:cubicBezTo>
                  <a:lnTo>
                    <a:pt x="64" y="1219"/>
                  </a:lnTo>
                  <a:cubicBezTo>
                    <a:pt x="-13" y="984"/>
                    <a:pt x="-20" y="688"/>
                    <a:pt x="44" y="440"/>
                  </a:cubicBezTo>
                  <a:cubicBezTo>
                    <a:pt x="115" y="164"/>
                    <a:pt x="261" y="-7"/>
                    <a:pt x="419" y="0"/>
                  </a:cubicBezTo>
                  <a:lnTo>
                    <a:pt x="17939" y="7"/>
                  </a:lnTo>
                  <a:cubicBezTo>
                    <a:pt x="18069" y="20"/>
                    <a:pt x="18196" y="96"/>
                    <a:pt x="18308" y="228"/>
                  </a:cubicBezTo>
                  <a:cubicBezTo>
                    <a:pt x="18412" y="351"/>
                    <a:pt x="18501" y="521"/>
                    <a:pt x="18567" y="722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Shape"/>
            <p:cNvSpPr/>
            <p:nvPr/>
          </p:nvSpPr>
          <p:spPr>
            <a:xfrm>
              <a:off x="-6" y="2380"/>
              <a:ext cx="3624307" cy="188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3" fill="norm" stroke="1" extrusionOk="0">
                  <a:moveTo>
                    <a:pt x="18567" y="722"/>
                  </a:moveTo>
                  <a:lnTo>
                    <a:pt x="21421" y="9711"/>
                  </a:lnTo>
                  <a:cubicBezTo>
                    <a:pt x="21527" y="10071"/>
                    <a:pt x="21577" y="10482"/>
                    <a:pt x="21566" y="10896"/>
                  </a:cubicBezTo>
                  <a:cubicBezTo>
                    <a:pt x="21555" y="11304"/>
                    <a:pt x="21486" y="11698"/>
                    <a:pt x="21365" y="12032"/>
                  </a:cubicBezTo>
                  <a:lnTo>
                    <a:pt x="18637" y="20739"/>
                  </a:lnTo>
                  <a:cubicBezTo>
                    <a:pt x="18569" y="20975"/>
                    <a:pt x="18472" y="21174"/>
                    <a:pt x="18355" y="21319"/>
                  </a:cubicBezTo>
                  <a:cubicBezTo>
                    <a:pt x="18226" y="21478"/>
                    <a:pt x="18078" y="21566"/>
                    <a:pt x="17926" y="21575"/>
                  </a:cubicBezTo>
                  <a:lnTo>
                    <a:pt x="366" y="21593"/>
                  </a:lnTo>
                  <a:cubicBezTo>
                    <a:pt x="234" y="21567"/>
                    <a:pt x="117" y="21418"/>
                    <a:pt x="53" y="21193"/>
                  </a:cubicBezTo>
                  <a:cubicBezTo>
                    <a:pt x="-23" y="20930"/>
                    <a:pt x="-17" y="20607"/>
                    <a:pt x="69" y="20357"/>
                  </a:cubicBezTo>
                  <a:lnTo>
                    <a:pt x="2533" y="12554"/>
                  </a:lnTo>
                  <a:cubicBezTo>
                    <a:pt x="2697" y="11984"/>
                    <a:pt x="2779" y="11339"/>
                    <a:pt x="2769" y="10686"/>
                  </a:cubicBezTo>
                  <a:cubicBezTo>
                    <a:pt x="2760" y="10020"/>
                    <a:pt x="2656" y="9372"/>
                    <a:pt x="2469" y="8814"/>
                  </a:cubicBezTo>
                  <a:lnTo>
                    <a:pt x="64" y="1219"/>
                  </a:lnTo>
                  <a:cubicBezTo>
                    <a:pt x="-13" y="984"/>
                    <a:pt x="-20" y="688"/>
                    <a:pt x="44" y="440"/>
                  </a:cubicBezTo>
                  <a:cubicBezTo>
                    <a:pt x="115" y="164"/>
                    <a:pt x="261" y="-7"/>
                    <a:pt x="419" y="0"/>
                  </a:cubicBezTo>
                  <a:lnTo>
                    <a:pt x="17939" y="7"/>
                  </a:lnTo>
                  <a:cubicBezTo>
                    <a:pt x="18069" y="20"/>
                    <a:pt x="18196" y="96"/>
                    <a:pt x="18308" y="228"/>
                  </a:cubicBezTo>
                  <a:cubicBezTo>
                    <a:pt x="18412" y="351"/>
                    <a:pt x="18501" y="521"/>
                    <a:pt x="18567" y="72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CuadroTexto 395"/>
            <p:cNvSpPr txBox="1"/>
            <p:nvPr/>
          </p:nvSpPr>
          <p:spPr>
            <a:xfrm>
              <a:off x="490491" y="674420"/>
              <a:ext cx="2636083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Call the</a:t>
              </a:r>
            </a:p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Dealer</a:t>
              </a:r>
            </a:p>
          </p:txBody>
        </p:sp>
        <p:sp>
          <p:nvSpPr>
            <p:cNvPr id="196" name="CuadroTexto 395"/>
            <p:cNvSpPr txBox="1"/>
            <p:nvPr/>
          </p:nvSpPr>
          <p:spPr>
            <a:xfrm>
              <a:off x="3812209" y="674420"/>
              <a:ext cx="2636084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Enter data</a:t>
              </a:r>
            </a:p>
            <a:p>
              <a:pPr algn="ctr">
                <a:defRPr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Into DMS</a:t>
              </a:r>
            </a:p>
          </p:txBody>
        </p:sp>
        <p:sp>
          <p:nvSpPr>
            <p:cNvPr id="197" name="CuadroTexto 395"/>
            <p:cNvSpPr txBox="1"/>
            <p:nvPr/>
          </p:nvSpPr>
          <p:spPr>
            <a:xfrm>
              <a:off x="7126609" y="674420"/>
              <a:ext cx="2636083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>
                  <a:solidFill>
                    <a:srgbClr val="3B352D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Tjekvik imports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>
                  <a:solidFill>
                    <a:srgbClr val="3B352D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defRPr>
              </a:pPr>
              <a:r>
                <a:t>Data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40"/>
          <p:cNvSpPr txBox="1"/>
          <p:nvPr/>
        </p:nvSpPr>
        <p:spPr>
          <a:xfrm>
            <a:off x="3018523" y="315963"/>
            <a:ext cx="6154954" cy="133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What’s special about our product?</a:t>
            </a:r>
          </a:p>
        </p:txBody>
      </p:sp>
      <p:grpSp>
        <p:nvGrpSpPr>
          <p:cNvPr id="212" name="Group 3"/>
          <p:cNvGrpSpPr/>
          <p:nvPr/>
        </p:nvGrpSpPr>
        <p:grpSpPr>
          <a:xfrm>
            <a:off x="1981473" y="2312834"/>
            <a:ext cx="5979931" cy="1517976"/>
            <a:chOff x="0" y="0"/>
            <a:chExt cx="5979930" cy="1517975"/>
          </a:xfrm>
        </p:grpSpPr>
        <p:grpSp>
          <p:nvGrpSpPr>
            <p:cNvPr id="210" name="Group 2"/>
            <p:cNvGrpSpPr/>
            <p:nvPr/>
          </p:nvGrpSpPr>
          <p:grpSpPr>
            <a:xfrm>
              <a:off x="0" y="0"/>
              <a:ext cx="1617069" cy="1517976"/>
              <a:chOff x="-24" y="-15"/>
              <a:chExt cx="1617068" cy="1517975"/>
            </a:xfrm>
          </p:grpSpPr>
          <p:sp>
            <p:nvSpPr>
              <p:cNvPr id="201" name="Freeform 3"/>
              <p:cNvSpPr/>
              <p:nvPr/>
            </p:nvSpPr>
            <p:spPr>
              <a:xfrm>
                <a:off x="-25" y="760524"/>
                <a:ext cx="413980" cy="731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600" fill="norm" stroke="1" extrusionOk="0">
                    <a:moveTo>
                      <a:pt x="3668" y="1429"/>
                    </a:moveTo>
                    <a:cubicBezTo>
                      <a:pt x="3668" y="993"/>
                      <a:pt x="3668" y="558"/>
                      <a:pt x="3735" y="122"/>
                    </a:cubicBezTo>
                    <a:lnTo>
                      <a:pt x="0" y="0"/>
                    </a:lnTo>
                    <a:cubicBezTo>
                      <a:pt x="0" y="474"/>
                      <a:pt x="0" y="947"/>
                      <a:pt x="0" y="1429"/>
                    </a:cubicBezTo>
                    <a:cubicBezTo>
                      <a:pt x="-39" y="9611"/>
                      <a:pt x="7346" y="17229"/>
                      <a:pt x="19552" y="21600"/>
                    </a:cubicBezTo>
                    <a:lnTo>
                      <a:pt x="21561" y="19812"/>
                    </a:lnTo>
                    <a:cubicBezTo>
                      <a:pt x="10406" y="15840"/>
                      <a:pt x="3645" y="8894"/>
                      <a:pt x="3668" y="142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02" name="Freeform 4"/>
              <p:cNvSpPr/>
              <p:nvPr/>
            </p:nvSpPr>
            <p:spPr>
              <a:xfrm>
                <a:off x="1162940" y="808915"/>
                <a:ext cx="454105" cy="709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89" y="0"/>
                    </a:moveTo>
                    <a:cubicBezTo>
                      <a:pt x="18173" y="8187"/>
                      <a:pt x="11205" y="15721"/>
                      <a:pt x="0" y="19669"/>
                    </a:cubicBezTo>
                    <a:lnTo>
                      <a:pt x="1687" y="21600"/>
                    </a:lnTo>
                    <a:cubicBezTo>
                      <a:pt x="13972" y="17257"/>
                      <a:pt x="21600" y="8984"/>
                      <a:pt x="216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03" name="Freeform 5"/>
              <p:cNvSpPr/>
              <p:nvPr/>
            </p:nvSpPr>
            <p:spPr>
              <a:xfrm>
                <a:off x="460556" y="-16"/>
                <a:ext cx="819926" cy="210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9" fill="norm" stroke="1" extrusionOk="0">
                    <a:moveTo>
                      <a:pt x="21600" y="12698"/>
                    </a:moveTo>
                    <a:cubicBezTo>
                      <a:pt x="15292" y="-1655"/>
                      <a:pt x="7018" y="-4021"/>
                      <a:pt x="0" y="6522"/>
                    </a:cubicBezTo>
                    <a:lnTo>
                      <a:pt x="812" y="11942"/>
                    </a:lnTo>
                    <a:cubicBezTo>
                      <a:pt x="7208" y="2340"/>
                      <a:pt x="14747" y="4499"/>
                      <a:pt x="20495" y="17579"/>
                    </a:cubicBezTo>
                    <a:close/>
                  </a:path>
                </a:pathLst>
              </a:custGeom>
              <a:solidFill>
                <a:srgbClr val="1B52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04" name="Freeform 6"/>
              <p:cNvSpPr/>
              <p:nvPr/>
            </p:nvSpPr>
            <p:spPr>
              <a:xfrm>
                <a:off x="179136" y="177569"/>
                <a:ext cx="750800" cy="586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60" fill="norm" stroke="1" extrusionOk="0">
                    <a:moveTo>
                      <a:pt x="21183" y="2761"/>
                    </a:moveTo>
                    <a:lnTo>
                      <a:pt x="21600" y="390"/>
                    </a:lnTo>
                    <a:cubicBezTo>
                      <a:pt x="11724" y="-1840"/>
                      <a:pt x="2174" y="5722"/>
                      <a:pt x="268" y="17280"/>
                    </a:cubicBezTo>
                    <a:cubicBezTo>
                      <a:pt x="144" y="18036"/>
                      <a:pt x="54" y="18800"/>
                      <a:pt x="0" y="19568"/>
                    </a:cubicBezTo>
                    <a:lnTo>
                      <a:pt x="2056" y="19760"/>
                    </a:lnTo>
                    <a:cubicBezTo>
                      <a:pt x="2803" y="9349"/>
                      <a:pt x="10620" y="1619"/>
                      <a:pt x="19515" y="2494"/>
                    </a:cubicBezTo>
                    <a:cubicBezTo>
                      <a:pt x="20075" y="2549"/>
                      <a:pt x="20631" y="2639"/>
                      <a:pt x="21183" y="276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05" name="Freeform 7"/>
              <p:cNvSpPr/>
              <p:nvPr/>
            </p:nvSpPr>
            <p:spPr>
              <a:xfrm>
                <a:off x="825600" y="719120"/>
                <a:ext cx="615214" cy="723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2" h="21600" fill="norm" stroke="1" extrusionOk="0">
                    <a:moveTo>
                      <a:pt x="17631" y="309"/>
                    </a:moveTo>
                    <a:cubicBezTo>
                      <a:pt x="19082" y="9460"/>
                      <a:pt x="12117" y="17952"/>
                      <a:pt x="2064" y="19289"/>
                    </a:cubicBezTo>
                    <a:cubicBezTo>
                      <a:pt x="1380" y="19381"/>
                      <a:pt x="691" y="19438"/>
                      <a:pt x="0" y="19459"/>
                    </a:cubicBezTo>
                    <a:lnTo>
                      <a:pt x="85" y="21600"/>
                    </a:lnTo>
                    <a:cubicBezTo>
                      <a:pt x="861" y="21574"/>
                      <a:pt x="1635" y="21510"/>
                      <a:pt x="2403" y="21407"/>
                    </a:cubicBezTo>
                    <a:cubicBezTo>
                      <a:pt x="13743" y="19898"/>
                      <a:pt x="21600" y="10321"/>
                      <a:pt x="19967" y="0"/>
                    </a:cubicBezTo>
                    <a:close/>
                  </a:path>
                </a:pathLst>
              </a:custGeom>
              <a:solidFill>
                <a:srgbClr val="1B527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grpSp>
            <p:nvGrpSpPr>
              <p:cNvPr id="208" name="Freeform 8"/>
              <p:cNvGrpSpPr/>
              <p:nvPr/>
            </p:nvGrpSpPr>
            <p:grpSpPr>
              <a:xfrm>
                <a:off x="367598" y="369066"/>
                <a:ext cx="880250" cy="879838"/>
                <a:chOff x="-24" y="-15"/>
                <a:chExt cx="880248" cy="879836"/>
              </a:xfrm>
            </p:grpSpPr>
            <p:sp>
              <p:nvSpPr>
                <p:cNvPr id="206" name="Circle"/>
                <p:cNvSpPr/>
                <p:nvPr/>
              </p:nvSpPr>
              <p:spPr>
                <a:xfrm>
                  <a:off x="-25" y="-16"/>
                  <a:ext cx="880250" cy="879838"/>
                </a:xfrm>
                <a:prstGeom prst="ellipse">
                  <a:avLst/>
                </a:prstGeom>
                <a:solidFill>
                  <a:srgbClr val="1B527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 sz="2000">
                      <a:solidFill>
                        <a:srgbClr val="FFFFFF"/>
                      </a:solidFill>
                      <a:latin typeface="Montserrat SemiBold"/>
                      <a:ea typeface="Montserrat SemiBold"/>
                      <a:cs typeface="Montserrat SemiBold"/>
                      <a:sym typeface="Montserrat SemiBold"/>
                    </a:defRPr>
                  </a:pPr>
                </a:p>
              </p:txBody>
            </p:sp>
            <p:sp>
              <p:nvSpPr>
                <p:cNvPr id="207" name="✔"/>
                <p:cNvSpPr txBox="1"/>
                <p:nvPr/>
              </p:nvSpPr>
              <p:spPr>
                <a:xfrm>
                  <a:off x="45719" y="241798"/>
                  <a:ext cx="788809" cy="396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400">
                      <a:solidFill>
                        <a:srgbClr val="FFFFFF"/>
                      </a:solidFill>
                      <a:latin typeface="Montserrat SemiBold"/>
                      <a:ea typeface="Montserrat SemiBold"/>
                      <a:cs typeface="Montserrat SemiBold"/>
                      <a:sym typeface="Montserrat SemiBold"/>
                    </a:defRPr>
                  </a:lvl1pPr>
                </a:lstStyle>
                <a:p>
                  <a:pPr/>
                  <a:r>
                    <a:t>✔</a:t>
                  </a:r>
                </a:p>
              </p:txBody>
            </p:sp>
          </p:grpSp>
          <p:sp>
            <p:nvSpPr>
              <p:cNvPr id="209" name="Freeform 9"/>
              <p:cNvSpPr/>
              <p:nvPr/>
            </p:nvSpPr>
            <p:spPr>
              <a:xfrm>
                <a:off x="322563" y="324228"/>
                <a:ext cx="969826" cy="969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4" fill="norm" stroke="1" extrusionOk="0">
                    <a:moveTo>
                      <a:pt x="10804" y="21594"/>
                    </a:moveTo>
                    <a:cubicBezTo>
                      <a:pt x="4841" y="21597"/>
                      <a:pt x="3" y="16766"/>
                      <a:pt x="0" y="10803"/>
                    </a:cubicBezTo>
                    <a:cubicBezTo>
                      <a:pt x="-3" y="4840"/>
                      <a:pt x="4829" y="3"/>
                      <a:pt x="10793" y="0"/>
                    </a:cubicBezTo>
                    <a:cubicBezTo>
                      <a:pt x="16757" y="-3"/>
                      <a:pt x="21594" y="4828"/>
                      <a:pt x="21597" y="10791"/>
                    </a:cubicBezTo>
                    <a:cubicBezTo>
                      <a:pt x="21597" y="10793"/>
                      <a:pt x="21597" y="10795"/>
                      <a:pt x="21597" y="10797"/>
                    </a:cubicBezTo>
                    <a:cubicBezTo>
                      <a:pt x="21591" y="16755"/>
                      <a:pt x="16763" y="21584"/>
                      <a:pt x="10804" y="21594"/>
                    </a:cubicBezTo>
                    <a:close/>
                    <a:moveTo>
                      <a:pt x="10804" y="1995"/>
                    </a:moveTo>
                    <a:cubicBezTo>
                      <a:pt x="5942" y="1995"/>
                      <a:pt x="2001" y="5936"/>
                      <a:pt x="2001" y="10797"/>
                    </a:cubicBezTo>
                    <a:cubicBezTo>
                      <a:pt x="2001" y="15658"/>
                      <a:pt x="5942" y="19599"/>
                      <a:pt x="10804" y="19599"/>
                    </a:cubicBezTo>
                    <a:cubicBezTo>
                      <a:pt x="15666" y="19599"/>
                      <a:pt x="19608" y="15658"/>
                      <a:pt x="19608" y="10797"/>
                    </a:cubicBezTo>
                    <a:cubicBezTo>
                      <a:pt x="19602" y="5938"/>
                      <a:pt x="15664" y="2001"/>
                      <a:pt x="10804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</p:grpSp>
        <p:sp>
          <p:nvSpPr>
            <p:cNvPr id="211" name="CuadroTexto 395"/>
            <p:cNvSpPr txBox="1"/>
            <p:nvPr/>
          </p:nvSpPr>
          <p:spPr>
            <a:xfrm>
              <a:off x="1796157" y="277807"/>
              <a:ext cx="4183774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Integration with Dealer’s </a:t>
              </a:r>
              <a:r>
                <a:rPr>
                  <a:solidFill>
                    <a:srgbClr val="94C5E7"/>
                  </a:solidFill>
                </a:rPr>
                <a:t>favourite DMS</a:t>
              </a:r>
            </a:p>
          </p:txBody>
        </p:sp>
      </p:grpSp>
      <p:grpSp>
        <p:nvGrpSpPr>
          <p:cNvPr id="224" name="Group 110"/>
          <p:cNvGrpSpPr/>
          <p:nvPr/>
        </p:nvGrpSpPr>
        <p:grpSpPr>
          <a:xfrm>
            <a:off x="4998527" y="4311936"/>
            <a:ext cx="5613594" cy="1517976"/>
            <a:chOff x="0" y="0"/>
            <a:chExt cx="5613593" cy="1517975"/>
          </a:xfrm>
        </p:grpSpPr>
        <p:grpSp>
          <p:nvGrpSpPr>
            <p:cNvPr id="222" name="Group 111"/>
            <p:cNvGrpSpPr/>
            <p:nvPr/>
          </p:nvGrpSpPr>
          <p:grpSpPr>
            <a:xfrm>
              <a:off x="0" y="0"/>
              <a:ext cx="1617069" cy="1517976"/>
              <a:chOff x="-24" y="-15"/>
              <a:chExt cx="1617068" cy="1517975"/>
            </a:xfrm>
          </p:grpSpPr>
          <p:sp>
            <p:nvSpPr>
              <p:cNvPr id="213" name="Freeform 3"/>
              <p:cNvSpPr/>
              <p:nvPr/>
            </p:nvSpPr>
            <p:spPr>
              <a:xfrm>
                <a:off x="-25" y="760524"/>
                <a:ext cx="413980" cy="731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1" h="21600" fill="norm" stroke="1" extrusionOk="0">
                    <a:moveTo>
                      <a:pt x="3668" y="1429"/>
                    </a:moveTo>
                    <a:cubicBezTo>
                      <a:pt x="3668" y="993"/>
                      <a:pt x="3668" y="558"/>
                      <a:pt x="3735" y="122"/>
                    </a:cubicBezTo>
                    <a:lnTo>
                      <a:pt x="0" y="0"/>
                    </a:lnTo>
                    <a:cubicBezTo>
                      <a:pt x="0" y="474"/>
                      <a:pt x="0" y="947"/>
                      <a:pt x="0" y="1429"/>
                    </a:cubicBezTo>
                    <a:cubicBezTo>
                      <a:pt x="-39" y="9611"/>
                      <a:pt x="7346" y="17229"/>
                      <a:pt x="19552" y="21600"/>
                    </a:cubicBezTo>
                    <a:lnTo>
                      <a:pt x="21561" y="19812"/>
                    </a:lnTo>
                    <a:cubicBezTo>
                      <a:pt x="10406" y="15840"/>
                      <a:pt x="3645" y="8894"/>
                      <a:pt x="3668" y="14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14" name="Freeform 4"/>
              <p:cNvSpPr/>
              <p:nvPr/>
            </p:nvSpPr>
            <p:spPr>
              <a:xfrm>
                <a:off x="1162940" y="808915"/>
                <a:ext cx="454105" cy="709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189" y="0"/>
                    </a:moveTo>
                    <a:cubicBezTo>
                      <a:pt x="18173" y="8187"/>
                      <a:pt x="11205" y="15721"/>
                      <a:pt x="0" y="19669"/>
                    </a:cubicBezTo>
                    <a:lnTo>
                      <a:pt x="1687" y="21600"/>
                    </a:lnTo>
                    <a:cubicBezTo>
                      <a:pt x="13972" y="17257"/>
                      <a:pt x="21600" y="8984"/>
                      <a:pt x="21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15" name="Freeform 5"/>
              <p:cNvSpPr/>
              <p:nvPr/>
            </p:nvSpPr>
            <p:spPr>
              <a:xfrm>
                <a:off x="460556" y="-16"/>
                <a:ext cx="819926" cy="210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7579" fill="norm" stroke="1" extrusionOk="0">
                    <a:moveTo>
                      <a:pt x="21600" y="12698"/>
                    </a:moveTo>
                    <a:cubicBezTo>
                      <a:pt x="15292" y="-1655"/>
                      <a:pt x="7018" y="-4021"/>
                      <a:pt x="0" y="6522"/>
                    </a:cubicBezTo>
                    <a:lnTo>
                      <a:pt x="812" y="11942"/>
                    </a:lnTo>
                    <a:cubicBezTo>
                      <a:pt x="7208" y="2340"/>
                      <a:pt x="14747" y="4499"/>
                      <a:pt x="20495" y="17579"/>
                    </a:cubicBezTo>
                    <a:close/>
                  </a:path>
                </a:pathLst>
              </a:cu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16" name="Freeform 6"/>
              <p:cNvSpPr/>
              <p:nvPr/>
            </p:nvSpPr>
            <p:spPr>
              <a:xfrm>
                <a:off x="179136" y="177569"/>
                <a:ext cx="750800" cy="5865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60" fill="norm" stroke="1" extrusionOk="0">
                    <a:moveTo>
                      <a:pt x="21183" y="2761"/>
                    </a:moveTo>
                    <a:lnTo>
                      <a:pt x="21600" y="390"/>
                    </a:lnTo>
                    <a:cubicBezTo>
                      <a:pt x="11724" y="-1840"/>
                      <a:pt x="2174" y="5722"/>
                      <a:pt x="268" y="17280"/>
                    </a:cubicBezTo>
                    <a:cubicBezTo>
                      <a:pt x="144" y="18036"/>
                      <a:pt x="54" y="18800"/>
                      <a:pt x="0" y="19568"/>
                    </a:cubicBezTo>
                    <a:lnTo>
                      <a:pt x="2056" y="19760"/>
                    </a:lnTo>
                    <a:cubicBezTo>
                      <a:pt x="2803" y="9349"/>
                      <a:pt x="10620" y="1619"/>
                      <a:pt x="19515" y="2494"/>
                    </a:cubicBezTo>
                    <a:cubicBezTo>
                      <a:pt x="20075" y="2549"/>
                      <a:pt x="20631" y="2639"/>
                      <a:pt x="21183" y="27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sp>
            <p:nvSpPr>
              <p:cNvPr id="217" name="Freeform 7"/>
              <p:cNvSpPr/>
              <p:nvPr/>
            </p:nvSpPr>
            <p:spPr>
              <a:xfrm>
                <a:off x="825600" y="719120"/>
                <a:ext cx="615214" cy="7232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82" h="21600" fill="norm" stroke="1" extrusionOk="0">
                    <a:moveTo>
                      <a:pt x="17631" y="309"/>
                    </a:moveTo>
                    <a:cubicBezTo>
                      <a:pt x="19082" y="9460"/>
                      <a:pt x="12117" y="17952"/>
                      <a:pt x="2064" y="19289"/>
                    </a:cubicBezTo>
                    <a:cubicBezTo>
                      <a:pt x="1380" y="19381"/>
                      <a:pt x="691" y="19438"/>
                      <a:pt x="0" y="19459"/>
                    </a:cubicBezTo>
                    <a:lnTo>
                      <a:pt x="85" y="21600"/>
                    </a:lnTo>
                    <a:cubicBezTo>
                      <a:pt x="861" y="21574"/>
                      <a:pt x="1635" y="21510"/>
                      <a:pt x="2403" y="21407"/>
                    </a:cubicBezTo>
                    <a:cubicBezTo>
                      <a:pt x="13743" y="19898"/>
                      <a:pt x="21600" y="10321"/>
                      <a:pt x="1996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  <p:grpSp>
            <p:nvGrpSpPr>
              <p:cNvPr id="220" name="Freeform 8"/>
              <p:cNvGrpSpPr/>
              <p:nvPr/>
            </p:nvGrpSpPr>
            <p:grpSpPr>
              <a:xfrm>
                <a:off x="367598" y="369066"/>
                <a:ext cx="880250" cy="879838"/>
                <a:chOff x="-24" y="-15"/>
                <a:chExt cx="880248" cy="879836"/>
              </a:xfrm>
            </p:grpSpPr>
            <p:sp>
              <p:nvSpPr>
                <p:cNvPr id="218" name="Circle"/>
                <p:cNvSpPr/>
                <p:nvPr/>
              </p:nvSpPr>
              <p:spPr>
                <a:xfrm>
                  <a:off x="-25" y="-16"/>
                  <a:ext cx="880250" cy="879838"/>
                </a:xfrm>
                <a:prstGeom prst="ellipse">
                  <a:avLst/>
                </a:prstGeom>
                <a:solidFill>
                  <a:srgbClr val="FFD96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b="1" sz="2000">
                      <a:solidFill>
                        <a:srgbClr val="DAA600"/>
                      </a:solidFill>
                      <a:latin typeface="Montserrat SemiBold"/>
                      <a:ea typeface="Montserrat SemiBold"/>
                      <a:cs typeface="Montserrat SemiBold"/>
                      <a:sym typeface="Montserrat SemiBold"/>
                    </a:defRPr>
                  </a:pPr>
                </a:p>
              </p:txBody>
            </p:sp>
            <p:sp>
              <p:nvSpPr>
                <p:cNvPr id="219" name="✔"/>
                <p:cNvSpPr txBox="1"/>
                <p:nvPr/>
              </p:nvSpPr>
              <p:spPr>
                <a:xfrm>
                  <a:off x="45719" y="241798"/>
                  <a:ext cx="788809" cy="3962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b="1" sz="2400">
                      <a:solidFill>
                        <a:srgbClr val="DAA600"/>
                      </a:solidFill>
                      <a:latin typeface="Montserrat SemiBold"/>
                      <a:ea typeface="Montserrat SemiBold"/>
                      <a:cs typeface="Montserrat SemiBold"/>
                      <a:sym typeface="Montserrat SemiBold"/>
                    </a:defRPr>
                  </a:lvl1pPr>
                </a:lstStyle>
                <a:p>
                  <a:pPr/>
                  <a:r>
                    <a:t>✔</a:t>
                  </a:r>
                </a:p>
              </p:txBody>
            </p:sp>
          </p:grpSp>
          <p:sp>
            <p:nvSpPr>
              <p:cNvPr id="221" name="Freeform 9"/>
              <p:cNvSpPr/>
              <p:nvPr/>
            </p:nvSpPr>
            <p:spPr>
              <a:xfrm>
                <a:off x="322563" y="324228"/>
                <a:ext cx="969826" cy="9693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7" h="21594" fill="norm" stroke="1" extrusionOk="0">
                    <a:moveTo>
                      <a:pt x="10804" y="21594"/>
                    </a:moveTo>
                    <a:cubicBezTo>
                      <a:pt x="4841" y="21597"/>
                      <a:pt x="3" y="16766"/>
                      <a:pt x="0" y="10803"/>
                    </a:cubicBezTo>
                    <a:cubicBezTo>
                      <a:pt x="-3" y="4840"/>
                      <a:pt x="4829" y="3"/>
                      <a:pt x="10793" y="0"/>
                    </a:cubicBezTo>
                    <a:cubicBezTo>
                      <a:pt x="16757" y="-3"/>
                      <a:pt x="21594" y="4828"/>
                      <a:pt x="21597" y="10791"/>
                    </a:cubicBezTo>
                    <a:cubicBezTo>
                      <a:pt x="21597" y="10793"/>
                      <a:pt x="21597" y="10795"/>
                      <a:pt x="21597" y="10797"/>
                    </a:cubicBezTo>
                    <a:cubicBezTo>
                      <a:pt x="21591" y="16755"/>
                      <a:pt x="16763" y="21584"/>
                      <a:pt x="10804" y="21594"/>
                    </a:cubicBezTo>
                    <a:close/>
                    <a:moveTo>
                      <a:pt x="10804" y="1995"/>
                    </a:moveTo>
                    <a:cubicBezTo>
                      <a:pt x="5942" y="1995"/>
                      <a:pt x="2001" y="5936"/>
                      <a:pt x="2001" y="10797"/>
                    </a:cubicBezTo>
                    <a:cubicBezTo>
                      <a:pt x="2001" y="15658"/>
                      <a:pt x="5942" y="19599"/>
                      <a:pt x="10804" y="19599"/>
                    </a:cubicBezTo>
                    <a:cubicBezTo>
                      <a:pt x="15666" y="19599"/>
                      <a:pt x="19608" y="15658"/>
                      <a:pt x="19608" y="10797"/>
                    </a:cubicBezTo>
                    <a:cubicBezTo>
                      <a:pt x="19602" y="5938"/>
                      <a:pt x="15664" y="2001"/>
                      <a:pt x="10804" y="19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900"/>
                </a:pPr>
              </a:p>
            </p:txBody>
          </p:sp>
        </p:grpSp>
        <p:sp>
          <p:nvSpPr>
            <p:cNvPr id="223" name="CuadroTexto 395"/>
            <p:cNvSpPr txBox="1"/>
            <p:nvPr/>
          </p:nvSpPr>
          <p:spPr>
            <a:xfrm>
              <a:off x="1796156" y="277807"/>
              <a:ext cx="3817438" cy="701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2000">
                  <a:solidFill>
                    <a:schemeClr val="accent4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No need to change </a:t>
              </a:r>
              <a:r>
                <a:rPr>
                  <a:solidFill>
                    <a:srgbClr val="FFFFFF"/>
                  </a:solidFill>
                </a:rPr>
                <a:t>Dealer’s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20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pPr>
              <a:r>
                <a:t>existing processes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"/>
          <p:cNvSpPr txBox="1"/>
          <p:nvPr/>
        </p:nvSpPr>
        <p:spPr>
          <a:xfrm>
            <a:off x="977875" y="1899822"/>
            <a:ext cx="6995262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pPr/>
            <a:r>
              <a:t>Can I use it for no-cars?</a:t>
            </a:r>
          </a:p>
        </p:txBody>
      </p:sp>
      <p:sp>
        <p:nvSpPr>
          <p:cNvPr id="227" name="Straight Connector 6"/>
          <p:cNvSpPr/>
          <p:nvPr/>
        </p:nvSpPr>
        <p:spPr>
          <a:xfrm>
            <a:off x="1065319" y="2669263"/>
            <a:ext cx="8068521" cy="38589"/>
          </a:xfrm>
          <a:prstGeom prst="line">
            <a:avLst/>
          </a:prstGeom>
          <a:ln w="3810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jekvik theme">
  <a:themeElements>
    <a:clrScheme name="Tjekvik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C9FD7"/>
      </a:accent1>
      <a:accent2>
        <a:srgbClr val="041E41"/>
      </a:accent2>
      <a:accent3>
        <a:srgbClr val="D7D2CB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jekvik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jekvik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jekvik theme">
  <a:themeElements>
    <a:clrScheme name="Tjekvik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C9FD7"/>
      </a:accent1>
      <a:accent2>
        <a:srgbClr val="041E41"/>
      </a:accent2>
      <a:accent3>
        <a:srgbClr val="D7D2CB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jekvik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jekvik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