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8"/>
  </p:notesMasterIdLst>
  <p:sldIdLst>
    <p:sldId id="256" r:id="rId2"/>
    <p:sldId id="257" r:id="rId3"/>
    <p:sldId id="274" r:id="rId4"/>
    <p:sldId id="258" r:id="rId5"/>
    <p:sldId id="268" r:id="rId6"/>
    <p:sldId id="271" r:id="rId7"/>
    <p:sldId id="269" r:id="rId8"/>
    <p:sldId id="275" r:id="rId9"/>
    <p:sldId id="273" r:id="rId10"/>
    <p:sldId id="272" r:id="rId11"/>
    <p:sldId id="259" r:id="rId12"/>
    <p:sldId id="276" r:id="rId13"/>
    <p:sldId id="277" r:id="rId14"/>
    <p:sldId id="278" r:id="rId15"/>
    <p:sldId id="265" r:id="rId16"/>
    <p:sldId id="263"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BFDF8"/>
    <a:srgbClr val="36FCF3"/>
    <a:srgbClr val="F9F5AD"/>
    <a:srgbClr val="DAF9CF"/>
    <a:srgbClr val="C2F6B0"/>
    <a:srgbClr val="B3E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94660"/>
  </p:normalViewPr>
  <p:slideViewPr>
    <p:cSldViewPr snapToGrid="0">
      <p:cViewPr>
        <p:scale>
          <a:sx n="69" d="100"/>
          <a:sy n="69" d="100"/>
        </p:scale>
        <p:origin x="557"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B6C6B5-BA51-4421-8C10-4906DF0CFE18}" type="datetimeFigureOut">
              <a:rPr lang="en-IN" smtClean="0"/>
              <a:t>23-05-2025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386F1A4-8C9D-4C97-AD8C-FC80F708FA9C}" type="slidenum">
              <a:rPr lang="en-IN" smtClean="0"/>
              <a:t>‹#›</a:t>
            </a:fld>
            <a:endParaRPr lang="en-IN"/>
          </a:p>
        </p:txBody>
      </p:sp>
    </p:spTree>
    <p:extLst>
      <p:ext uri="{BB962C8B-B14F-4D97-AF65-F5344CB8AC3E}">
        <p14:creationId xmlns:p14="http://schemas.microsoft.com/office/powerpoint/2010/main" val="395391969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386F1A4-8C9D-4C97-AD8C-FC80F708FA9C}" type="slidenum">
              <a:rPr lang="en-IN" smtClean="0"/>
              <a:t>2</a:t>
            </a:fld>
            <a:endParaRPr lang="en-IN"/>
          </a:p>
        </p:txBody>
      </p:sp>
    </p:spTree>
    <p:extLst>
      <p:ext uri="{BB962C8B-B14F-4D97-AF65-F5344CB8AC3E}">
        <p14:creationId xmlns:p14="http://schemas.microsoft.com/office/powerpoint/2010/main" val="3275176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160736-1EF2-7039-D6B6-C6A85BD1F5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D8A0AC-F4F3-243B-1605-9BEE676452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2C8DFC-AD72-4429-F26E-AB9E2CA0ED4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D4DB0E1-A8B7-134F-EAF2-23C9AF8E7C08}"/>
              </a:ext>
            </a:extLst>
          </p:cNvPr>
          <p:cNvSpPr>
            <a:spLocks noGrp="1"/>
          </p:cNvSpPr>
          <p:nvPr>
            <p:ph type="sldNum" sz="quarter" idx="5"/>
          </p:nvPr>
        </p:nvSpPr>
        <p:spPr/>
        <p:txBody>
          <a:bodyPr/>
          <a:lstStyle/>
          <a:p>
            <a:fld id="{0386F1A4-8C9D-4C97-AD8C-FC80F708FA9C}" type="slidenum">
              <a:rPr lang="en-IN" smtClean="0"/>
              <a:t>3</a:t>
            </a:fld>
            <a:endParaRPr lang="en-IN"/>
          </a:p>
        </p:txBody>
      </p:sp>
    </p:spTree>
    <p:extLst>
      <p:ext uri="{BB962C8B-B14F-4D97-AF65-F5344CB8AC3E}">
        <p14:creationId xmlns:p14="http://schemas.microsoft.com/office/powerpoint/2010/main" val="4394878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386F1A4-8C9D-4C97-AD8C-FC80F708FA9C}" type="slidenum">
              <a:rPr lang="en-IN" smtClean="0"/>
              <a:t>4</a:t>
            </a:fld>
            <a:endParaRPr lang="en-IN"/>
          </a:p>
        </p:txBody>
      </p:sp>
    </p:spTree>
    <p:extLst>
      <p:ext uri="{BB962C8B-B14F-4D97-AF65-F5344CB8AC3E}">
        <p14:creationId xmlns:p14="http://schemas.microsoft.com/office/powerpoint/2010/main" val="7111995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8BBAA3D1-1DF1-48F1-8B7D-4A0838134523}" type="datetimeFigureOut">
              <a:rPr lang="en-IN" smtClean="0"/>
              <a:t>23-05-2025</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6F11A503-E6CA-43A3-8BAF-B926A65887F8}" type="slidenum">
              <a:rPr lang="en-IN" smtClean="0"/>
              <a:t>‹#›</a:t>
            </a:fld>
            <a:endParaRPr lang="en-IN"/>
          </a:p>
        </p:txBody>
      </p:sp>
    </p:spTree>
    <p:extLst>
      <p:ext uri="{BB962C8B-B14F-4D97-AF65-F5344CB8AC3E}">
        <p14:creationId xmlns:p14="http://schemas.microsoft.com/office/powerpoint/2010/main" val="3494338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BAA3D1-1DF1-48F1-8B7D-4A0838134523}" type="datetimeFigureOut">
              <a:rPr lang="en-IN" smtClean="0"/>
              <a:t>23-05-2025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F11A503-E6CA-43A3-8BAF-B926A65887F8}" type="slidenum">
              <a:rPr lang="en-IN" smtClean="0"/>
              <a:t>‹#›</a:t>
            </a:fld>
            <a:endParaRPr lang="en-IN"/>
          </a:p>
        </p:txBody>
      </p:sp>
    </p:spTree>
    <p:extLst>
      <p:ext uri="{BB962C8B-B14F-4D97-AF65-F5344CB8AC3E}">
        <p14:creationId xmlns:p14="http://schemas.microsoft.com/office/powerpoint/2010/main" val="32290398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BBAA3D1-1DF1-48F1-8B7D-4A0838134523}" type="datetimeFigureOut">
              <a:rPr lang="en-IN" smtClean="0"/>
              <a:t>23-05-2025</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F11A503-E6CA-43A3-8BAF-B926A65887F8}" type="slidenum">
              <a:rPr lang="en-IN" smtClean="0"/>
              <a:t>‹#›</a:t>
            </a:fld>
            <a:endParaRPr lang="en-IN"/>
          </a:p>
        </p:txBody>
      </p:sp>
    </p:spTree>
    <p:extLst>
      <p:ext uri="{BB962C8B-B14F-4D97-AF65-F5344CB8AC3E}">
        <p14:creationId xmlns:p14="http://schemas.microsoft.com/office/powerpoint/2010/main" val="276665355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BBAA3D1-1DF1-48F1-8B7D-4A0838134523}" type="datetimeFigureOut">
              <a:rPr lang="en-IN" smtClean="0"/>
              <a:t>23-05-2025</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F11A503-E6CA-43A3-8BAF-B926A65887F8}" type="slidenum">
              <a:rPr lang="en-IN" smtClean="0"/>
              <a:t>‹#›</a:t>
            </a:fld>
            <a:endParaRPr lang="en-IN"/>
          </a:p>
        </p:txBody>
      </p:sp>
    </p:spTree>
    <p:extLst>
      <p:ext uri="{BB962C8B-B14F-4D97-AF65-F5344CB8AC3E}">
        <p14:creationId xmlns:p14="http://schemas.microsoft.com/office/powerpoint/2010/main" val="15320657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BAA3D1-1DF1-48F1-8B7D-4A0838134523}" type="datetimeFigureOut">
              <a:rPr lang="en-IN" smtClean="0"/>
              <a:t>23-05-2025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F11A503-E6CA-43A3-8BAF-B926A65887F8}" type="slidenum">
              <a:rPr lang="en-IN" smtClean="0"/>
              <a:t>‹#›</a:t>
            </a:fld>
            <a:endParaRPr lang="en-IN"/>
          </a:p>
        </p:txBody>
      </p:sp>
    </p:spTree>
    <p:extLst>
      <p:ext uri="{BB962C8B-B14F-4D97-AF65-F5344CB8AC3E}">
        <p14:creationId xmlns:p14="http://schemas.microsoft.com/office/powerpoint/2010/main" val="2886245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BBAA3D1-1DF1-48F1-8B7D-4A0838134523}" type="datetimeFigureOut">
              <a:rPr lang="en-IN" smtClean="0"/>
              <a:t>23-05-2025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11A503-E6CA-43A3-8BAF-B926A65887F8}" type="slidenum">
              <a:rPr lang="en-IN" smtClean="0"/>
              <a:t>‹#›</a:t>
            </a:fld>
            <a:endParaRPr lang="en-IN"/>
          </a:p>
        </p:txBody>
      </p:sp>
    </p:spTree>
    <p:extLst>
      <p:ext uri="{BB962C8B-B14F-4D97-AF65-F5344CB8AC3E}">
        <p14:creationId xmlns:p14="http://schemas.microsoft.com/office/powerpoint/2010/main" val="42106363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8BBAA3D1-1DF1-48F1-8B7D-4A0838134523}" type="datetimeFigureOut">
              <a:rPr lang="en-IN" smtClean="0"/>
              <a:t>23-05-2025</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6F11A503-E6CA-43A3-8BAF-B926A65887F8}" type="slidenum">
              <a:rPr lang="en-IN" smtClean="0"/>
              <a:t>‹#›</a:t>
            </a:fld>
            <a:endParaRPr lang="en-IN"/>
          </a:p>
        </p:txBody>
      </p:sp>
    </p:spTree>
    <p:extLst>
      <p:ext uri="{BB962C8B-B14F-4D97-AF65-F5344CB8AC3E}">
        <p14:creationId xmlns:p14="http://schemas.microsoft.com/office/powerpoint/2010/main" val="13550673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8BBAA3D1-1DF1-48F1-8B7D-4A0838134523}" type="datetimeFigureOut">
              <a:rPr lang="en-IN" smtClean="0"/>
              <a:t>23-05-2025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11A503-E6CA-43A3-8BAF-B926A65887F8}" type="slidenum">
              <a:rPr lang="en-IN" smtClean="0"/>
              <a:t>‹#›</a:t>
            </a:fld>
            <a:endParaRPr lang="en-IN"/>
          </a:p>
        </p:txBody>
      </p:sp>
    </p:spTree>
    <p:extLst>
      <p:ext uri="{BB962C8B-B14F-4D97-AF65-F5344CB8AC3E}">
        <p14:creationId xmlns:p14="http://schemas.microsoft.com/office/powerpoint/2010/main" val="314002477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8BBAA3D1-1DF1-48F1-8B7D-4A0838134523}" type="datetimeFigureOut">
              <a:rPr lang="en-IN" smtClean="0"/>
              <a:t>23-05-2025</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F11A503-E6CA-43A3-8BAF-B926A65887F8}" type="slidenum">
              <a:rPr lang="en-IN" smtClean="0"/>
              <a:t>‹#›</a:t>
            </a:fld>
            <a:endParaRPr lang="en-IN"/>
          </a:p>
        </p:txBody>
      </p:sp>
    </p:spTree>
    <p:extLst>
      <p:ext uri="{BB962C8B-B14F-4D97-AF65-F5344CB8AC3E}">
        <p14:creationId xmlns:p14="http://schemas.microsoft.com/office/powerpoint/2010/main" val="709615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BBAA3D1-1DF1-48F1-8B7D-4A0838134523}" type="datetimeFigureOut">
              <a:rPr lang="en-IN" smtClean="0"/>
              <a:t>23-05-2025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6F11A503-E6CA-43A3-8BAF-B926A65887F8}" type="slidenum">
              <a:rPr lang="en-IN" smtClean="0"/>
              <a:t>‹#›</a:t>
            </a:fld>
            <a:endParaRPr lang="en-IN"/>
          </a:p>
        </p:txBody>
      </p:sp>
    </p:spTree>
    <p:extLst>
      <p:ext uri="{BB962C8B-B14F-4D97-AF65-F5344CB8AC3E}">
        <p14:creationId xmlns:p14="http://schemas.microsoft.com/office/powerpoint/2010/main" val="33584093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BBAA3D1-1DF1-48F1-8B7D-4A0838134523}" type="datetimeFigureOut">
              <a:rPr lang="en-IN" smtClean="0"/>
              <a:t>23-05-2025</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6F11A503-E6CA-43A3-8BAF-B926A65887F8}" type="slidenum">
              <a:rPr lang="en-IN" smtClean="0"/>
              <a:t>‹#›</a:t>
            </a:fld>
            <a:endParaRPr lang="en-IN"/>
          </a:p>
        </p:txBody>
      </p:sp>
    </p:spTree>
    <p:extLst>
      <p:ext uri="{BB962C8B-B14F-4D97-AF65-F5344CB8AC3E}">
        <p14:creationId xmlns:p14="http://schemas.microsoft.com/office/powerpoint/2010/main" val="2018238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BBAA3D1-1DF1-48F1-8B7D-4A0838134523}" type="datetimeFigureOut">
              <a:rPr lang="en-IN" smtClean="0"/>
              <a:t>23-05-2025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6F11A503-E6CA-43A3-8BAF-B926A65887F8}" type="slidenum">
              <a:rPr lang="en-IN" smtClean="0"/>
              <a:t>‹#›</a:t>
            </a:fld>
            <a:endParaRPr lang="en-IN"/>
          </a:p>
        </p:txBody>
      </p:sp>
    </p:spTree>
    <p:extLst>
      <p:ext uri="{BB962C8B-B14F-4D97-AF65-F5344CB8AC3E}">
        <p14:creationId xmlns:p14="http://schemas.microsoft.com/office/powerpoint/2010/main" val="33423998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BBAA3D1-1DF1-48F1-8B7D-4A0838134523}" type="datetimeFigureOut">
              <a:rPr lang="en-IN" smtClean="0"/>
              <a:t>23-05-2025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6F11A503-E6CA-43A3-8BAF-B926A65887F8}" type="slidenum">
              <a:rPr lang="en-IN" smtClean="0"/>
              <a:t>‹#›</a:t>
            </a:fld>
            <a:endParaRPr lang="en-IN"/>
          </a:p>
        </p:txBody>
      </p:sp>
    </p:spTree>
    <p:extLst>
      <p:ext uri="{BB962C8B-B14F-4D97-AF65-F5344CB8AC3E}">
        <p14:creationId xmlns:p14="http://schemas.microsoft.com/office/powerpoint/2010/main" val="4117435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BBAA3D1-1DF1-48F1-8B7D-4A0838134523}" type="datetimeFigureOut">
              <a:rPr lang="en-IN" smtClean="0"/>
              <a:t>23-05-2025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6F11A503-E6CA-43A3-8BAF-B926A65887F8}" type="slidenum">
              <a:rPr lang="en-IN" smtClean="0"/>
              <a:t>‹#›</a:t>
            </a:fld>
            <a:endParaRPr lang="en-IN"/>
          </a:p>
        </p:txBody>
      </p:sp>
    </p:spTree>
    <p:extLst>
      <p:ext uri="{BB962C8B-B14F-4D97-AF65-F5344CB8AC3E}">
        <p14:creationId xmlns:p14="http://schemas.microsoft.com/office/powerpoint/2010/main" val="24656742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BAA3D1-1DF1-48F1-8B7D-4A0838134523}" type="datetimeFigureOut">
              <a:rPr lang="en-IN" smtClean="0"/>
              <a:t>23-05-2025</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6F11A503-E6CA-43A3-8BAF-B926A65887F8}" type="slidenum">
              <a:rPr lang="en-IN" smtClean="0"/>
              <a:t>‹#›</a:t>
            </a:fld>
            <a:endParaRPr lang="en-IN"/>
          </a:p>
        </p:txBody>
      </p:sp>
    </p:spTree>
    <p:extLst>
      <p:ext uri="{BB962C8B-B14F-4D97-AF65-F5344CB8AC3E}">
        <p14:creationId xmlns:p14="http://schemas.microsoft.com/office/powerpoint/2010/main" val="9962685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BAA3D1-1DF1-48F1-8B7D-4A0838134523}" type="datetimeFigureOut">
              <a:rPr lang="en-IN" smtClean="0"/>
              <a:t>23-05-2025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F11A503-E6CA-43A3-8BAF-B926A65887F8}" type="slidenum">
              <a:rPr lang="en-IN" smtClean="0"/>
              <a:t>‹#›</a:t>
            </a:fld>
            <a:endParaRPr lang="en-IN"/>
          </a:p>
        </p:txBody>
      </p:sp>
    </p:spTree>
    <p:extLst>
      <p:ext uri="{BB962C8B-B14F-4D97-AF65-F5344CB8AC3E}">
        <p14:creationId xmlns:p14="http://schemas.microsoft.com/office/powerpoint/2010/main" val="41488951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BBAA3D1-1DF1-48F1-8B7D-4A0838134523}" type="datetimeFigureOut">
              <a:rPr lang="en-IN" smtClean="0"/>
              <a:t>23-05-2025</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6F11A503-E6CA-43A3-8BAF-B926A65887F8}" type="slidenum">
              <a:rPr lang="en-IN" smtClean="0"/>
              <a:t>‹#›</a:t>
            </a:fld>
            <a:endParaRPr lang="en-IN"/>
          </a:p>
        </p:txBody>
      </p:sp>
    </p:spTree>
    <p:extLst>
      <p:ext uri="{BB962C8B-B14F-4D97-AF65-F5344CB8AC3E}">
        <p14:creationId xmlns:p14="http://schemas.microsoft.com/office/powerpoint/2010/main" val="502965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8BBAA3D1-1DF1-48F1-8B7D-4A0838134523}" type="datetimeFigureOut">
              <a:rPr lang="en-IN" smtClean="0"/>
              <a:t>23-05-2025</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6F11A503-E6CA-43A3-8BAF-B926A65887F8}" type="slidenum">
              <a:rPr lang="en-IN" smtClean="0"/>
              <a:t>‹#›</a:t>
            </a:fld>
            <a:endParaRPr lang="en-IN"/>
          </a:p>
        </p:txBody>
      </p:sp>
    </p:spTree>
    <p:extLst>
      <p:ext uri="{BB962C8B-B14F-4D97-AF65-F5344CB8AC3E}">
        <p14:creationId xmlns:p14="http://schemas.microsoft.com/office/powerpoint/2010/main" val="302873487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hyperlink" Target="https://arxiv.org/pdf/2007.09236"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hyperlink" Target="https://arxiv.org/pdf/2007.09236" TargetMode="External"/><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9.xml"/><Relationship Id="rId4" Type="http://schemas.openxmlformats.org/officeDocument/2006/relationships/hyperlink" Target="https://arxiv.org/pdf/2007.09236"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arxiv.org/pdf/2007.09236" TargetMode="External"/><Relationship Id="rId2" Type="http://schemas.openxmlformats.org/officeDocument/2006/relationships/image" Target="../media/image8.png"/><Relationship Id="rId1" Type="http://schemas.openxmlformats.org/officeDocument/2006/relationships/slideLayout" Target="../slideLayouts/slideLayout9.xml"/><Relationship Id="rId5" Type="http://schemas.openxmlformats.org/officeDocument/2006/relationships/image" Target="../media/image10.png"/><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262622-266C-07C0-8BAE-4E61712D6048}"/>
              </a:ext>
            </a:extLst>
          </p:cNvPr>
          <p:cNvSpPr>
            <a:spLocks noGrp="1"/>
          </p:cNvSpPr>
          <p:nvPr>
            <p:ph type="ctrTitle"/>
          </p:nvPr>
        </p:nvSpPr>
        <p:spPr>
          <a:xfrm>
            <a:off x="651434" y="645459"/>
            <a:ext cx="6393327" cy="3247404"/>
          </a:xfrm>
        </p:spPr>
        <p:txBody>
          <a:bodyPr/>
          <a:lstStyle/>
          <a:p>
            <a:r>
              <a:rPr lang="en-IN" sz="4800" b="1" dirty="0"/>
              <a:t>Multi-Task Federated Learning for Personalized Deep Neural Networks</a:t>
            </a:r>
          </a:p>
        </p:txBody>
      </p:sp>
      <p:sp>
        <p:nvSpPr>
          <p:cNvPr id="3" name="Subtitle 2">
            <a:extLst>
              <a:ext uri="{FF2B5EF4-FFF2-40B4-BE49-F238E27FC236}">
                <a16:creationId xmlns:a16="http://schemas.microsoft.com/office/drawing/2014/main" id="{97D61903-8FED-928F-94F1-0D0697E86C48}"/>
              </a:ext>
            </a:extLst>
          </p:cNvPr>
          <p:cNvSpPr>
            <a:spLocks noGrp="1"/>
          </p:cNvSpPr>
          <p:nvPr>
            <p:ph type="subTitle" idx="1"/>
          </p:nvPr>
        </p:nvSpPr>
        <p:spPr>
          <a:xfrm>
            <a:off x="766485" y="4243294"/>
            <a:ext cx="4343397" cy="2032000"/>
          </a:xfrm>
        </p:spPr>
        <p:txBody>
          <a:bodyPr>
            <a:normAutofit fontScale="92500" lnSpcReduction="20000"/>
          </a:bodyPr>
          <a:lstStyle/>
          <a:p>
            <a:r>
              <a:rPr lang="en-IN" b="1" u="sng" dirty="0">
                <a:solidFill>
                  <a:schemeClr val="bg1"/>
                </a:solidFill>
              </a:rPr>
              <a:t>Team -6 </a:t>
            </a:r>
          </a:p>
          <a:p>
            <a:r>
              <a:rPr lang="en-IN" b="1" dirty="0">
                <a:solidFill>
                  <a:schemeClr val="bg1"/>
                </a:solidFill>
              </a:rPr>
              <a:t>Deepti Sinha</a:t>
            </a:r>
          </a:p>
          <a:p>
            <a:r>
              <a:rPr lang="en-IN" b="1" dirty="0">
                <a:solidFill>
                  <a:schemeClr val="bg1"/>
                </a:solidFill>
              </a:rPr>
              <a:t>Madhura </a:t>
            </a:r>
            <a:r>
              <a:rPr lang="en-IN" b="1" dirty="0" err="1">
                <a:solidFill>
                  <a:schemeClr val="bg1"/>
                </a:solidFill>
              </a:rPr>
              <a:t>kadaba</a:t>
            </a:r>
            <a:endParaRPr lang="en-IN" b="1" dirty="0">
              <a:solidFill>
                <a:schemeClr val="bg1"/>
              </a:solidFill>
            </a:endParaRPr>
          </a:p>
          <a:p>
            <a:r>
              <a:rPr lang="en-IN" b="1" dirty="0" err="1">
                <a:solidFill>
                  <a:schemeClr val="bg1"/>
                </a:solidFill>
              </a:rPr>
              <a:t>prajna</a:t>
            </a:r>
            <a:r>
              <a:rPr lang="en-IN" b="1" dirty="0">
                <a:solidFill>
                  <a:schemeClr val="bg1"/>
                </a:solidFill>
              </a:rPr>
              <a:t> k</a:t>
            </a:r>
          </a:p>
          <a:p>
            <a:r>
              <a:rPr lang="en-IN" b="1" dirty="0">
                <a:solidFill>
                  <a:schemeClr val="bg1"/>
                </a:solidFill>
              </a:rPr>
              <a:t>Sarthak </a:t>
            </a:r>
            <a:r>
              <a:rPr lang="en-IN" b="1" dirty="0" err="1">
                <a:solidFill>
                  <a:schemeClr val="bg1"/>
                </a:solidFill>
              </a:rPr>
              <a:t>sharma</a:t>
            </a:r>
            <a:endParaRPr lang="en-IN" b="1" dirty="0">
              <a:solidFill>
                <a:schemeClr val="bg1"/>
              </a:solidFill>
            </a:endParaRPr>
          </a:p>
          <a:p>
            <a:r>
              <a:rPr lang="en-IN" b="1" dirty="0" err="1">
                <a:solidFill>
                  <a:schemeClr val="bg1"/>
                </a:solidFill>
              </a:rPr>
              <a:t>subin</a:t>
            </a:r>
            <a:r>
              <a:rPr lang="en-IN" b="1" dirty="0">
                <a:solidFill>
                  <a:schemeClr val="bg1"/>
                </a:solidFill>
              </a:rPr>
              <a:t> </a:t>
            </a:r>
            <a:r>
              <a:rPr lang="en-IN" b="1" dirty="0" err="1">
                <a:solidFill>
                  <a:schemeClr val="bg1"/>
                </a:solidFill>
              </a:rPr>
              <a:t>pillai</a:t>
            </a:r>
            <a:endParaRPr lang="en-IN" b="1" dirty="0">
              <a:solidFill>
                <a:schemeClr val="bg1"/>
              </a:solidFill>
            </a:endParaRPr>
          </a:p>
        </p:txBody>
      </p:sp>
      <p:pic>
        <p:nvPicPr>
          <p:cNvPr id="1026" name="Picture 2" descr="Boost Your AI Workflows with Federated Learning Enabled by NVIDIA FLARE |  NVIDIA Technical Blog">
            <a:extLst>
              <a:ext uri="{FF2B5EF4-FFF2-40B4-BE49-F238E27FC236}">
                <a16:creationId xmlns:a16="http://schemas.microsoft.com/office/drawing/2014/main" id="{2829261C-3841-472F-CE9A-73FFC049B8C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00116" y="2086703"/>
            <a:ext cx="4040450" cy="2276120"/>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4160E61F-AB64-C3DE-FAA0-DDD6E3F5D7A2}"/>
              </a:ext>
            </a:extLst>
          </p:cNvPr>
          <p:cNvSpPr txBox="1"/>
          <p:nvPr/>
        </p:nvSpPr>
        <p:spPr>
          <a:xfrm>
            <a:off x="7739529" y="5358510"/>
            <a:ext cx="3860800" cy="646331"/>
          </a:xfrm>
          <a:prstGeom prst="rect">
            <a:avLst/>
          </a:prstGeom>
          <a:noFill/>
        </p:spPr>
        <p:txBody>
          <a:bodyPr wrap="square">
            <a:spAutoFit/>
          </a:bodyPr>
          <a:lstStyle/>
          <a:p>
            <a:r>
              <a:rPr lang="en-IN" b="1" u="sng" dirty="0">
                <a:solidFill>
                  <a:schemeClr val="bg1"/>
                </a:solidFill>
              </a:rPr>
              <a:t>IISc FACULTY </a:t>
            </a:r>
          </a:p>
          <a:p>
            <a:r>
              <a:rPr lang="en-IN" b="1" dirty="0">
                <a:solidFill>
                  <a:schemeClr val="bg1"/>
                </a:solidFill>
              </a:rPr>
              <a:t>PROF. CHANDRAMANI SINGH</a:t>
            </a:r>
          </a:p>
        </p:txBody>
      </p:sp>
    </p:spTree>
    <p:extLst>
      <p:ext uri="{BB962C8B-B14F-4D97-AF65-F5344CB8AC3E}">
        <p14:creationId xmlns:p14="http://schemas.microsoft.com/office/powerpoint/2010/main" val="7849035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DE5115-7643-1BFD-5046-B51BD97258C5}"/>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FE01C5ED-63BE-255B-65B0-1D626C76F7FA}"/>
              </a:ext>
            </a:extLst>
          </p:cNvPr>
          <p:cNvSpPr txBox="1">
            <a:spLocks/>
          </p:cNvSpPr>
          <p:nvPr/>
        </p:nvSpPr>
        <p:spPr bwMode="gray">
          <a:xfrm>
            <a:off x="0" y="0"/>
            <a:ext cx="10446871" cy="871966"/>
          </a:xfrm>
          <a:prstGeom prst="flowChartDocumen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lin ang="16200000" scaled="1"/>
            <a:tileRect/>
          </a:gradFill>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bg1"/>
                </a:solidFill>
              </a:rPr>
              <a:t>PRIVATE BATCH NORM LAYERS (PATCHES)</a:t>
            </a:r>
          </a:p>
        </p:txBody>
      </p:sp>
      <p:sp>
        <p:nvSpPr>
          <p:cNvPr id="2" name="TextBox 1">
            <a:extLst>
              <a:ext uri="{FF2B5EF4-FFF2-40B4-BE49-F238E27FC236}">
                <a16:creationId xmlns:a16="http://schemas.microsoft.com/office/drawing/2014/main" id="{2D20AA01-033C-9E91-9461-3EABFD4B5020}"/>
              </a:ext>
            </a:extLst>
          </p:cNvPr>
          <p:cNvSpPr txBox="1"/>
          <p:nvPr/>
        </p:nvSpPr>
        <p:spPr>
          <a:xfrm>
            <a:off x="203200" y="1177364"/>
            <a:ext cx="7703671" cy="3046988"/>
          </a:xfrm>
          <a:prstGeom prst="rect">
            <a:avLst/>
          </a:prstGeom>
          <a:noFill/>
        </p:spPr>
        <p:txBody>
          <a:bodyPr wrap="square" rtlCol="0">
            <a:spAutoFit/>
          </a:bodyPr>
          <a:lstStyle/>
          <a:p>
            <a:r>
              <a:rPr lang="en-IN" sz="1600" b="1" dirty="0"/>
              <a:t>During local training, the client’s private Batch Norm layers have been adapted to the local dataset.</a:t>
            </a:r>
          </a:p>
          <a:p>
            <a:endParaRPr lang="en-IN" sz="1600" b="1" dirty="0"/>
          </a:p>
          <a:p>
            <a:r>
              <a:rPr lang="en-IN" sz="1600" b="1" dirty="0"/>
              <a:t>If BN-patches are added through out the network, the intermediate DNN values will be regularly ‘constrained’ to be closer to the pre-aggregation values, resulting ultimately in network outputs closer to the pre-aggregation outputs.</a:t>
            </a:r>
          </a:p>
          <a:p>
            <a:endParaRPr lang="en-IN" sz="1600" b="1" dirty="0"/>
          </a:p>
          <a:p>
            <a:r>
              <a:rPr lang="en-IN" sz="1600" b="1" u="sng" dirty="0"/>
              <a:t>When we have a mixture of noisy and non-noisy clients</a:t>
            </a:r>
            <a:r>
              <a:rPr lang="en-IN" sz="1600" b="1" dirty="0"/>
              <a:t>: </a:t>
            </a:r>
            <a:r>
              <a:rPr lang="en-US" sz="1600" b="1" dirty="0"/>
              <a:t>The harmful effect of receiving a global model that has been harmed by the participation of noisy clients will be reduced since they do not share “all” the model parameters (BN parameters are private and stored locally).</a:t>
            </a:r>
            <a:endParaRPr lang="en-IN" sz="1600" b="1" dirty="0"/>
          </a:p>
        </p:txBody>
      </p:sp>
      <p:pic>
        <p:nvPicPr>
          <p:cNvPr id="7" name="Picture 6">
            <a:extLst>
              <a:ext uri="{FF2B5EF4-FFF2-40B4-BE49-F238E27FC236}">
                <a16:creationId xmlns:a16="http://schemas.microsoft.com/office/drawing/2014/main" id="{1D20CF9F-E7B7-3BBA-7FA5-BF8253E4ABD8}"/>
              </a:ext>
            </a:extLst>
          </p:cNvPr>
          <p:cNvPicPr>
            <a:picLocks noChangeAspect="1"/>
          </p:cNvPicPr>
          <p:nvPr/>
        </p:nvPicPr>
        <p:blipFill>
          <a:blip r:embed="rId2"/>
          <a:srcRect l="8803" t="5348"/>
          <a:stretch/>
        </p:blipFill>
        <p:spPr>
          <a:xfrm>
            <a:off x="8116048" y="1290914"/>
            <a:ext cx="3693458" cy="5045368"/>
          </a:xfrm>
          <a:prstGeom prst="rect">
            <a:avLst/>
          </a:prstGeom>
        </p:spPr>
      </p:pic>
      <p:sp>
        <p:nvSpPr>
          <p:cNvPr id="4" name="TextBox 3">
            <a:extLst>
              <a:ext uri="{FF2B5EF4-FFF2-40B4-BE49-F238E27FC236}">
                <a16:creationId xmlns:a16="http://schemas.microsoft.com/office/drawing/2014/main" id="{8811E9F4-52F3-19F5-23CB-B30E85CA81E5}"/>
              </a:ext>
            </a:extLst>
          </p:cNvPr>
          <p:cNvSpPr txBox="1"/>
          <p:nvPr/>
        </p:nvSpPr>
        <p:spPr>
          <a:xfrm>
            <a:off x="1675377" y="4934919"/>
            <a:ext cx="3896940" cy="461665"/>
          </a:xfrm>
          <a:prstGeom prst="rect">
            <a:avLst/>
          </a:prstGeom>
          <a:noFill/>
        </p:spPr>
        <p:txBody>
          <a:bodyPr wrap="square" rtlCol="0">
            <a:spAutoFit/>
          </a:bodyPr>
          <a:lstStyle/>
          <a:p>
            <a:r>
              <a:rPr lang="en-IN" sz="2400" b="1" dirty="0">
                <a:solidFill>
                  <a:srgbClr val="FF0000"/>
                </a:solidFill>
              </a:rPr>
              <a:t>Review this slide</a:t>
            </a:r>
          </a:p>
        </p:txBody>
      </p:sp>
    </p:spTree>
    <p:extLst>
      <p:ext uri="{BB962C8B-B14F-4D97-AF65-F5344CB8AC3E}">
        <p14:creationId xmlns:p14="http://schemas.microsoft.com/office/powerpoint/2010/main" val="3332274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4FA324-E7FF-4331-1F29-19CA280EFAF9}"/>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93F2FF82-9233-9A21-022A-53F49A031D01}"/>
              </a:ext>
            </a:extLst>
          </p:cNvPr>
          <p:cNvSpPr txBox="1">
            <a:spLocks/>
          </p:cNvSpPr>
          <p:nvPr/>
        </p:nvSpPr>
        <p:spPr bwMode="gray">
          <a:xfrm>
            <a:off x="0" y="0"/>
            <a:ext cx="10446871" cy="871966"/>
          </a:xfrm>
          <a:prstGeom prst="flowChartDocumen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lin ang="16200000" scaled="1"/>
            <a:tileRect/>
          </a:gradFill>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t>EXPERIMENTS &amp; OBSERVATIONS</a:t>
            </a:r>
            <a:endParaRPr lang="en-IN" b="1" dirty="0">
              <a:solidFill>
                <a:schemeClr val="bg1"/>
              </a:solidFill>
            </a:endParaRPr>
          </a:p>
        </p:txBody>
      </p:sp>
      <p:sp>
        <p:nvSpPr>
          <p:cNvPr id="4" name="TextBox 3">
            <a:extLst>
              <a:ext uri="{FF2B5EF4-FFF2-40B4-BE49-F238E27FC236}">
                <a16:creationId xmlns:a16="http://schemas.microsoft.com/office/drawing/2014/main" id="{510B8D41-A570-E901-D0E9-0E481FBAB771}"/>
              </a:ext>
            </a:extLst>
          </p:cNvPr>
          <p:cNvSpPr txBox="1"/>
          <p:nvPr/>
        </p:nvSpPr>
        <p:spPr>
          <a:xfrm>
            <a:off x="235448" y="1005895"/>
            <a:ext cx="10062292" cy="646331"/>
          </a:xfrm>
          <a:prstGeom prst="rect">
            <a:avLst/>
          </a:prstGeom>
          <a:noFill/>
        </p:spPr>
        <p:txBody>
          <a:bodyPr wrap="square" rtlCol="0">
            <a:spAutoFit/>
          </a:bodyPr>
          <a:lstStyle/>
          <a:p>
            <a:r>
              <a:rPr lang="en-IN" dirty="0"/>
              <a:t>Comparing results for Clients = 200, Sampled = 0.5, Dataset = MNIST, Rounds = 300</a:t>
            </a:r>
          </a:p>
          <a:p>
            <a:r>
              <a:rPr lang="en-IN" dirty="0"/>
              <a:t>Strategies = </a:t>
            </a:r>
            <a:r>
              <a:rPr lang="en-IN" dirty="0" err="1"/>
              <a:t>FedAvg</a:t>
            </a:r>
            <a:r>
              <a:rPr lang="en-IN" dirty="0"/>
              <a:t>, </a:t>
            </a:r>
            <a:r>
              <a:rPr lang="en-IN" dirty="0" err="1"/>
              <a:t>FedAdam</a:t>
            </a:r>
            <a:r>
              <a:rPr lang="en-IN" dirty="0"/>
              <a:t>, </a:t>
            </a:r>
            <a:r>
              <a:rPr lang="en-IN" dirty="0" err="1"/>
              <a:t>FedAvg</a:t>
            </a:r>
            <a:r>
              <a:rPr lang="en-IN" dirty="0"/>
              <a:t>-Adam</a:t>
            </a:r>
          </a:p>
        </p:txBody>
      </p:sp>
      <p:sp>
        <p:nvSpPr>
          <p:cNvPr id="5" name="TextBox 4">
            <a:extLst>
              <a:ext uri="{FF2B5EF4-FFF2-40B4-BE49-F238E27FC236}">
                <a16:creationId xmlns:a16="http://schemas.microsoft.com/office/drawing/2014/main" id="{60A9AEF9-08F1-5A99-3184-40A521A45C2F}"/>
              </a:ext>
            </a:extLst>
          </p:cNvPr>
          <p:cNvSpPr txBox="1"/>
          <p:nvPr/>
        </p:nvSpPr>
        <p:spPr>
          <a:xfrm>
            <a:off x="988043" y="1724472"/>
            <a:ext cx="3571683" cy="369332"/>
          </a:xfrm>
          <a:prstGeom prst="rect">
            <a:avLst/>
          </a:prstGeom>
          <a:noFill/>
        </p:spPr>
        <p:txBody>
          <a:bodyPr wrap="square" rtlCol="0">
            <a:spAutoFit/>
          </a:bodyPr>
          <a:lstStyle/>
          <a:p>
            <a:r>
              <a:rPr lang="en-IN" dirty="0"/>
              <a:t>FL (No private parameters)</a:t>
            </a:r>
          </a:p>
        </p:txBody>
      </p:sp>
      <p:sp>
        <p:nvSpPr>
          <p:cNvPr id="6" name="TextBox 5">
            <a:extLst>
              <a:ext uri="{FF2B5EF4-FFF2-40B4-BE49-F238E27FC236}">
                <a16:creationId xmlns:a16="http://schemas.microsoft.com/office/drawing/2014/main" id="{412BD373-EB12-03C1-8B87-18750BAB9F5D}"/>
              </a:ext>
            </a:extLst>
          </p:cNvPr>
          <p:cNvSpPr txBox="1"/>
          <p:nvPr/>
        </p:nvSpPr>
        <p:spPr>
          <a:xfrm>
            <a:off x="6875188" y="1692206"/>
            <a:ext cx="4189666" cy="369332"/>
          </a:xfrm>
          <a:prstGeom prst="rect">
            <a:avLst/>
          </a:prstGeom>
          <a:noFill/>
        </p:spPr>
        <p:txBody>
          <a:bodyPr wrap="square" rtlCol="0">
            <a:spAutoFit/>
          </a:bodyPr>
          <a:lstStyle/>
          <a:p>
            <a:r>
              <a:rPr lang="en-IN" dirty="0"/>
              <a:t>MTFL (</a:t>
            </a:r>
            <a:r>
              <a:rPr lang="en-IN" b="1" dirty="0" err="1"/>
              <a:t>y,b</a:t>
            </a:r>
            <a:r>
              <a:rPr lang="en-IN" dirty="0"/>
              <a:t> private BN parameters)</a:t>
            </a:r>
          </a:p>
        </p:txBody>
      </p:sp>
    </p:spTree>
    <p:extLst>
      <p:ext uri="{BB962C8B-B14F-4D97-AF65-F5344CB8AC3E}">
        <p14:creationId xmlns:p14="http://schemas.microsoft.com/office/powerpoint/2010/main" val="1882862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15878B-D7D5-0D04-8BB8-A28E8F9B06B4}"/>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C08280D0-2FD5-E05E-745B-9528F20EF3AD}"/>
              </a:ext>
            </a:extLst>
          </p:cNvPr>
          <p:cNvSpPr txBox="1">
            <a:spLocks/>
          </p:cNvSpPr>
          <p:nvPr/>
        </p:nvSpPr>
        <p:spPr bwMode="gray">
          <a:xfrm>
            <a:off x="0" y="0"/>
            <a:ext cx="10446871" cy="871966"/>
          </a:xfrm>
          <a:prstGeom prst="flowChartDocumen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lin ang="16200000" scaled="1"/>
            <a:tileRect/>
          </a:gradFill>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t>EXPERIMENTS &amp; OBSERVATIONS</a:t>
            </a:r>
            <a:endParaRPr lang="en-IN" b="1" dirty="0">
              <a:solidFill>
                <a:schemeClr val="bg1"/>
              </a:solidFill>
            </a:endParaRPr>
          </a:p>
        </p:txBody>
      </p:sp>
      <p:sp>
        <p:nvSpPr>
          <p:cNvPr id="4" name="TextBox 3">
            <a:extLst>
              <a:ext uri="{FF2B5EF4-FFF2-40B4-BE49-F238E27FC236}">
                <a16:creationId xmlns:a16="http://schemas.microsoft.com/office/drawing/2014/main" id="{EF0CD029-7C91-A53F-AEF4-C1E9173DB498}"/>
              </a:ext>
            </a:extLst>
          </p:cNvPr>
          <p:cNvSpPr txBox="1"/>
          <p:nvPr/>
        </p:nvSpPr>
        <p:spPr>
          <a:xfrm>
            <a:off x="235448" y="1005895"/>
            <a:ext cx="10062292" cy="646331"/>
          </a:xfrm>
          <a:prstGeom prst="rect">
            <a:avLst/>
          </a:prstGeom>
          <a:noFill/>
        </p:spPr>
        <p:txBody>
          <a:bodyPr wrap="square" rtlCol="0">
            <a:spAutoFit/>
          </a:bodyPr>
          <a:lstStyle/>
          <a:p>
            <a:r>
              <a:rPr lang="en-IN" dirty="0"/>
              <a:t>Comparing results for Clients = 200, Sampled = 0.5, Dataset = MNIST, Rounds = 300</a:t>
            </a:r>
          </a:p>
          <a:p>
            <a:r>
              <a:rPr lang="en-IN" dirty="0"/>
              <a:t>Strategies = </a:t>
            </a:r>
            <a:r>
              <a:rPr lang="en-IN" dirty="0" err="1"/>
              <a:t>FedAvg</a:t>
            </a:r>
            <a:r>
              <a:rPr lang="en-IN" dirty="0"/>
              <a:t>, </a:t>
            </a:r>
            <a:r>
              <a:rPr lang="en-IN" dirty="0" err="1"/>
              <a:t>FedAdam</a:t>
            </a:r>
            <a:r>
              <a:rPr lang="en-IN" dirty="0"/>
              <a:t>, </a:t>
            </a:r>
            <a:r>
              <a:rPr lang="en-IN" dirty="0" err="1"/>
              <a:t>FedAvg</a:t>
            </a:r>
            <a:r>
              <a:rPr lang="en-IN" dirty="0"/>
              <a:t>-Adam</a:t>
            </a:r>
          </a:p>
        </p:txBody>
      </p:sp>
      <p:sp>
        <p:nvSpPr>
          <p:cNvPr id="5" name="TextBox 4">
            <a:extLst>
              <a:ext uri="{FF2B5EF4-FFF2-40B4-BE49-F238E27FC236}">
                <a16:creationId xmlns:a16="http://schemas.microsoft.com/office/drawing/2014/main" id="{D9BCFF5B-3E93-3D26-DC8F-A752163147DB}"/>
              </a:ext>
            </a:extLst>
          </p:cNvPr>
          <p:cNvSpPr txBox="1"/>
          <p:nvPr/>
        </p:nvSpPr>
        <p:spPr>
          <a:xfrm>
            <a:off x="988043" y="1724472"/>
            <a:ext cx="3571683" cy="369332"/>
          </a:xfrm>
          <a:prstGeom prst="rect">
            <a:avLst/>
          </a:prstGeom>
          <a:noFill/>
        </p:spPr>
        <p:txBody>
          <a:bodyPr wrap="square" rtlCol="0">
            <a:spAutoFit/>
          </a:bodyPr>
          <a:lstStyle/>
          <a:p>
            <a:r>
              <a:rPr lang="en-IN" dirty="0"/>
              <a:t>FL (No private parameters)</a:t>
            </a:r>
          </a:p>
        </p:txBody>
      </p:sp>
      <p:sp>
        <p:nvSpPr>
          <p:cNvPr id="6" name="TextBox 5">
            <a:extLst>
              <a:ext uri="{FF2B5EF4-FFF2-40B4-BE49-F238E27FC236}">
                <a16:creationId xmlns:a16="http://schemas.microsoft.com/office/drawing/2014/main" id="{D1AD3ADC-BE7C-BD97-2A92-080F9AA72827}"/>
              </a:ext>
            </a:extLst>
          </p:cNvPr>
          <p:cNvSpPr txBox="1"/>
          <p:nvPr/>
        </p:nvSpPr>
        <p:spPr>
          <a:xfrm>
            <a:off x="6875188" y="1692206"/>
            <a:ext cx="4189666" cy="369332"/>
          </a:xfrm>
          <a:prstGeom prst="rect">
            <a:avLst/>
          </a:prstGeom>
          <a:noFill/>
        </p:spPr>
        <p:txBody>
          <a:bodyPr wrap="square" rtlCol="0">
            <a:spAutoFit/>
          </a:bodyPr>
          <a:lstStyle/>
          <a:p>
            <a:r>
              <a:rPr lang="en-IN" dirty="0"/>
              <a:t>MTFL (</a:t>
            </a:r>
            <a:r>
              <a:rPr lang="en-IN" b="1" dirty="0"/>
              <a:t>u, s </a:t>
            </a:r>
            <a:r>
              <a:rPr lang="en-IN" dirty="0"/>
              <a:t>private BN parameters)</a:t>
            </a:r>
          </a:p>
        </p:txBody>
      </p:sp>
    </p:spTree>
    <p:extLst>
      <p:ext uri="{BB962C8B-B14F-4D97-AF65-F5344CB8AC3E}">
        <p14:creationId xmlns:p14="http://schemas.microsoft.com/office/powerpoint/2010/main" val="22760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AF8E5-7FE2-985E-FBFC-3450B35B4C2E}"/>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9450426E-788D-A6F8-6ADE-3A70F4CF2B3C}"/>
              </a:ext>
            </a:extLst>
          </p:cNvPr>
          <p:cNvSpPr txBox="1">
            <a:spLocks/>
          </p:cNvSpPr>
          <p:nvPr/>
        </p:nvSpPr>
        <p:spPr bwMode="gray">
          <a:xfrm>
            <a:off x="0" y="0"/>
            <a:ext cx="10446871" cy="871966"/>
          </a:xfrm>
          <a:prstGeom prst="flowChartDocumen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lin ang="16200000" scaled="1"/>
            <a:tileRect/>
          </a:gradFill>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t>EXPERIMENTS &amp; OBSERVATIONS</a:t>
            </a:r>
            <a:endParaRPr lang="en-IN" b="1" dirty="0">
              <a:solidFill>
                <a:schemeClr val="bg1"/>
              </a:solidFill>
            </a:endParaRPr>
          </a:p>
        </p:txBody>
      </p:sp>
    </p:spTree>
    <p:extLst>
      <p:ext uri="{BB962C8B-B14F-4D97-AF65-F5344CB8AC3E}">
        <p14:creationId xmlns:p14="http://schemas.microsoft.com/office/powerpoint/2010/main" val="3338921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28F633-4210-A0E3-0260-64126280AD73}"/>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C0B51B16-B12F-6B9E-7A9D-CCB846925C97}"/>
              </a:ext>
            </a:extLst>
          </p:cNvPr>
          <p:cNvSpPr txBox="1">
            <a:spLocks/>
          </p:cNvSpPr>
          <p:nvPr/>
        </p:nvSpPr>
        <p:spPr bwMode="gray">
          <a:xfrm>
            <a:off x="0" y="0"/>
            <a:ext cx="10446871" cy="871966"/>
          </a:xfrm>
          <a:prstGeom prst="flowChartDocumen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lin ang="16200000" scaled="1"/>
            <a:tileRect/>
          </a:gradFill>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t>EXPERIMENTS &amp; OBSERVATIONS</a:t>
            </a:r>
            <a:endParaRPr lang="en-IN" b="1" dirty="0">
              <a:solidFill>
                <a:schemeClr val="bg1"/>
              </a:solidFill>
            </a:endParaRPr>
          </a:p>
        </p:txBody>
      </p:sp>
    </p:spTree>
    <p:extLst>
      <p:ext uri="{BB962C8B-B14F-4D97-AF65-F5344CB8AC3E}">
        <p14:creationId xmlns:p14="http://schemas.microsoft.com/office/powerpoint/2010/main" val="6317552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9F3EF7-16BE-D8EE-83F1-4BF8AE1DDE88}"/>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85A38E42-FC04-BFCA-C9C3-33F6398315A7}"/>
              </a:ext>
            </a:extLst>
          </p:cNvPr>
          <p:cNvSpPr txBox="1">
            <a:spLocks/>
          </p:cNvSpPr>
          <p:nvPr/>
        </p:nvSpPr>
        <p:spPr bwMode="gray">
          <a:xfrm>
            <a:off x="0" y="0"/>
            <a:ext cx="10446871" cy="871966"/>
          </a:xfrm>
          <a:prstGeom prst="flowChartDocumen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lin ang="16200000" scaled="1"/>
            <a:tileRect/>
          </a:gradFill>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bg1"/>
                </a:solidFill>
              </a:rPr>
              <a:t>RESULTS &amp; CONCLUSION</a:t>
            </a:r>
          </a:p>
        </p:txBody>
      </p:sp>
    </p:spTree>
    <p:extLst>
      <p:ext uri="{BB962C8B-B14F-4D97-AF65-F5344CB8AC3E}">
        <p14:creationId xmlns:p14="http://schemas.microsoft.com/office/powerpoint/2010/main" val="37842215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0A036-2DD5-CCB1-8E7F-FD5AFDDC5CF0}"/>
              </a:ext>
            </a:extLst>
          </p:cNvPr>
          <p:cNvSpPr>
            <a:spLocks noGrp="1"/>
          </p:cNvSpPr>
          <p:nvPr>
            <p:ph type="title"/>
          </p:nvPr>
        </p:nvSpPr>
        <p:spPr/>
        <p:txBody>
          <a:bodyPr/>
          <a:lstStyle/>
          <a:p>
            <a:pPr algn="ctr"/>
            <a:r>
              <a:rPr lang="en-IN" sz="9600" b="1" dirty="0"/>
              <a:t>Thank You</a:t>
            </a:r>
          </a:p>
        </p:txBody>
      </p:sp>
      <p:sp>
        <p:nvSpPr>
          <p:cNvPr id="4" name="TextBox 3">
            <a:extLst>
              <a:ext uri="{FF2B5EF4-FFF2-40B4-BE49-F238E27FC236}">
                <a16:creationId xmlns:a16="http://schemas.microsoft.com/office/drawing/2014/main" id="{F584DAA7-CA5A-5C55-9B20-962DE3A5C8B9}"/>
              </a:ext>
            </a:extLst>
          </p:cNvPr>
          <p:cNvSpPr txBox="1"/>
          <p:nvPr/>
        </p:nvSpPr>
        <p:spPr>
          <a:xfrm>
            <a:off x="161363" y="5763691"/>
            <a:ext cx="10650071" cy="923330"/>
          </a:xfrm>
          <a:prstGeom prst="rect">
            <a:avLst/>
          </a:prstGeom>
          <a:noFill/>
        </p:spPr>
        <p:txBody>
          <a:bodyPr wrap="square">
            <a:spAutoFit/>
          </a:bodyPr>
          <a:lstStyle/>
          <a:p>
            <a:r>
              <a:rPr lang="en-IN" b="1" u="sng" dirty="0">
                <a:solidFill>
                  <a:schemeClr val="tx2"/>
                </a:solidFill>
              </a:rPr>
              <a:t>Team -6 :</a:t>
            </a:r>
          </a:p>
          <a:p>
            <a:endParaRPr lang="en-IN" b="1" u="sng" dirty="0">
              <a:solidFill>
                <a:schemeClr val="tx2"/>
              </a:solidFill>
            </a:endParaRPr>
          </a:p>
          <a:p>
            <a:r>
              <a:rPr lang="en-IN" b="1" dirty="0">
                <a:solidFill>
                  <a:schemeClr val="tx2"/>
                </a:solidFill>
              </a:rPr>
              <a:t>Deepti Sinha, Madhura </a:t>
            </a:r>
            <a:r>
              <a:rPr lang="en-IN" b="1" dirty="0" err="1">
                <a:solidFill>
                  <a:schemeClr val="tx2"/>
                </a:solidFill>
              </a:rPr>
              <a:t>Kadaba</a:t>
            </a:r>
            <a:r>
              <a:rPr lang="en-IN" b="1" dirty="0">
                <a:solidFill>
                  <a:schemeClr val="tx2"/>
                </a:solidFill>
              </a:rPr>
              <a:t>, Prajna k, Sarthak Sharma, Subin Pillai</a:t>
            </a:r>
          </a:p>
        </p:txBody>
      </p:sp>
    </p:spTree>
    <p:extLst>
      <p:ext uri="{BB962C8B-B14F-4D97-AF65-F5344CB8AC3E}">
        <p14:creationId xmlns:p14="http://schemas.microsoft.com/office/powerpoint/2010/main" val="1711102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E89A02-0FCA-8920-9E8A-D485E5DCD6C0}"/>
              </a:ext>
            </a:extLst>
          </p:cNvPr>
          <p:cNvSpPr>
            <a:spLocks noGrp="1"/>
          </p:cNvSpPr>
          <p:nvPr>
            <p:ph type="title" idx="4294967295"/>
          </p:nvPr>
        </p:nvSpPr>
        <p:spPr>
          <a:xfrm>
            <a:off x="0" y="0"/>
            <a:ext cx="10446871" cy="871966"/>
          </a:xfrm>
          <a:prstGeom prst="flowChartDocumen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lin ang="16200000" scaled="1"/>
            <a:tileRect/>
          </a:gradFill>
        </p:spPr>
        <p:txBody>
          <a:bodyPr/>
          <a:lstStyle/>
          <a:p>
            <a:r>
              <a:rPr lang="en-IN" b="1" dirty="0">
                <a:solidFill>
                  <a:schemeClr val="bg1"/>
                </a:solidFill>
              </a:rPr>
              <a:t>Muti-Task Federated Learning (MTFL)</a:t>
            </a:r>
          </a:p>
        </p:txBody>
      </p:sp>
      <p:sp>
        <p:nvSpPr>
          <p:cNvPr id="3" name="TextBox 2">
            <a:extLst>
              <a:ext uri="{FF2B5EF4-FFF2-40B4-BE49-F238E27FC236}">
                <a16:creationId xmlns:a16="http://schemas.microsoft.com/office/drawing/2014/main" id="{201BC0D9-C2EC-C078-BEA3-5B66FF5FCF95}"/>
              </a:ext>
            </a:extLst>
          </p:cNvPr>
          <p:cNvSpPr txBox="1"/>
          <p:nvPr/>
        </p:nvSpPr>
        <p:spPr>
          <a:xfrm>
            <a:off x="318809" y="1053992"/>
            <a:ext cx="11401050" cy="1477328"/>
          </a:xfrm>
          <a:prstGeom prst="rect">
            <a:avLst/>
          </a:prstGeom>
          <a:noFill/>
        </p:spPr>
        <p:txBody>
          <a:bodyPr wrap="square" rtlCol="0">
            <a:spAutoFit/>
          </a:bodyPr>
          <a:lstStyle/>
          <a:p>
            <a:r>
              <a:rPr lang="en-IN" b="1" dirty="0"/>
              <a:t>Multi-task Federated Learning (MTFL) is an extension of Federated Learning (FL) t</a:t>
            </a:r>
            <a:r>
              <a:rPr lang="en-US" b="1" dirty="0"/>
              <a:t>hat focuses on training multiple related models across distributed devices rather than a single global model, without sharing any raw data. </a:t>
            </a:r>
          </a:p>
          <a:p>
            <a:endParaRPr lang="en-US" b="1" dirty="0"/>
          </a:p>
          <a:p>
            <a:r>
              <a:rPr lang="en-US" b="1" u="sng" dirty="0"/>
              <a:t>KEY DIFFERENCES:-</a:t>
            </a:r>
          </a:p>
        </p:txBody>
      </p:sp>
      <p:graphicFrame>
        <p:nvGraphicFramePr>
          <p:cNvPr id="4" name="Table 3">
            <a:extLst>
              <a:ext uri="{FF2B5EF4-FFF2-40B4-BE49-F238E27FC236}">
                <a16:creationId xmlns:a16="http://schemas.microsoft.com/office/drawing/2014/main" id="{88E753C8-A953-1CF3-F9C9-19B59C9C6AC2}"/>
              </a:ext>
            </a:extLst>
          </p:cNvPr>
          <p:cNvGraphicFramePr>
            <a:graphicFrameLocks noGrp="1"/>
          </p:cNvGraphicFramePr>
          <p:nvPr>
            <p:extLst>
              <p:ext uri="{D42A27DB-BD31-4B8C-83A1-F6EECF244321}">
                <p14:modId xmlns:p14="http://schemas.microsoft.com/office/powerpoint/2010/main" val="1264873626"/>
              </p:ext>
            </p:extLst>
          </p:nvPr>
        </p:nvGraphicFramePr>
        <p:xfrm>
          <a:off x="318809" y="2753084"/>
          <a:ext cx="11306081" cy="3269782"/>
        </p:xfrm>
        <a:graphic>
          <a:graphicData uri="http://schemas.openxmlformats.org/drawingml/2006/table">
            <a:tbl>
              <a:tblPr firstRow="1" bandRow="1">
                <a:tableStyleId>{69012ECD-51FC-41F1-AA8D-1B2483CD663E}</a:tableStyleId>
              </a:tblPr>
              <a:tblGrid>
                <a:gridCol w="2215542">
                  <a:extLst>
                    <a:ext uri="{9D8B030D-6E8A-4147-A177-3AD203B41FA5}">
                      <a16:colId xmlns:a16="http://schemas.microsoft.com/office/drawing/2014/main" val="1607074885"/>
                    </a:ext>
                  </a:extLst>
                </a:gridCol>
                <a:gridCol w="3979966">
                  <a:extLst>
                    <a:ext uri="{9D8B030D-6E8A-4147-A177-3AD203B41FA5}">
                      <a16:colId xmlns:a16="http://schemas.microsoft.com/office/drawing/2014/main" val="3201278276"/>
                    </a:ext>
                  </a:extLst>
                </a:gridCol>
                <a:gridCol w="5110573">
                  <a:extLst>
                    <a:ext uri="{9D8B030D-6E8A-4147-A177-3AD203B41FA5}">
                      <a16:colId xmlns:a16="http://schemas.microsoft.com/office/drawing/2014/main" val="763764197"/>
                    </a:ext>
                  </a:extLst>
                </a:gridCol>
              </a:tblGrid>
              <a:tr h="437173">
                <a:tc>
                  <a:txBody>
                    <a:bodyPr/>
                    <a:lstStyle/>
                    <a:p>
                      <a:pPr algn="ctr"/>
                      <a:r>
                        <a:rPr lang="en-IN" dirty="0"/>
                        <a:t>Feature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IN" dirty="0"/>
                        <a:t>Federated Learning (FL)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IN" dirty="0"/>
                        <a:t>Muti-task Federated Learning** (MTFL)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447057196"/>
                  </a:ext>
                </a:extLst>
              </a:tr>
              <a:tr h="406400">
                <a:tc>
                  <a:txBody>
                    <a:bodyPr/>
                    <a:lstStyle/>
                    <a:p>
                      <a:pPr algn="ctr"/>
                      <a:r>
                        <a:rPr lang="en-IN" sz="1600" b="1" dirty="0"/>
                        <a:t>Model type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a:t>Single Global Model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a:t>Multiple Personalized Models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063304"/>
                  </a:ext>
                </a:extLst>
              </a:tr>
              <a:tr h="711200">
                <a:tc>
                  <a:txBody>
                    <a:bodyPr/>
                    <a:lstStyle/>
                    <a:p>
                      <a:pPr algn="ctr"/>
                      <a:r>
                        <a:rPr lang="en-IN" sz="1600" b="1" dirty="0"/>
                        <a:t>Data distribution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a:t>Assumed similar data across all clients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a:t>Handles heterogenous data across clients </a:t>
                      </a:r>
                    </a:p>
                    <a:p>
                      <a:pPr algn="ctr"/>
                      <a:r>
                        <a:rPr lang="en-IN" sz="1600" b="1" dirty="0"/>
                        <a:t>(non–IID different but related datasets)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522335"/>
                  </a:ext>
                </a:extLst>
              </a:tr>
              <a:tr h="406400">
                <a:tc>
                  <a:txBody>
                    <a:bodyPr/>
                    <a:lstStyle/>
                    <a:p>
                      <a:pPr algn="ctr"/>
                      <a:r>
                        <a:rPr lang="en-IN" sz="1600" b="1" dirty="0"/>
                        <a:t>Optimization strategy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a:t>Federated Averaging (</a:t>
                      </a:r>
                      <a:r>
                        <a:rPr lang="en-IN" sz="1600" b="1" dirty="0" err="1"/>
                        <a:t>FedAvg</a:t>
                      </a:r>
                      <a:r>
                        <a:rPr lang="en-IN" sz="1600" b="1" dirty="0"/>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a:t>Muti-task optimization (</a:t>
                      </a:r>
                      <a:r>
                        <a:rPr lang="en-IN" sz="1600" b="1" dirty="0" err="1"/>
                        <a:t>FedAvg</a:t>
                      </a:r>
                      <a:r>
                        <a:rPr lang="en-IN" sz="1600" b="1" dirty="0"/>
                        <a:t>-Adam**)</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36232456"/>
                  </a:ext>
                </a:extLst>
              </a:tr>
              <a:tr h="424179">
                <a:tc>
                  <a:txBody>
                    <a:bodyPr/>
                    <a:lstStyle/>
                    <a:p>
                      <a:pPr algn="ctr"/>
                      <a:r>
                        <a:rPr lang="en-IN" sz="1600" b="1" dirty="0"/>
                        <a:t>Accuracy metric</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a:t>Global model accuracy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a:t>User model accuracy (UA **)</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53990693"/>
                  </a:ext>
                </a:extLst>
              </a:tr>
              <a:tr h="376430">
                <a:tc>
                  <a:txBody>
                    <a:bodyPr/>
                    <a:lstStyle/>
                    <a:p>
                      <a:pPr algn="ctr"/>
                      <a:r>
                        <a:rPr lang="en-IN" sz="1600" b="1" dirty="0"/>
                        <a:t>Use case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a:t>Common tasks across all clients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a:t>Personalized learning for all clients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0224735"/>
                  </a:ext>
                </a:extLst>
              </a:tr>
              <a:tr h="202908">
                <a:tc>
                  <a:txBody>
                    <a:bodyPr/>
                    <a:lstStyle/>
                    <a:p>
                      <a:pPr algn="ctr"/>
                      <a:r>
                        <a:rPr lang="en-IN" sz="1600" b="1" dirty="0"/>
                        <a:t>Computation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a:t>Takes place centrally on the server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a:t>Off-loaded to client devices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96732162"/>
                  </a:ext>
                </a:extLst>
              </a:tr>
            </a:tbl>
          </a:graphicData>
        </a:graphic>
      </p:graphicFrame>
      <p:sp>
        <p:nvSpPr>
          <p:cNvPr id="7" name="TextBox 6">
            <a:extLst>
              <a:ext uri="{FF2B5EF4-FFF2-40B4-BE49-F238E27FC236}">
                <a16:creationId xmlns:a16="http://schemas.microsoft.com/office/drawing/2014/main" id="{D2495218-46F0-7B6D-0BE4-8454104C08F1}"/>
              </a:ext>
            </a:extLst>
          </p:cNvPr>
          <p:cNvSpPr txBox="1"/>
          <p:nvPr/>
        </p:nvSpPr>
        <p:spPr>
          <a:xfrm>
            <a:off x="1643529" y="6413455"/>
            <a:ext cx="10076330" cy="307777"/>
          </a:xfrm>
          <a:prstGeom prst="rect">
            <a:avLst/>
          </a:prstGeom>
          <a:noFill/>
        </p:spPr>
        <p:txBody>
          <a:bodyPr wrap="square">
            <a:spAutoFit/>
          </a:bodyPr>
          <a:lstStyle/>
          <a:p>
            <a:pPr algn="r"/>
            <a:r>
              <a:rPr lang="en-IN" sz="1400" b="1" dirty="0">
                <a:solidFill>
                  <a:schemeClr val="tx2">
                    <a:lumMod val="75000"/>
                  </a:schemeClr>
                </a:solidFill>
                <a:hlinkClick r:id="rId3">
                  <a:extLst>
                    <a:ext uri="{A12FA001-AC4F-418D-AE19-62706E023703}">
                      <ahyp:hlinkClr xmlns:ahyp="http://schemas.microsoft.com/office/drawing/2018/hyperlinkcolor" val="tx"/>
                    </a:ext>
                  </a:extLst>
                </a:hlinkClick>
              </a:rPr>
              <a:t>https://arxiv.org/pdf/2007.09236</a:t>
            </a:r>
            <a:r>
              <a:rPr lang="en-IN" sz="1400" b="1" dirty="0">
                <a:solidFill>
                  <a:schemeClr val="tx2">
                    <a:lumMod val="75000"/>
                  </a:schemeClr>
                </a:solidFill>
              </a:rPr>
              <a:t>  **proposed in this paper by </a:t>
            </a:r>
            <a:r>
              <a:rPr lang="sv-SE" sz="1400" b="1" dirty="0">
                <a:solidFill>
                  <a:schemeClr val="tx2">
                    <a:lumMod val="75000"/>
                  </a:schemeClr>
                </a:solidFill>
              </a:rPr>
              <a:t>Jed Mills, Jia Hu, Geyong Min</a:t>
            </a:r>
            <a:endParaRPr lang="en-IN" sz="1400" b="1" dirty="0">
              <a:solidFill>
                <a:schemeClr val="tx2">
                  <a:lumMod val="75000"/>
                </a:schemeClr>
              </a:solidFill>
            </a:endParaRPr>
          </a:p>
        </p:txBody>
      </p:sp>
    </p:spTree>
    <p:extLst>
      <p:ext uri="{BB962C8B-B14F-4D97-AF65-F5344CB8AC3E}">
        <p14:creationId xmlns:p14="http://schemas.microsoft.com/office/powerpoint/2010/main" val="1932343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6FEA7-41A5-FEE8-D330-E867BFA3179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C9271B-8C3A-40C4-4556-BBCB35A6F06B}"/>
              </a:ext>
            </a:extLst>
          </p:cNvPr>
          <p:cNvSpPr>
            <a:spLocks noGrp="1"/>
          </p:cNvSpPr>
          <p:nvPr>
            <p:ph type="title" idx="4294967295"/>
          </p:nvPr>
        </p:nvSpPr>
        <p:spPr>
          <a:xfrm>
            <a:off x="0" y="0"/>
            <a:ext cx="10446871" cy="871966"/>
          </a:xfrm>
          <a:prstGeom prst="flowChartDocumen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lin ang="16200000" scaled="1"/>
            <a:tileRect/>
          </a:gradFill>
        </p:spPr>
        <p:txBody>
          <a:bodyPr/>
          <a:lstStyle/>
          <a:p>
            <a:r>
              <a:rPr lang="en-IN" b="1" dirty="0">
                <a:solidFill>
                  <a:schemeClr val="bg1"/>
                </a:solidFill>
              </a:rPr>
              <a:t>Muti-Task Federated Learning (MTFL)</a:t>
            </a:r>
          </a:p>
        </p:txBody>
      </p:sp>
      <p:graphicFrame>
        <p:nvGraphicFramePr>
          <p:cNvPr id="4" name="Table 3">
            <a:extLst>
              <a:ext uri="{FF2B5EF4-FFF2-40B4-BE49-F238E27FC236}">
                <a16:creationId xmlns:a16="http://schemas.microsoft.com/office/drawing/2014/main" id="{D4C299DE-B849-9ED5-30D7-7C1070D93281}"/>
              </a:ext>
            </a:extLst>
          </p:cNvPr>
          <p:cNvGraphicFramePr>
            <a:graphicFrameLocks noGrp="1"/>
          </p:cNvGraphicFramePr>
          <p:nvPr>
            <p:extLst>
              <p:ext uri="{D42A27DB-BD31-4B8C-83A1-F6EECF244321}">
                <p14:modId xmlns:p14="http://schemas.microsoft.com/office/powerpoint/2010/main" val="700455444"/>
              </p:ext>
            </p:extLst>
          </p:nvPr>
        </p:nvGraphicFramePr>
        <p:xfrm>
          <a:off x="377442" y="1818001"/>
          <a:ext cx="11461470" cy="3228820"/>
        </p:xfrm>
        <a:graphic>
          <a:graphicData uri="http://schemas.openxmlformats.org/drawingml/2006/table">
            <a:tbl>
              <a:tblPr firstRow="1" bandRow="1">
                <a:tableStyleId>{69012ECD-51FC-41F1-AA8D-1B2483CD663E}</a:tableStyleId>
              </a:tblPr>
              <a:tblGrid>
                <a:gridCol w="1205846">
                  <a:extLst>
                    <a:ext uri="{9D8B030D-6E8A-4147-A177-3AD203B41FA5}">
                      <a16:colId xmlns:a16="http://schemas.microsoft.com/office/drawing/2014/main" val="1607074885"/>
                    </a:ext>
                  </a:extLst>
                </a:gridCol>
                <a:gridCol w="5093688">
                  <a:extLst>
                    <a:ext uri="{9D8B030D-6E8A-4147-A177-3AD203B41FA5}">
                      <a16:colId xmlns:a16="http://schemas.microsoft.com/office/drawing/2014/main" val="3201278276"/>
                    </a:ext>
                  </a:extLst>
                </a:gridCol>
                <a:gridCol w="5161936">
                  <a:extLst>
                    <a:ext uri="{9D8B030D-6E8A-4147-A177-3AD203B41FA5}">
                      <a16:colId xmlns:a16="http://schemas.microsoft.com/office/drawing/2014/main" val="763764197"/>
                    </a:ext>
                  </a:extLst>
                </a:gridCol>
              </a:tblGrid>
              <a:tr h="304470">
                <a:tc>
                  <a:txBody>
                    <a:bodyPr/>
                    <a:lstStyle/>
                    <a:p>
                      <a:pPr algn="ctr"/>
                      <a:r>
                        <a:rPr lang="en-IN" dirty="0"/>
                        <a:t>Feature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IN" dirty="0"/>
                        <a:t>Federated Learning (FL)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IN" dirty="0"/>
                        <a:t>Muti-task Federated Learning** (MTFL)</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447057196"/>
                  </a:ext>
                </a:extLst>
              </a:tr>
              <a:tr h="2863060">
                <a:tc>
                  <a:txBody>
                    <a:bodyPr/>
                    <a:lstStyle/>
                    <a:p>
                      <a:pPr algn="ctr"/>
                      <a:r>
                        <a:rPr lang="en-IN" sz="1600" b="1" dirty="0"/>
                        <a:t>Loss function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600" b="1" dirty="0"/>
                    </a:p>
                    <a:p>
                      <a:pPr algn="ctr"/>
                      <a:endParaRPr lang="en-IN" sz="1600" b="1" dirty="0"/>
                    </a:p>
                    <a:p>
                      <a:pPr algn="ctr"/>
                      <a:endParaRPr lang="en-IN" sz="1600" b="1" dirty="0"/>
                    </a:p>
                    <a:p>
                      <a:pPr algn="ctr"/>
                      <a:endParaRPr lang="en-IN"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sz="1600" b="1"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29748032"/>
                  </a:ext>
                </a:extLst>
              </a:tr>
            </a:tbl>
          </a:graphicData>
        </a:graphic>
      </p:graphicFrame>
      <p:sp>
        <p:nvSpPr>
          <p:cNvPr id="7" name="TextBox 6">
            <a:extLst>
              <a:ext uri="{FF2B5EF4-FFF2-40B4-BE49-F238E27FC236}">
                <a16:creationId xmlns:a16="http://schemas.microsoft.com/office/drawing/2014/main" id="{4B06154F-8D77-9C99-49BB-7EAF80624324}"/>
              </a:ext>
            </a:extLst>
          </p:cNvPr>
          <p:cNvSpPr txBox="1"/>
          <p:nvPr/>
        </p:nvSpPr>
        <p:spPr>
          <a:xfrm>
            <a:off x="1643529" y="6413455"/>
            <a:ext cx="10076330" cy="307777"/>
          </a:xfrm>
          <a:prstGeom prst="rect">
            <a:avLst/>
          </a:prstGeom>
          <a:noFill/>
        </p:spPr>
        <p:txBody>
          <a:bodyPr wrap="square">
            <a:spAutoFit/>
          </a:bodyPr>
          <a:lstStyle/>
          <a:p>
            <a:pPr algn="r"/>
            <a:r>
              <a:rPr lang="en-IN" sz="1400" b="1" dirty="0">
                <a:solidFill>
                  <a:schemeClr val="tx2">
                    <a:lumMod val="75000"/>
                  </a:schemeClr>
                </a:solidFill>
                <a:hlinkClick r:id="rId3">
                  <a:extLst>
                    <a:ext uri="{A12FA001-AC4F-418D-AE19-62706E023703}">
                      <ahyp:hlinkClr xmlns:ahyp="http://schemas.microsoft.com/office/drawing/2018/hyperlinkcolor" val="tx"/>
                    </a:ext>
                  </a:extLst>
                </a:hlinkClick>
              </a:rPr>
              <a:t>https://arxiv.org/pdf/2007.09236</a:t>
            </a:r>
            <a:r>
              <a:rPr lang="en-IN" sz="1400" b="1" dirty="0">
                <a:solidFill>
                  <a:schemeClr val="tx2">
                    <a:lumMod val="75000"/>
                  </a:schemeClr>
                </a:solidFill>
              </a:rPr>
              <a:t>  **proposed in this paper by </a:t>
            </a:r>
            <a:r>
              <a:rPr lang="sv-SE" sz="1400" b="1" dirty="0">
                <a:solidFill>
                  <a:schemeClr val="tx2">
                    <a:lumMod val="75000"/>
                  </a:schemeClr>
                </a:solidFill>
              </a:rPr>
              <a:t>Jed Mills, Jia Hu, Geyong Min</a:t>
            </a:r>
            <a:endParaRPr lang="en-IN" sz="1400" b="1" dirty="0">
              <a:solidFill>
                <a:schemeClr val="tx2">
                  <a:lumMod val="75000"/>
                </a:schemeClr>
              </a:solidFill>
            </a:endParaRPr>
          </a:p>
        </p:txBody>
      </p:sp>
      <p:pic>
        <p:nvPicPr>
          <p:cNvPr id="9" name="Picture 8">
            <a:extLst>
              <a:ext uri="{FF2B5EF4-FFF2-40B4-BE49-F238E27FC236}">
                <a16:creationId xmlns:a16="http://schemas.microsoft.com/office/drawing/2014/main" id="{C4C85853-595F-46B5-B87B-E04FB33A048D}"/>
              </a:ext>
            </a:extLst>
          </p:cNvPr>
          <p:cNvPicPr>
            <a:picLocks noChangeAspect="1"/>
          </p:cNvPicPr>
          <p:nvPr/>
        </p:nvPicPr>
        <p:blipFill>
          <a:blip r:embed="rId4"/>
          <a:srcRect l="17820" r="8625"/>
          <a:stretch/>
        </p:blipFill>
        <p:spPr>
          <a:xfrm>
            <a:off x="2993519" y="2379600"/>
            <a:ext cx="2193580" cy="948371"/>
          </a:xfrm>
          <a:prstGeom prst="rect">
            <a:avLst/>
          </a:prstGeom>
        </p:spPr>
      </p:pic>
      <p:pic>
        <p:nvPicPr>
          <p:cNvPr id="11" name="Picture 10">
            <a:extLst>
              <a:ext uri="{FF2B5EF4-FFF2-40B4-BE49-F238E27FC236}">
                <a16:creationId xmlns:a16="http://schemas.microsoft.com/office/drawing/2014/main" id="{D192228D-F4AC-8E1C-B634-7236B9F2650E}"/>
              </a:ext>
            </a:extLst>
          </p:cNvPr>
          <p:cNvPicPr>
            <a:picLocks noChangeAspect="1"/>
          </p:cNvPicPr>
          <p:nvPr/>
        </p:nvPicPr>
        <p:blipFill>
          <a:blip r:embed="rId5"/>
          <a:srcRect l="2709" r="5951"/>
          <a:stretch/>
        </p:blipFill>
        <p:spPr>
          <a:xfrm>
            <a:off x="6781837" y="2269279"/>
            <a:ext cx="4906682" cy="1169014"/>
          </a:xfrm>
          <a:prstGeom prst="rect">
            <a:avLst/>
          </a:prstGeom>
        </p:spPr>
      </p:pic>
      <p:pic>
        <p:nvPicPr>
          <p:cNvPr id="10" name="Picture 9">
            <a:extLst>
              <a:ext uri="{FF2B5EF4-FFF2-40B4-BE49-F238E27FC236}">
                <a16:creationId xmlns:a16="http://schemas.microsoft.com/office/drawing/2014/main" id="{38950C43-DB3F-4BCA-42C1-225120D4F322}"/>
              </a:ext>
            </a:extLst>
          </p:cNvPr>
          <p:cNvPicPr>
            <a:picLocks noChangeAspect="1"/>
          </p:cNvPicPr>
          <p:nvPr/>
        </p:nvPicPr>
        <p:blipFill>
          <a:blip r:embed="rId6"/>
          <a:stretch>
            <a:fillRect/>
          </a:stretch>
        </p:blipFill>
        <p:spPr>
          <a:xfrm>
            <a:off x="1663479" y="3622161"/>
            <a:ext cx="4967964" cy="997895"/>
          </a:xfrm>
          <a:prstGeom prst="rect">
            <a:avLst/>
          </a:prstGeom>
        </p:spPr>
      </p:pic>
      <p:pic>
        <p:nvPicPr>
          <p:cNvPr id="15" name="Picture 14">
            <a:extLst>
              <a:ext uri="{FF2B5EF4-FFF2-40B4-BE49-F238E27FC236}">
                <a16:creationId xmlns:a16="http://schemas.microsoft.com/office/drawing/2014/main" id="{6541C84E-E269-698B-0304-3695E9222BE1}"/>
              </a:ext>
            </a:extLst>
          </p:cNvPr>
          <p:cNvPicPr>
            <a:picLocks noChangeAspect="1"/>
          </p:cNvPicPr>
          <p:nvPr/>
        </p:nvPicPr>
        <p:blipFill>
          <a:blip r:embed="rId7"/>
          <a:stretch>
            <a:fillRect/>
          </a:stretch>
        </p:blipFill>
        <p:spPr>
          <a:xfrm>
            <a:off x="6706640" y="3615409"/>
            <a:ext cx="5057075" cy="1254296"/>
          </a:xfrm>
          <a:prstGeom prst="rect">
            <a:avLst/>
          </a:prstGeom>
        </p:spPr>
      </p:pic>
    </p:spTree>
    <p:extLst>
      <p:ext uri="{BB962C8B-B14F-4D97-AF65-F5344CB8AC3E}">
        <p14:creationId xmlns:p14="http://schemas.microsoft.com/office/powerpoint/2010/main" val="33978357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FC346482-F726-8234-8564-E010E1BA3DA3}"/>
              </a:ext>
            </a:extLst>
          </p:cNvPr>
          <p:cNvPicPr>
            <a:picLocks noChangeAspect="1"/>
          </p:cNvPicPr>
          <p:nvPr/>
        </p:nvPicPr>
        <p:blipFill>
          <a:blip r:embed="rId3"/>
          <a:stretch>
            <a:fillRect/>
          </a:stretch>
        </p:blipFill>
        <p:spPr>
          <a:xfrm>
            <a:off x="131113" y="1434353"/>
            <a:ext cx="5825007" cy="3645647"/>
          </a:xfrm>
          <a:prstGeom prst="rect">
            <a:avLst/>
          </a:prstGeom>
        </p:spPr>
      </p:pic>
      <p:sp>
        <p:nvSpPr>
          <p:cNvPr id="10" name="TextBox 9">
            <a:extLst>
              <a:ext uri="{FF2B5EF4-FFF2-40B4-BE49-F238E27FC236}">
                <a16:creationId xmlns:a16="http://schemas.microsoft.com/office/drawing/2014/main" id="{1195FB07-B1C2-D6B6-9F4D-68FA150D8957}"/>
              </a:ext>
            </a:extLst>
          </p:cNvPr>
          <p:cNvSpPr txBox="1"/>
          <p:nvPr/>
        </p:nvSpPr>
        <p:spPr>
          <a:xfrm>
            <a:off x="480055" y="6027875"/>
            <a:ext cx="5115858" cy="307777"/>
          </a:xfrm>
          <a:prstGeom prst="rect">
            <a:avLst/>
          </a:prstGeom>
          <a:noFill/>
        </p:spPr>
        <p:txBody>
          <a:bodyPr wrap="square">
            <a:spAutoFit/>
          </a:bodyPr>
          <a:lstStyle/>
          <a:p>
            <a:r>
              <a:rPr lang="en-IN" sz="1400" b="1" dirty="0">
                <a:solidFill>
                  <a:schemeClr val="bg1">
                    <a:lumMod val="95000"/>
                  </a:schemeClr>
                </a:solidFill>
                <a:hlinkClick r:id="rId4">
                  <a:extLst>
                    <a:ext uri="{A12FA001-AC4F-418D-AE19-62706E023703}">
                      <ahyp:hlinkClr xmlns:ahyp="http://schemas.microsoft.com/office/drawing/2018/hyperlinkcolor" val="tx"/>
                    </a:ext>
                  </a:extLst>
                </a:hlinkClick>
              </a:rPr>
              <a:t>REFERENCE: https://arxiv.org/pdf/2007.09236</a:t>
            </a:r>
            <a:endParaRPr lang="en-IN" sz="1400" b="1" dirty="0">
              <a:solidFill>
                <a:schemeClr val="bg1">
                  <a:lumMod val="95000"/>
                </a:schemeClr>
              </a:solidFill>
            </a:endParaRPr>
          </a:p>
        </p:txBody>
      </p:sp>
      <p:sp>
        <p:nvSpPr>
          <p:cNvPr id="2" name="TextBox 1">
            <a:extLst>
              <a:ext uri="{FF2B5EF4-FFF2-40B4-BE49-F238E27FC236}">
                <a16:creationId xmlns:a16="http://schemas.microsoft.com/office/drawing/2014/main" id="{32A8E737-3937-F315-4BF1-AA702249BABC}"/>
              </a:ext>
            </a:extLst>
          </p:cNvPr>
          <p:cNvSpPr txBox="1"/>
          <p:nvPr/>
        </p:nvSpPr>
        <p:spPr>
          <a:xfrm>
            <a:off x="6002312" y="1054766"/>
            <a:ext cx="5807193" cy="5755422"/>
          </a:xfrm>
          <a:prstGeom prst="rect">
            <a:avLst/>
          </a:prstGeom>
          <a:noFill/>
        </p:spPr>
        <p:txBody>
          <a:bodyPr wrap="square" rtlCol="0">
            <a:spAutoFit/>
          </a:bodyPr>
          <a:lstStyle/>
          <a:p>
            <a:r>
              <a:rPr lang="en-US" sz="1600" b="1" u="sng" dirty="0"/>
              <a:t>Step 1:</a:t>
            </a:r>
            <a:r>
              <a:rPr lang="en-US" sz="1600" b="1" dirty="0"/>
              <a:t> The server selects a subset of clients from its database to participate in the round, and sends a work request to them.</a:t>
            </a:r>
          </a:p>
          <a:p>
            <a:endParaRPr lang="en-US" sz="1600" b="1" dirty="0"/>
          </a:p>
          <a:p>
            <a:r>
              <a:rPr lang="en-US" sz="1600" b="1" u="sng" dirty="0"/>
              <a:t>Step 2:</a:t>
            </a:r>
            <a:r>
              <a:rPr lang="en-US" sz="1600" b="1" dirty="0"/>
              <a:t> Clients reply with an accept message depending on physical state and local preferences.</a:t>
            </a:r>
          </a:p>
          <a:p>
            <a:endParaRPr lang="en-US" sz="1600" b="1" dirty="0"/>
          </a:p>
          <a:p>
            <a:r>
              <a:rPr lang="en-US" sz="1600" b="1" u="sng" dirty="0"/>
              <a:t>Step 3: </a:t>
            </a:r>
            <a:r>
              <a:rPr lang="en-US" sz="1600" b="1" dirty="0"/>
              <a:t>Clients download the global model (and any optimization parameters) from the server, and update their copy of the global model with private Batch Norm layers as patches. </a:t>
            </a:r>
          </a:p>
          <a:p>
            <a:endParaRPr lang="en-US" sz="1600" b="1" dirty="0"/>
          </a:p>
          <a:p>
            <a:r>
              <a:rPr lang="en-US" sz="1600" b="1" u="sng" dirty="0"/>
              <a:t>Step 4:</a:t>
            </a:r>
            <a:r>
              <a:rPr lang="en-US" sz="1600" b="1" dirty="0"/>
              <a:t> Clients perform local training using their own data, creating a different model. Clients save the private patch layers (BN) locally, and upload their non private model parameters to the server.</a:t>
            </a:r>
          </a:p>
          <a:p>
            <a:endParaRPr lang="en-US" sz="1600" b="1" dirty="0"/>
          </a:p>
          <a:p>
            <a:r>
              <a:rPr lang="en-US" sz="1600" b="1" u="sng" dirty="0"/>
              <a:t>Step 5:</a:t>
            </a:r>
            <a:r>
              <a:rPr lang="en-US" sz="1600" b="1" dirty="0"/>
              <a:t> The server waits for C fraction of clients to upload their non-private model and optimizer values, or until a time limit. </a:t>
            </a:r>
          </a:p>
          <a:p>
            <a:endParaRPr lang="en-US" sz="1600" b="1" dirty="0"/>
          </a:p>
          <a:p>
            <a:r>
              <a:rPr lang="en-US" sz="1600" b="1" u="sng" dirty="0"/>
              <a:t>Step 6:</a:t>
            </a:r>
            <a:r>
              <a:rPr lang="en-US" sz="1600" b="1" dirty="0"/>
              <a:t> The server averages all models, saves the aggregate, and starts a new round.</a:t>
            </a:r>
            <a:endParaRPr lang="en-IN" sz="1600" b="1" dirty="0"/>
          </a:p>
        </p:txBody>
      </p:sp>
      <p:sp>
        <p:nvSpPr>
          <p:cNvPr id="3" name="Title 1">
            <a:extLst>
              <a:ext uri="{FF2B5EF4-FFF2-40B4-BE49-F238E27FC236}">
                <a16:creationId xmlns:a16="http://schemas.microsoft.com/office/drawing/2014/main" id="{736437C3-6CAE-FB93-6A21-455D80DB9AE1}"/>
              </a:ext>
            </a:extLst>
          </p:cNvPr>
          <p:cNvSpPr txBox="1">
            <a:spLocks/>
          </p:cNvSpPr>
          <p:nvPr/>
        </p:nvSpPr>
        <p:spPr bwMode="gray">
          <a:xfrm>
            <a:off x="5767294" y="303141"/>
            <a:ext cx="4542118" cy="871966"/>
          </a:xfrm>
          <a:prstGeom prst="flowChartDocument">
            <a:avLst/>
          </a:prstGeom>
          <a:noFill/>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r"/>
            <a:r>
              <a:rPr lang="en-IN" b="1" dirty="0">
                <a:solidFill>
                  <a:schemeClr val="tx2">
                    <a:lumMod val="75000"/>
                  </a:schemeClr>
                </a:solidFill>
              </a:rPr>
              <a:t>MTFL  ALGORITHM</a:t>
            </a:r>
          </a:p>
        </p:txBody>
      </p:sp>
      <p:sp>
        <p:nvSpPr>
          <p:cNvPr id="9" name="TextBox 8">
            <a:extLst>
              <a:ext uri="{FF2B5EF4-FFF2-40B4-BE49-F238E27FC236}">
                <a16:creationId xmlns:a16="http://schemas.microsoft.com/office/drawing/2014/main" id="{102B12FC-CF61-4223-0442-41E9C704CFD4}"/>
              </a:ext>
            </a:extLst>
          </p:cNvPr>
          <p:cNvSpPr txBox="1"/>
          <p:nvPr/>
        </p:nvSpPr>
        <p:spPr>
          <a:xfrm>
            <a:off x="1189318" y="990441"/>
            <a:ext cx="4034118" cy="369332"/>
          </a:xfrm>
          <a:prstGeom prst="rect">
            <a:avLst/>
          </a:prstGeom>
          <a:noFill/>
        </p:spPr>
        <p:txBody>
          <a:bodyPr wrap="square" rtlCol="0">
            <a:spAutoFit/>
          </a:bodyPr>
          <a:lstStyle/>
          <a:p>
            <a:r>
              <a:rPr lang="en-IN" b="1" dirty="0">
                <a:solidFill>
                  <a:schemeClr val="bg1"/>
                </a:solidFill>
              </a:rPr>
              <a:t>MULTI-TASK FEDERATED LEARNING</a:t>
            </a:r>
          </a:p>
        </p:txBody>
      </p:sp>
    </p:spTree>
    <p:extLst>
      <p:ext uri="{BB962C8B-B14F-4D97-AF65-F5344CB8AC3E}">
        <p14:creationId xmlns:p14="http://schemas.microsoft.com/office/powerpoint/2010/main" val="2526177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3C0E1B-75AA-3714-C975-6EF28327818C}"/>
            </a:ext>
          </a:extLst>
        </p:cNvPr>
        <p:cNvGrpSpPr/>
        <p:nvPr/>
      </p:nvGrpSpPr>
      <p:grpSpPr>
        <a:xfrm>
          <a:off x="0" y="0"/>
          <a:ext cx="0" cy="0"/>
          <a:chOff x="0" y="0"/>
          <a:chExt cx="0" cy="0"/>
        </a:xfrm>
      </p:grpSpPr>
      <p:sp>
        <p:nvSpPr>
          <p:cNvPr id="8" name="Title 1">
            <a:extLst>
              <a:ext uri="{FF2B5EF4-FFF2-40B4-BE49-F238E27FC236}">
                <a16:creationId xmlns:a16="http://schemas.microsoft.com/office/drawing/2014/main" id="{14343D67-CF66-C6FE-54DA-7237FA1FBC55}"/>
              </a:ext>
            </a:extLst>
          </p:cNvPr>
          <p:cNvSpPr>
            <a:spLocks noGrp="1"/>
          </p:cNvSpPr>
          <p:nvPr>
            <p:ph type="title"/>
          </p:nvPr>
        </p:nvSpPr>
        <p:spPr>
          <a:xfrm>
            <a:off x="5910729" y="292846"/>
            <a:ext cx="5683624" cy="669364"/>
          </a:xfrm>
        </p:spPr>
        <p:txBody>
          <a:bodyPr>
            <a:normAutofit/>
          </a:bodyPr>
          <a:lstStyle/>
          <a:p>
            <a:r>
              <a:rPr lang="en-IN" b="1" dirty="0">
                <a:solidFill>
                  <a:schemeClr val="tx2"/>
                </a:solidFill>
              </a:rPr>
              <a:t>MTFL ALGORITHM</a:t>
            </a:r>
          </a:p>
        </p:txBody>
      </p:sp>
      <p:pic>
        <p:nvPicPr>
          <p:cNvPr id="3" name="Picture 2">
            <a:extLst>
              <a:ext uri="{FF2B5EF4-FFF2-40B4-BE49-F238E27FC236}">
                <a16:creationId xmlns:a16="http://schemas.microsoft.com/office/drawing/2014/main" id="{7BD5E4CC-9D9D-422B-D039-53EFF0A497E1}"/>
              </a:ext>
            </a:extLst>
          </p:cNvPr>
          <p:cNvPicPr>
            <a:picLocks noChangeAspect="1"/>
          </p:cNvPicPr>
          <p:nvPr/>
        </p:nvPicPr>
        <p:blipFill>
          <a:blip r:embed="rId2"/>
          <a:stretch>
            <a:fillRect/>
          </a:stretch>
        </p:blipFill>
        <p:spPr>
          <a:xfrm>
            <a:off x="597647" y="545352"/>
            <a:ext cx="4737265" cy="5767295"/>
          </a:xfrm>
          <a:prstGeom prst="rect">
            <a:avLst/>
          </a:prstGeom>
        </p:spPr>
      </p:pic>
      <p:sp>
        <p:nvSpPr>
          <p:cNvPr id="2" name="TextBox 1">
            <a:extLst>
              <a:ext uri="{FF2B5EF4-FFF2-40B4-BE49-F238E27FC236}">
                <a16:creationId xmlns:a16="http://schemas.microsoft.com/office/drawing/2014/main" id="{5133C787-86BD-7858-3AC4-92858990514A}"/>
              </a:ext>
            </a:extLst>
          </p:cNvPr>
          <p:cNvSpPr txBox="1"/>
          <p:nvPr/>
        </p:nvSpPr>
        <p:spPr>
          <a:xfrm>
            <a:off x="364566" y="6386462"/>
            <a:ext cx="5115858" cy="307777"/>
          </a:xfrm>
          <a:prstGeom prst="rect">
            <a:avLst/>
          </a:prstGeom>
          <a:noFill/>
        </p:spPr>
        <p:txBody>
          <a:bodyPr wrap="square">
            <a:spAutoFit/>
          </a:bodyPr>
          <a:lstStyle/>
          <a:p>
            <a:r>
              <a:rPr lang="en-IN" sz="1400" b="1" dirty="0">
                <a:solidFill>
                  <a:schemeClr val="tx2">
                    <a:lumMod val="75000"/>
                  </a:schemeClr>
                </a:solidFill>
                <a:hlinkClick r:id="rId3">
                  <a:extLst>
                    <a:ext uri="{A12FA001-AC4F-418D-AE19-62706E023703}">
                      <ahyp:hlinkClr xmlns:ahyp="http://schemas.microsoft.com/office/drawing/2018/hyperlinkcolor" val="tx"/>
                    </a:ext>
                  </a:extLst>
                </a:hlinkClick>
              </a:rPr>
              <a:t>REFERENCE: https://arxiv.org/pdf/2007.09236</a:t>
            </a:r>
            <a:endParaRPr lang="en-IN" sz="1400" b="1" dirty="0">
              <a:solidFill>
                <a:schemeClr val="tx2">
                  <a:lumMod val="75000"/>
                </a:schemeClr>
              </a:solidFill>
            </a:endParaRPr>
          </a:p>
        </p:txBody>
      </p:sp>
      <p:sp>
        <p:nvSpPr>
          <p:cNvPr id="4" name="TextBox 3">
            <a:extLst>
              <a:ext uri="{FF2B5EF4-FFF2-40B4-BE49-F238E27FC236}">
                <a16:creationId xmlns:a16="http://schemas.microsoft.com/office/drawing/2014/main" id="{D93F6DF5-2526-D763-A0B2-CD71E682DA39}"/>
              </a:ext>
            </a:extLst>
          </p:cNvPr>
          <p:cNvSpPr txBox="1"/>
          <p:nvPr/>
        </p:nvSpPr>
        <p:spPr>
          <a:xfrm>
            <a:off x="5910729" y="1153459"/>
            <a:ext cx="5849303" cy="4031873"/>
          </a:xfrm>
          <a:prstGeom prst="rect">
            <a:avLst/>
          </a:prstGeom>
          <a:noFill/>
        </p:spPr>
        <p:txBody>
          <a:bodyPr wrap="square" rtlCol="0">
            <a:spAutoFit/>
          </a:bodyPr>
          <a:lstStyle/>
          <a:p>
            <a:r>
              <a:rPr lang="en-IN" sz="1600" b="1" dirty="0"/>
              <a:t>We simulated the federated learning process with Global Sever + Multi-Client setup using the </a:t>
            </a:r>
            <a:r>
              <a:rPr lang="en-IN" sz="1600" b="1" u="sng" dirty="0"/>
              <a:t>Flower framework</a:t>
            </a:r>
            <a:r>
              <a:rPr lang="en-IN" sz="1600" b="1" dirty="0"/>
              <a:t>.</a:t>
            </a:r>
          </a:p>
          <a:p>
            <a:endParaRPr lang="en-IN" sz="1600" b="1" dirty="0"/>
          </a:p>
          <a:p>
            <a:r>
              <a:rPr lang="en-IN" sz="1600" b="1" dirty="0"/>
              <a:t>Each sampled client trained locally on their own data.</a:t>
            </a:r>
          </a:p>
          <a:p>
            <a:endParaRPr lang="en-IN" sz="1600" b="1" dirty="0"/>
          </a:p>
          <a:p>
            <a:r>
              <a:rPr lang="en-IN" sz="1600" b="1" u="sng" dirty="0"/>
              <a:t>METRICS</a:t>
            </a:r>
            <a:r>
              <a:rPr lang="en-IN" sz="1600" b="1" dirty="0"/>
              <a:t> : User model accuracy (UA), Number of communication rounds required to achieve benchmark user model accuracy.</a:t>
            </a:r>
          </a:p>
          <a:p>
            <a:endParaRPr lang="en-IN" sz="1600" b="1" dirty="0"/>
          </a:p>
          <a:p>
            <a:r>
              <a:rPr lang="en-IN" sz="1600" b="1" u="sng" dirty="0"/>
              <a:t>STOPPING CRITERIA </a:t>
            </a:r>
            <a:r>
              <a:rPr lang="en-IN" sz="1600" b="1" dirty="0"/>
              <a:t>: Reach benchmark user model accuracy (UA = 97% for MNIST, UA = 65% for CIFAR10) or run for a fixed number of communication rounds (T).</a:t>
            </a:r>
          </a:p>
          <a:p>
            <a:endParaRPr lang="en-IN" sz="1600" b="1" dirty="0"/>
          </a:p>
          <a:p>
            <a:r>
              <a:rPr lang="en-IN" sz="1600" b="1" dirty="0"/>
              <a:t>We compared the performance with custom optimization strategy (</a:t>
            </a:r>
            <a:r>
              <a:rPr lang="en-IN" sz="1600" b="1" dirty="0" err="1"/>
              <a:t>FedAvg</a:t>
            </a:r>
            <a:r>
              <a:rPr lang="en-IN" sz="1600" b="1" dirty="0"/>
              <a:t>-Adam) and various existing strategies (</a:t>
            </a:r>
            <a:r>
              <a:rPr lang="en-IN" sz="1600" b="1" dirty="0" err="1"/>
              <a:t>FedAvg</a:t>
            </a:r>
            <a:r>
              <a:rPr lang="en-IN" sz="1600" b="1" dirty="0"/>
              <a:t>, </a:t>
            </a:r>
            <a:r>
              <a:rPr lang="en-IN" sz="1600" b="1" dirty="0" err="1"/>
              <a:t>FedAdam</a:t>
            </a:r>
            <a:r>
              <a:rPr lang="en-IN" sz="1600" b="1" dirty="0"/>
              <a:t>) with/without private BN params.</a:t>
            </a:r>
          </a:p>
        </p:txBody>
      </p:sp>
      <p:pic>
        <p:nvPicPr>
          <p:cNvPr id="6" name="Picture 5">
            <a:extLst>
              <a:ext uri="{FF2B5EF4-FFF2-40B4-BE49-F238E27FC236}">
                <a16:creationId xmlns:a16="http://schemas.microsoft.com/office/drawing/2014/main" id="{643DCD55-C5CD-710A-91C7-22C9E83D9601}"/>
              </a:ext>
            </a:extLst>
          </p:cNvPr>
          <p:cNvPicPr>
            <a:picLocks noChangeAspect="1"/>
          </p:cNvPicPr>
          <p:nvPr/>
        </p:nvPicPr>
        <p:blipFill>
          <a:blip r:embed="rId4"/>
          <a:srcRect t="3971"/>
          <a:stretch/>
        </p:blipFill>
        <p:spPr>
          <a:xfrm>
            <a:off x="6236195" y="5123066"/>
            <a:ext cx="5217236" cy="1317900"/>
          </a:xfrm>
          <a:prstGeom prst="rect">
            <a:avLst/>
          </a:prstGeom>
        </p:spPr>
      </p:pic>
      <p:pic>
        <p:nvPicPr>
          <p:cNvPr id="7" name="Picture 6">
            <a:extLst>
              <a:ext uri="{FF2B5EF4-FFF2-40B4-BE49-F238E27FC236}">
                <a16:creationId xmlns:a16="http://schemas.microsoft.com/office/drawing/2014/main" id="{5EA42D14-C76D-9DA5-A957-C272C90581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59467" y="2838280"/>
            <a:ext cx="968541" cy="1298389"/>
          </a:xfrm>
          <a:prstGeom prst="rect">
            <a:avLst/>
          </a:prstGeom>
        </p:spPr>
      </p:pic>
      <p:sp>
        <p:nvSpPr>
          <p:cNvPr id="9" name="TextBox 8">
            <a:extLst>
              <a:ext uri="{FF2B5EF4-FFF2-40B4-BE49-F238E27FC236}">
                <a16:creationId xmlns:a16="http://schemas.microsoft.com/office/drawing/2014/main" id="{4BFBE4D5-B46C-EAB4-994B-25361625B130}"/>
              </a:ext>
            </a:extLst>
          </p:cNvPr>
          <p:cNvSpPr txBox="1"/>
          <p:nvPr/>
        </p:nvSpPr>
        <p:spPr>
          <a:xfrm>
            <a:off x="4033129" y="4087767"/>
            <a:ext cx="1447295" cy="900246"/>
          </a:xfrm>
          <a:prstGeom prst="rect">
            <a:avLst/>
          </a:prstGeom>
          <a:noFill/>
        </p:spPr>
        <p:txBody>
          <a:bodyPr wrap="square" rtlCol="0">
            <a:spAutoFit/>
          </a:bodyPr>
          <a:lstStyle/>
          <a:p>
            <a:r>
              <a:rPr lang="en-IN" sz="1050" b="1" dirty="0" err="1"/>
              <a:t>patchIdxs</a:t>
            </a:r>
            <a:r>
              <a:rPr lang="en-IN" sz="1050" dirty="0"/>
              <a:t> contain the indexes of the patch layer placement in the DNN</a:t>
            </a:r>
            <a:endParaRPr lang="en-IN" dirty="0"/>
          </a:p>
        </p:txBody>
      </p:sp>
    </p:spTree>
    <p:extLst>
      <p:ext uri="{BB962C8B-B14F-4D97-AF65-F5344CB8AC3E}">
        <p14:creationId xmlns:p14="http://schemas.microsoft.com/office/powerpoint/2010/main" val="306707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A3C60E-290D-D694-5481-3EEE1B5E13BC}"/>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5941F9CF-1473-16B1-4442-3D80F597E8EA}"/>
              </a:ext>
            </a:extLst>
          </p:cNvPr>
          <p:cNvSpPr txBox="1">
            <a:spLocks/>
          </p:cNvSpPr>
          <p:nvPr/>
        </p:nvSpPr>
        <p:spPr bwMode="gray">
          <a:xfrm>
            <a:off x="0" y="0"/>
            <a:ext cx="10446871" cy="871966"/>
          </a:xfrm>
          <a:prstGeom prst="flowChartDocumen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lin ang="16200000" scaled="1"/>
            <a:tileRect/>
          </a:gradFill>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bg1"/>
                </a:solidFill>
              </a:rPr>
              <a:t>OPTIMIZATION STRATEGIES</a:t>
            </a:r>
          </a:p>
        </p:txBody>
      </p:sp>
      <p:cxnSp>
        <p:nvCxnSpPr>
          <p:cNvPr id="4" name="Straight Connector 3">
            <a:extLst>
              <a:ext uri="{FF2B5EF4-FFF2-40B4-BE49-F238E27FC236}">
                <a16:creationId xmlns:a16="http://schemas.microsoft.com/office/drawing/2014/main" id="{702A6239-74FF-08F0-25F7-B8AFA4EC42C9}"/>
              </a:ext>
            </a:extLst>
          </p:cNvPr>
          <p:cNvCxnSpPr/>
          <p:nvPr/>
        </p:nvCxnSpPr>
        <p:spPr>
          <a:xfrm>
            <a:off x="3956412" y="1645040"/>
            <a:ext cx="0" cy="4172329"/>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90DB9308-D88E-8E8F-DFE9-A31C245CB40A}"/>
              </a:ext>
            </a:extLst>
          </p:cNvPr>
          <p:cNvCxnSpPr>
            <a:cxnSpLocks/>
          </p:cNvCxnSpPr>
          <p:nvPr/>
        </p:nvCxnSpPr>
        <p:spPr>
          <a:xfrm>
            <a:off x="7826739" y="1721193"/>
            <a:ext cx="0" cy="4819221"/>
          </a:xfrm>
          <a:prstGeom prst="line">
            <a:avLst/>
          </a:prstGeom>
          <a:ln w="571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2C6A8F67-3456-3ADD-EC45-F09926051A18}"/>
              </a:ext>
            </a:extLst>
          </p:cNvPr>
          <p:cNvSpPr txBox="1"/>
          <p:nvPr/>
        </p:nvSpPr>
        <p:spPr>
          <a:xfrm>
            <a:off x="1144514" y="1081949"/>
            <a:ext cx="1895406" cy="400110"/>
          </a:xfrm>
          <a:prstGeom prst="rect">
            <a:avLst/>
          </a:prstGeom>
          <a:noFill/>
        </p:spPr>
        <p:txBody>
          <a:bodyPr wrap="square" rtlCol="0">
            <a:spAutoFit/>
          </a:bodyPr>
          <a:lstStyle/>
          <a:p>
            <a:pPr algn="ctr"/>
            <a:r>
              <a:rPr lang="en-IN" sz="2000" b="1" u="sng" dirty="0" err="1">
                <a:solidFill>
                  <a:schemeClr val="accent6">
                    <a:lumMod val="75000"/>
                  </a:schemeClr>
                </a:solidFill>
              </a:rPr>
              <a:t>FedAvg</a:t>
            </a:r>
            <a:endParaRPr lang="en-IN" sz="2000" b="1" u="sng" dirty="0">
              <a:solidFill>
                <a:schemeClr val="accent6">
                  <a:lumMod val="75000"/>
                </a:schemeClr>
              </a:solidFill>
            </a:endParaRPr>
          </a:p>
        </p:txBody>
      </p:sp>
      <p:sp>
        <p:nvSpPr>
          <p:cNvPr id="7" name="TextBox 6">
            <a:extLst>
              <a:ext uri="{FF2B5EF4-FFF2-40B4-BE49-F238E27FC236}">
                <a16:creationId xmlns:a16="http://schemas.microsoft.com/office/drawing/2014/main" id="{C0CD3327-8BB3-F6B3-7434-FC420FEE024B}"/>
              </a:ext>
            </a:extLst>
          </p:cNvPr>
          <p:cNvSpPr txBox="1"/>
          <p:nvPr/>
        </p:nvSpPr>
        <p:spPr>
          <a:xfrm>
            <a:off x="5223435" y="1081949"/>
            <a:ext cx="1895406" cy="400110"/>
          </a:xfrm>
          <a:prstGeom prst="rect">
            <a:avLst/>
          </a:prstGeom>
          <a:noFill/>
        </p:spPr>
        <p:txBody>
          <a:bodyPr wrap="square" rtlCol="0">
            <a:spAutoFit/>
          </a:bodyPr>
          <a:lstStyle/>
          <a:p>
            <a:pPr algn="ctr"/>
            <a:r>
              <a:rPr lang="en-IN" sz="2000" b="1" u="sng" dirty="0" err="1">
                <a:solidFill>
                  <a:schemeClr val="accent6">
                    <a:lumMod val="75000"/>
                  </a:schemeClr>
                </a:solidFill>
              </a:rPr>
              <a:t>FedAdam</a:t>
            </a:r>
            <a:endParaRPr lang="en-IN" sz="2000" b="1" u="sng" dirty="0">
              <a:solidFill>
                <a:schemeClr val="accent6">
                  <a:lumMod val="75000"/>
                </a:schemeClr>
              </a:solidFill>
            </a:endParaRPr>
          </a:p>
        </p:txBody>
      </p:sp>
      <p:sp>
        <p:nvSpPr>
          <p:cNvPr id="8" name="TextBox 7">
            <a:extLst>
              <a:ext uri="{FF2B5EF4-FFF2-40B4-BE49-F238E27FC236}">
                <a16:creationId xmlns:a16="http://schemas.microsoft.com/office/drawing/2014/main" id="{28429557-4D8E-EF3C-0FAD-46F185807F2E}"/>
              </a:ext>
            </a:extLst>
          </p:cNvPr>
          <p:cNvSpPr txBox="1"/>
          <p:nvPr/>
        </p:nvSpPr>
        <p:spPr>
          <a:xfrm>
            <a:off x="8648447" y="1081949"/>
            <a:ext cx="2227461" cy="400110"/>
          </a:xfrm>
          <a:prstGeom prst="rect">
            <a:avLst/>
          </a:prstGeom>
          <a:noFill/>
        </p:spPr>
        <p:txBody>
          <a:bodyPr wrap="square" rtlCol="0">
            <a:spAutoFit/>
          </a:bodyPr>
          <a:lstStyle/>
          <a:p>
            <a:pPr algn="ctr"/>
            <a:r>
              <a:rPr lang="en-IN" sz="2000" b="1" u="sng" dirty="0" err="1">
                <a:solidFill>
                  <a:schemeClr val="accent6">
                    <a:lumMod val="75000"/>
                  </a:schemeClr>
                </a:solidFill>
              </a:rPr>
              <a:t>FedAvg</a:t>
            </a:r>
            <a:r>
              <a:rPr lang="en-IN" sz="2000" b="1" u="sng" dirty="0">
                <a:solidFill>
                  <a:schemeClr val="accent6">
                    <a:lumMod val="75000"/>
                  </a:schemeClr>
                </a:solidFill>
              </a:rPr>
              <a:t>-Adam</a:t>
            </a:r>
          </a:p>
        </p:txBody>
      </p:sp>
      <p:sp>
        <p:nvSpPr>
          <p:cNvPr id="11" name="TextBox 10">
            <a:extLst>
              <a:ext uri="{FF2B5EF4-FFF2-40B4-BE49-F238E27FC236}">
                <a16:creationId xmlns:a16="http://schemas.microsoft.com/office/drawing/2014/main" id="{2A5994D3-65DA-EC80-3501-CC99A0AF7909}"/>
              </a:ext>
            </a:extLst>
          </p:cNvPr>
          <p:cNvSpPr txBox="1"/>
          <p:nvPr/>
        </p:nvSpPr>
        <p:spPr>
          <a:xfrm>
            <a:off x="213659" y="1593341"/>
            <a:ext cx="3742753" cy="3293209"/>
          </a:xfrm>
          <a:prstGeom prst="rect">
            <a:avLst/>
          </a:prstGeom>
          <a:noFill/>
        </p:spPr>
        <p:txBody>
          <a:bodyPr wrap="square">
            <a:spAutoFit/>
          </a:bodyPr>
          <a:lstStyle/>
          <a:p>
            <a:r>
              <a:rPr lang="en-IN" sz="1600" b="1" dirty="0" err="1"/>
              <a:t>LocalUpdate</a:t>
            </a:r>
            <a:r>
              <a:rPr lang="en-IN" sz="1600" dirty="0"/>
              <a:t> is minibatch-SGD.</a:t>
            </a:r>
          </a:p>
          <a:p>
            <a:endParaRPr lang="en-IN" sz="1600" dirty="0"/>
          </a:p>
          <a:p>
            <a:r>
              <a:rPr lang="en-US" sz="1600" b="1" dirty="0" err="1"/>
              <a:t>GlobalModelUpdate</a:t>
            </a:r>
            <a:r>
              <a:rPr lang="en-US" sz="1600" dirty="0"/>
              <a:t> produces the new global model as a weighted (by number of local samples) </a:t>
            </a:r>
            <a:r>
              <a:rPr lang="en-US" sz="1600" b="1" dirty="0"/>
              <a:t>average of uploaded client </a:t>
            </a:r>
            <a:r>
              <a:rPr lang="en-US" sz="1600" dirty="0"/>
              <a:t>models</a:t>
            </a:r>
            <a:r>
              <a:rPr lang="en-IN" sz="1600" dirty="0"/>
              <a:t>.</a:t>
            </a:r>
          </a:p>
          <a:p>
            <a:endParaRPr lang="en-IN" sz="1600" dirty="0"/>
          </a:p>
          <a:p>
            <a:r>
              <a:rPr lang="en-US" sz="1600" dirty="0"/>
              <a:t>Clients </a:t>
            </a:r>
            <a:r>
              <a:rPr lang="en-US" sz="1600" b="1" dirty="0"/>
              <a:t>do not use distributed adaptive optimization</a:t>
            </a:r>
            <a:r>
              <a:rPr lang="en-IN" sz="1600" dirty="0"/>
              <a:t>. (Optimizers V is empty).</a:t>
            </a:r>
          </a:p>
          <a:p>
            <a:endParaRPr lang="en-IN" sz="1600" dirty="0"/>
          </a:p>
          <a:p>
            <a:r>
              <a:rPr lang="en-IN" sz="1600" b="1" dirty="0" err="1"/>
              <a:t>GlobalOptimUpdate</a:t>
            </a:r>
            <a:r>
              <a:rPr lang="en-IN" sz="1600" dirty="0"/>
              <a:t> performs no function.</a:t>
            </a:r>
          </a:p>
        </p:txBody>
      </p:sp>
      <p:pic>
        <p:nvPicPr>
          <p:cNvPr id="12" name="Picture 11">
            <a:extLst>
              <a:ext uri="{FF2B5EF4-FFF2-40B4-BE49-F238E27FC236}">
                <a16:creationId xmlns:a16="http://schemas.microsoft.com/office/drawing/2014/main" id="{2D3F269C-653D-ABB6-B84C-27E379803C03}"/>
              </a:ext>
            </a:extLst>
          </p:cNvPr>
          <p:cNvPicPr>
            <a:picLocks noChangeAspect="1"/>
          </p:cNvPicPr>
          <p:nvPr/>
        </p:nvPicPr>
        <p:blipFill>
          <a:blip r:embed="rId2"/>
          <a:srcRect t="3971"/>
          <a:stretch/>
        </p:blipFill>
        <p:spPr>
          <a:xfrm>
            <a:off x="94920" y="5484038"/>
            <a:ext cx="5217236" cy="1317900"/>
          </a:xfrm>
          <a:prstGeom prst="rect">
            <a:avLst/>
          </a:prstGeom>
        </p:spPr>
      </p:pic>
      <p:sp>
        <p:nvSpPr>
          <p:cNvPr id="14" name="TextBox 13">
            <a:extLst>
              <a:ext uri="{FF2B5EF4-FFF2-40B4-BE49-F238E27FC236}">
                <a16:creationId xmlns:a16="http://schemas.microsoft.com/office/drawing/2014/main" id="{1F6BB201-F135-75D1-5625-05A198C13216}"/>
              </a:ext>
            </a:extLst>
          </p:cNvPr>
          <p:cNvSpPr txBox="1"/>
          <p:nvPr/>
        </p:nvSpPr>
        <p:spPr>
          <a:xfrm>
            <a:off x="3972861" y="1526120"/>
            <a:ext cx="3874246" cy="3785652"/>
          </a:xfrm>
          <a:prstGeom prst="rect">
            <a:avLst/>
          </a:prstGeom>
          <a:noFill/>
        </p:spPr>
        <p:txBody>
          <a:bodyPr wrap="square">
            <a:spAutoFit/>
          </a:bodyPr>
          <a:lstStyle/>
          <a:p>
            <a:r>
              <a:rPr lang="en-US" sz="1600" b="1" dirty="0" err="1"/>
              <a:t>LocalUpdate</a:t>
            </a:r>
            <a:r>
              <a:rPr lang="en-US" sz="1600" dirty="0"/>
              <a:t> is minibatch-SGD.</a:t>
            </a:r>
          </a:p>
          <a:p>
            <a:endParaRPr lang="en-US" sz="1600" dirty="0"/>
          </a:p>
          <a:p>
            <a:r>
              <a:rPr lang="en-US" sz="1600" b="1" dirty="0" err="1"/>
              <a:t>GlobalModelUpdate</a:t>
            </a:r>
            <a:r>
              <a:rPr lang="en-US" sz="1600" dirty="0"/>
              <a:t>, the server takes the </a:t>
            </a:r>
            <a:r>
              <a:rPr lang="en-US" sz="1600" b="1" dirty="0"/>
              <a:t>difference</a:t>
            </a:r>
            <a:r>
              <a:rPr lang="en-US" sz="1600" dirty="0"/>
              <a:t> (∆r) between the previous </a:t>
            </a:r>
            <a:r>
              <a:rPr lang="en-US" sz="1600" b="1" dirty="0"/>
              <a:t>global model </a:t>
            </a:r>
            <a:r>
              <a:rPr lang="en-US" sz="1600" dirty="0"/>
              <a:t>and the </a:t>
            </a:r>
            <a:r>
              <a:rPr lang="en-US" sz="1600" b="1" dirty="0"/>
              <a:t>average uploaded client </a:t>
            </a:r>
            <a:r>
              <a:rPr lang="en-US" sz="1600" dirty="0"/>
              <a:t>model to update the global model using an </a:t>
            </a:r>
            <a:r>
              <a:rPr lang="en-US" sz="1600" b="1" dirty="0"/>
              <a:t>Adam</a:t>
            </a:r>
            <a:r>
              <a:rPr lang="en-US" sz="1600" dirty="0"/>
              <a:t>-like update step.</a:t>
            </a:r>
          </a:p>
          <a:p>
            <a:endParaRPr lang="en-US" sz="1600" dirty="0"/>
          </a:p>
          <a:p>
            <a:r>
              <a:rPr lang="en-US" sz="1600" dirty="0"/>
              <a:t>Clients </a:t>
            </a:r>
            <a:r>
              <a:rPr lang="en-US" sz="1600" b="1" dirty="0"/>
              <a:t>do not use distributed adaptive optimization</a:t>
            </a:r>
            <a:r>
              <a:rPr lang="en-IN" sz="1600" dirty="0"/>
              <a:t>. (Optimizers V is empty).</a:t>
            </a:r>
          </a:p>
          <a:p>
            <a:endParaRPr lang="en-IN" sz="1600" dirty="0"/>
          </a:p>
          <a:p>
            <a:r>
              <a:rPr lang="en-IN" sz="1600" b="1" dirty="0" err="1"/>
              <a:t>GlobalOptimUpdate</a:t>
            </a:r>
            <a:r>
              <a:rPr lang="en-IN" sz="1600" dirty="0"/>
              <a:t> performs no function.</a:t>
            </a:r>
          </a:p>
        </p:txBody>
      </p:sp>
      <p:sp>
        <p:nvSpPr>
          <p:cNvPr id="17" name="TextBox 16">
            <a:extLst>
              <a:ext uri="{FF2B5EF4-FFF2-40B4-BE49-F238E27FC236}">
                <a16:creationId xmlns:a16="http://schemas.microsoft.com/office/drawing/2014/main" id="{1C6A26F3-7A4C-B27A-0261-9040CA9D4920}"/>
              </a:ext>
            </a:extLst>
          </p:cNvPr>
          <p:cNvSpPr txBox="1"/>
          <p:nvPr/>
        </p:nvSpPr>
        <p:spPr>
          <a:xfrm>
            <a:off x="7863555" y="1645040"/>
            <a:ext cx="4114786" cy="3539430"/>
          </a:xfrm>
          <a:prstGeom prst="rect">
            <a:avLst/>
          </a:prstGeom>
          <a:noFill/>
        </p:spPr>
        <p:txBody>
          <a:bodyPr wrap="square">
            <a:spAutoFit/>
          </a:bodyPr>
          <a:lstStyle/>
          <a:p>
            <a:r>
              <a:rPr lang="en-US" sz="1600" dirty="0"/>
              <a:t>All clients share a global set of </a:t>
            </a:r>
            <a:r>
              <a:rPr lang="en-US" sz="1600" b="1" dirty="0"/>
              <a:t>Adam</a:t>
            </a:r>
            <a:r>
              <a:rPr lang="en-US" sz="1600" dirty="0"/>
              <a:t> </a:t>
            </a:r>
            <a:r>
              <a:rPr lang="en-US" sz="1600" b="1" dirty="0"/>
              <a:t>optimizer </a:t>
            </a:r>
            <a:r>
              <a:rPr lang="en-US" sz="1600" dirty="0"/>
              <a:t>values (Optimizers V) received from server.</a:t>
            </a:r>
          </a:p>
          <a:p>
            <a:endParaRPr lang="en-US" sz="1600" dirty="0"/>
          </a:p>
          <a:p>
            <a:r>
              <a:rPr lang="en-US" sz="1600" dirty="0"/>
              <a:t>During </a:t>
            </a:r>
            <a:r>
              <a:rPr lang="en-US" sz="1600" b="1" dirty="0" err="1"/>
              <a:t>LocalUpdate</a:t>
            </a:r>
            <a:r>
              <a:rPr lang="en-US" sz="1600" dirty="0"/>
              <a:t>, clients perform </a:t>
            </a:r>
            <a:r>
              <a:rPr lang="en-US" sz="1600" b="1" dirty="0"/>
              <a:t>Adam SGD</a:t>
            </a:r>
            <a:r>
              <a:rPr lang="en-US" sz="1600" dirty="0"/>
              <a:t>, and the federated model layers and new </a:t>
            </a:r>
            <a:r>
              <a:rPr lang="en-US" sz="1600" b="1" dirty="0"/>
              <a:t>Adam</a:t>
            </a:r>
            <a:r>
              <a:rPr lang="en-US" sz="1600" dirty="0"/>
              <a:t> values are uploaded by clients at the end of the round. </a:t>
            </a:r>
          </a:p>
          <a:p>
            <a:endParaRPr lang="en-US" sz="1600" dirty="0"/>
          </a:p>
          <a:p>
            <a:r>
              <a:rPr lang="en-US" sz="1600" dirty="0"/>
              <a:t>To produce a new global model, the server </a:t>
            </a:r>
            <a:r>
              <a:rPr lang="en-US" sz="1600" b="1" dirty="0"/>
              <a:t>averages</a:t>
            </a:r>
            <a:r>
              <a:rPr lang="en-US" sz="1600" dirty="0"/>
              <a:t> the client models in </a:t>
            </a:r>
            <a:r>
              <a:rPr lang="en-US" sz="1600" b="1" dirty="0" err="1"/>
              <a:t>GlobalModelUpdate</a:t>
            </a:r>
            <a:r>
              <a:rPr lang="en-US" sz="1600" dirty="0"/>
              <a:t> and </a:t>
            </a:r>
            <a:r>
              <a:rPr lang="en-US" sz="1600" b="1" dirty="0"/>
              <a:t>averages</a:t>
            </a:r>
            <a:r>
              <a:rPr lang="en-US" sz="1600" dirty="0"/>
              <a:t> the </a:t>
            </a:r>
            <a:r>
              <a:rPr lang="en-US" sz="1600" b="1" dirty="0"/>
              <a:t>Adam</a:t>
            </a:r>
            <a:r>
              <a:rPr lang="en-US" sz="1600" dirty="0"/>
              <a:t> moments in </a:t>
            </a:r>
            <a:r>
              <a:rPr lang="en-US" sz="1600" b="1" dirty="0" err="1"/>
              <a:t>GlobalOptimUpdate</a:t>
            </a:r>
            <a:r>
              <a:rPr lang="en-US" sz="1600" b="1" dirty="0"/>
              <a:t>.</a:t>
            </a:r>
            <a:endParaRPr lang="en-IN" sz="1600" b="1" dirty="0"/>
          </a:p>
        </p:txBody>
      </p:sp>
      <p:sp>
        <p:nvSpPr>
          <p:cNvPr id="18" name="TextBox 17">
            <a:extLst>
              <a:ext uri="{FF2B5EF4-FFF2-40B4-BE49-F238E27FC236}">
                <a16:creationId xmlns:a16="http://schemas.microsoft.com/office/drawing/2014/main" id="{85CDE047-E177-E88D-E998-6F69CCC301CF}"/>
              </a:ext>
            </a:extLst>
          </p:cNvPr>
          <p:cNvSpPr txBox="1"/>
          <p:nvPr/>
        </p:nvSpPr>
        <p:spPr>
          <a:xfrm>
            <a:off x="8175812" y="5557993"/>
            <a:ext cx="3921268" cy="1077218"/>
          </a:xfrm>
          <a:prstGeom prst="rect">
            <a:avLst/>
          </a:prstGeom>
          <a:noFill/>
        </p:spPr>
        <p:txBody>
          <a:bodyPr wrap="square" rtlCol="0">
            <a:spAutoFit/>
          </a:bodyPr>
          <a:lstStyle/>
          <a:p>
            <a:r>
              <a:rPr lang="en-IN" sz="1600" b="1" dirty="0">
                <a:highlight>
                  <a:srgbClr val="00FF00"/>
                </a:highlight>
              </a:rPr>
              <a:t>Benefits</a:t>
            </a:r>
            <a:r>
              <a:rPr lang="en-IN" sz="1600" dirty="0">
                <a:highlight>
                  <a:srgbClr val="00FF00"/>
                </a:highlight>
              </a:rPr>
              <a:t>:</a:t>
            </a:r>
            <a:r>
              <a:rPr lang="en-IN" sz="1600" dirty="0"/>
              <a:t> Improved convergence speed.</a:t>
            </a:r>
          </a:p>
          <a:p>
            <a:r>
              <a:rPr lang="en-IN" sz="1600" b="1" dirty="0">
                <a:highlight>
                  <a:srgbClr val="FF0000"/>
                </a:highlight>
              </a:rPr>
              <a:t>Downside</a:t>
            </a:r>
            <a:r>
              <a:rPr lang="en-IN" sz="1600" dirty="0"/>
              <a:t>: Increased communication cost per round.</a:t>
            </a:r>
          </a:p>
        </p:txBody>
      </p:sp>
    </p:spTree>
    <p:extLst>
      <p:ext uri="{BB962C8B-B14F-4D97-AF65-F5344CB8AC3E}">
        <p14:creationId xmlns:p14="http://schemas.microsoft.com/office/powerpoint/2010/main" val="2581672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A1D392-2482-CD8D-1A77-86ECA7861DC5}"/>
            </a:ext>
          </a:extLst>
        </p:cNvPr>
        <p:cNvGrpSpPr/>
        <p:nvPr/>
      </p:nvGrpSpPr>
      <p:grpSpPr>
        <a:xfrm>
          <a:off x="0" y="0"/>
          <a:ext cx="0" cy="0"/>
          <a:chOff x="0" y="0"/>
          <a:chExt cx="0" cy="0"/>
        </a:xfrm>
      </p:grpSpPr>
      <p:sp>
        <p:nvSpPr>
          <p:cNvPr id="12" name="Oval 11">
            <a:extLst>
              <a:ext uri="{FF2B5EF4-FFF2-40B4-BE49-F238E27FC236}">
                <a16:creationId xmlns:a16="http://schemas.microsoft.com/office/drawing/2014/main" id="{BB9951E0-8AF4-7606-1E13-E7A0202F1662}"/>
              </a:ext>
            </a:extLst>
          </p:cNvPr>
          <p:cNvSpPr/>
          <p:nvPr/>
        </p:nvSpPr>
        <p:spPr>
          <a:xfrm>
            <a:off x="10648368" y="4150026"/>
            <a:ext cx="1436053" cy="1366487"/>
          </a:xfrm>
          <a:prstGeom prst="ellipse">
            <a:avLst/>
          </a:prstGeom>
          <a:gradFill flip="none" rotWithShape="1">
            <a:gsLst>
              <a:gs pos="0">
                <a:schemeClr val="tx1">
                  <a:lumMod val="95000"/>
                  <a:lumOff val="5000"/>
                </a:schemeClr>
              </a:gs>
              <a:gs pos="74000">
                <a:schemeClr val="tx1">
                  <a:lumMod val="75000"/>
                  <a:lumOff val="25000"/>
                </a:schemeClr>
              </a:gs>
              <a:gs pos="83000">
                <a:schemeClr val="tx1">
                  <a:lumMod val="65000"/>
                  <a:lumOff val="35000"/>
                </a:schemeClr>
              </a:gs>
              <a:gs pos="100000">
                <a:schemeClr val="tx1">
                  <a:lumMod val="65000"/>
                  <a:lumOff val="35000"/>
                </a:schemeClr>
              </a:gs>
            </a:gsLst>
            <a:path path="circle">
              <a:fillToRect l="100000" t="100000"/>
            </a:path>
            <a:tileRect r="-100000" b="-100000"/>
          </a:gra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0" name="Picture 9">
            <a:extLst>
              <a:ext uri="{FF2B5EF4-FFF2-40B4-BE49-F238E27FC236}">
                <a16:creationId xmlns:a16="http://schemas.microsoft.com/office/drawing/2014/main" id="{0441A6EB-56A8-3C42-1898-521792C875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93917" y="4266989"/>
            <a:ext cx="1146892" cy="1199390"/>
          </a:xfrm>
          <a:prstGeom prst="rect">
            <a:avLst/>
          </a:prstGeom>
        </p:spPr>
      </p:pic>
      <p:sp>
        <p:nvSpPr>
          <p:cNvPr id="15" name="Oval 14">
            <a:extLst>
              <a:ext uri="{FF2B5EF4-FFF2-40B4-BE49-F238E27FC236}">
                <a16:creationId xmlns:a16="http://schemas.microsoft.com/office/drawing/2014/main" id="{EECEBB92-6018-25B7-00EC-869FE8AAF5A4}"/>
              </a:ext>
            </a:extLst>
          </p:cNvPr>
          <p:cNvSpPr/>
          <p:nvPr/>
        </p:nvSpPr>
        <p:spPr>
          <a:xfrm>
            <a:off x="10648368" y="2976056"/>
            <a:ext cx="1436053" cy="1366487"/>
          </a:xfrm>
          <a:prstGeom prst="ellipse">
            <a:avLst/>
          </a:prstGeom>
          <a:gradFill flip="none" rotWithShape="1">
            <a:gsLst>
              <a:gs pos="0">
                <a:schemeClr val="tx1">
                  <a:lumMod val="95000"/>
                  <a:lumOff val="5000"/>
                </a:schemeClr>
              </a:gs>
              <a:gs pos="74000">
                <a:schemeClr val="tx1">
                  <a:lumMod val="75000"/>
                  <a:lumOff val="25000"/>
                </a:schemeClr>
              </a:gs>
              <a:gs pos="83000">
                <a:schemeClr val="tx1">
                  <a:lumMod val="65000"/>
                  <a:lumOff val="35000"/>
                </a:schemeClr>
              </a:gs>
              <a:gs pos="100000">
                <a:schemeClr val="tx1">
                  <a:lumMod val="65000"/>
                  <a:lumOff val="35000"/>
                </a:schemeClr>
              </a:gs>
            </a:gsLst>
            <a:path path="circle">
              <a:fillToRect l="100000" t="100000"/>
            </a:path>
            <a:tileRect r="-100000" b="-100000"/>
          </a:gra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pic>
        <p:nvPicPr>
          <p:cNvPr id="6" name="Picture 5">
            <a:extLst>
              <a:ext uri="{FF2B5EF4-FFF2-40B4-BE49-F238E27FC236}">
                <a16:creationId xmlns:a16="http://schemas.microsoft.com/office/drawing/2014/main" id="{A05A9248-400D-F533-6485-D7A050206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2925" y="3069437"/>
            <a:ext cx="846274" cy="1134483"/>
          </a:xfrm>
          <a:prstGeom prst="rect">
            <a:avLst/>
          </a:prstGeom>
        </p:spPr>
      </p:pic>
      <p:sp>
        <p:nvSpPr>
          <p:cNvPr id="8" name="TextBox 7">
            <a:extLst>
              <a:ext uri="{FF2B5EF4-FFF2-40B4-BE49-F238E27FC236}">
                <a16:creationId xmlns:a16="http://schemas.microsoft.com/office/drawing/2014/main" id="{D55CBA5B-350D-B4DC-6D83-AE75DA4A9906}"/>
              </a:ext>
            </a:extLst>
          </p:cNvPr>
          <p:cNvSpPr txBox="1"/>
          <p:nvPr/>
        </p:nvSpPr>
        <p:spPr>
          <a:xfrm>
            <a:off x="11124444" y="3638820"/>
            <a:ext cx="1013767" cy="400110"/>
          </a:xfrm>
          <a:prstGeom prst="rect">
            <a:avLst/>
          </a:prstGeom>
          <a:noFill/>
        </p:spPr>
        <p:txBody>
          <a:bodyPr wrap="square" rtlCol="0">
            <a:spAutoFit/>
          </a:bodyPr>
          <a:lstStyle/>
          <a:p>
            <a:r>
              <a:rPr lang="en-IN" sz="2000" b="1" dirty="0">
                <a:solidFill>
                  <a:srgbClr val="FFC000"/>
                </a:solidFill>
              </a:rPr>
              <a:t>Flower</a:t>
            </a:r>
            <a:endParaRPr lang="en-IN" sz="1600" b="1" dirty="0">
              <a:solidFill>
                <a:schemeClr val="bg1">
                  <a:lumMod val="85000"/>
                </a:schemeClr>
              </a:solidFill>
            </a:endParaRPr>
          </a:p>
        </p:txBody>
      </p:sp>
      <p:sp>
        <p:nvSpPr>
          <p:cNvPr id="16" name="Title 1">
            <a:extLst>
              <a:ext uri="{FF2B5EF4-FFF2-40B4-BE49-F238E27FC236}">
                <a16:creationId xmlns:a16="http://schemas.microsoft.com/office/drawing/2014/main" id="{E2B8E9F8-BE66-40F4-129E-04BEE5034341}"/>
              </a:ext>
            </a:extLst>
          </p:cNvPr>
          <p:cNvSpPr txBox="1">
            <a:spLocks/>
          </p:cNvSpPr>
          <p:nvPr/>
        </p:nvSpPr>
        <p:spPr bwMode="gray">
          <a:xfrm>
            <a:off x="0" y="0"/>
            <a:ext cx="10446871" cy="871966"/>
          </a:xfrm>
          <a:prstGeom prst="flowChartDocumen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lin ang="16200000" scaled="1"/>
            <a:tileRect/>
          </a:gradFill>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t>DATASET &amp; FRAMEWORKS USED</a:t>
            </a:r>
            <a:endParaRPr lang="en-IN" b="1" dirty="0">
              <a:solidFill>
                <a:schemeClr val="bg1"/>
              </a:solidFill>
            </a:endParaRPr>
          </a:p>
        </p:txBody>
      </p:sp>
      <p:graphicFrame>
        <p:nvGraphicFramePr>
          <p:cNvPr id="20" name="Table 19">
            <a:extLst>
              <a:ext uri="{FF2B5EF4-FFF2-40B4-BE49-F238E27FC236}">
                <a16:creationId xmlns:a16="http://schemas.microsoft.com/office/drawing/2014/main" id="{3637FFBB-A3DC-075C-1A62-8ABB2F2B630A}"/>
              </a:ext>
            </a:extLst>
          </p:cNvPr>
          <p:cNvGraphicFramePr>
            <a:graphicFrameLocks noGrp="1"/>
          </p:cNvGraphicFramePr>
          <p:nvPr>
            <p:extLst>
              <p:ext uri="{D42A27DB-BD31-4B8C-83A1-F6EECF244321}">
                <p14:modId xmlns:p14="http://schemas.microsoft.com/office/powerpoint/2010/main" val="729097378"/>
              </p:ext>
            </p:extLst>
          </p:nvPr>
        </p:nvGraphicFramePr>
        <p:xfrm>
          <a:off x="132214" y="1145003"/>
          <a:ext cx="10569944" cy="2053698"/>
        </p:xfrm>
        <a:graphic>
          <a:graphicData uri="http://schemas.openxmlformats.org/drawingml/2006/table">
            <a:tbl>
              <a:tblPr firstRow="1" bandRow="1">
                <a:tableStyleId>{69012ECD-51FC-41F1-AA8D-1B2483CD663E}</a:tableStyleId>
              </a:tblPr>
              <a:tblGrid>
                <a:gridCol w="1354788">
                  <a:extLst>
                    <a:ext uri="{9D8B030D-6E8A-4147-A177-3AD203B41FA5}">
                      <a16:colId xmlns:a16="http://schemas.microsoft.com/office/drawing/2014/main" val="1607074885"/>
                    </a:ext>
                  </a:extLst>
                </a:gridCol>
                <a:gridCol w="4594118">
                  <a:extLst>
                    <a:ext uri="{9D8B030D-6E8A-4147-A177-3AD203B41FA5}">
                      <a16:colId xmlns:a16="http://schemas.microsoft.com/office/drawing/2014/main" val="3201278276"/>
                    </a:ext>
                  </a:extLst>
                </a:gridCol>
                <a:gridCol w="4621038">
                  <a:extLst>
                    <a:ext uri="{9D8B030D-6E8A-4147-A177-3AD203B41FA5}">
                      <a16:colId xmlns:a16="http://schemas.microsoft.com/office/drawing/2014/main" val="763764197"/>
                    </a:ext>
                  </a:extLst>
                </a:gridCol>
              </a:tblGrid>
              <a:tr h="318886">
                <a:tc>
                  <a:txBody>
                    <a:bodyPr/>
                    <a:lstStyle/>
                    <a:p>
                      <a:pPr algn="ctr"/>
                      <a:endParaRPr lang="en-IN" dirty="0"/>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IN" dirty="0"/>
                        <a:t>MNIST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tc>
                  <a:txBody>
                    <a:bodyPr/>
                    <a:lstStyle/>
                    <a:p>
                      <a:pPr algn="ctr"/>
                      <a:r>
                        <a:rPr lang="en-IN" dirty="0"/>
                        <a:t>CIFAR10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50000"/>
                      </a:schemeClr>
                    </a:solidFill>
                  </a:tcPr>
                </a:tc>
                <a:extLst>
                  <a:ext uri="{0D108BD9-81ED-4DB2-BD59-A6C34878D82A}">
                    <a16:rowId xmlns:a16="http://schemas.microsoft.com/office/drawing/2014/main" val="447057196"/>
                  </a:ext>
                </a:extLst>
              </a:tr>
              <a:tr h="440962">
                <a:tc>
                  <a:txBody>
                    <a:bodyPr/>
                    <a:lstStyle/>
                    <a:p>
                      <a:pPr algn="ctr"/>
                      <a:r>
                        <a:rPr lang="en-IN" sz="1600" b="1" dirty="0"/>
                        <a:t>Data 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a:t>70,000 labelled images (60k train + 10k test)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a:t>60,000 labelled images (50k train + 10k test)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54063304"/>
                  </a:ext>
                </a:extLst>
              </a:tr>
              <a:tr h="403007">
                <a:tc>
                  <a:txBody>
                    <a:bodyPr/>
                    <a:lstStyle/>
                    <a:p>
                      <a:pPr algn="ctr"/>
                      <a:r>
                        <a:rPr lang="en-IN" sz="1600" b="1" dirty="0"/>
                        <a:t>Image size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a:t>28x28x1 (Gray-scale)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a:t>32x32x3 (RGB image)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95577597"/>
                  </a:ext>
                </a:extLst>
              </a:tr>
              <a:tr h="403007">
                <a:tc>
                  <a:txBody>
                    <a:bodyPr/>
                    <a:lstStyle/>
                    <a:p>
                      <a:pPr algn="ctr"/>
                      <a:r>
                        <a:rPr lang="en-IN" sz="1600" b="1" dirty="0"/>
                        <a:t>Classes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a:t>10 (hand-written digits)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a:t>10 (birds, animals, automobiles)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73522335"/>
                  </a:ext>
                </a:extLst>
              </a:tr>
              <a:tr h="440962">
                <a:tc>
                  <a:txBody>
                    <a:bodyPr/>
                    <a:lstStyle/>
                    <a:p>
                      <a:pPr algn="ctr"/>
                      <a:r>
                        <a:rPr lang="en-IN" sz="1600" b="1" dirty="0"/>
                        <a:t>Transforms</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b="1" dirty="0"/>
                        <a:t>Normalize, Convert to tensor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IN" sz="1600" b="1" dirty="0"/>
                        <a:t>Normalize, Convert to tensor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870224735"/>
                  </a:ext>
                </a:extLst>
              </a:tr>
            </a:tbl>
          </a:graphicData>
        </a:graphic>
      </p:graphicFrame>
      <p:sp>
        <p:nvSpPr>
          <p:cNvPr id="21" name="TextBox 20">
            <a:extLst>
              <a:ext uri="{FF2B5EF4-FFF2-40B4-BE49-F238E27FC236}">
                <a16:creationId xmlns:a16="http://schemas.microsoft.com/office/drawing/2014/main" id="{D8432954-1FBF-556F-6D8F-F7783350CF1E}"/>
              </a:ext>
            </a:extLst>
          </p:cNvPr>
          <p:cNvSpPr txBox="1"/>
          <p:nvPr/>
        </p:nvSpPr>
        <p:spPr>
          <a:xfrm>
            <a:off x="132214" y="797060"/>
            <a:ext cx="10182441" cy="369332"/>
          </a:xfrm>
          <a:prstGeom prst="rect">
            <a:avLst/>
          </a:prstGeom>
          <a:noFill/>
        </p:spPr>
        <p:txBody>
          <a:bodyPr wrap="square">
            <a:spAutoFit/>
          </a:bodyPr>
          <a:lstStyle/>
          <a:p>
            <a:r>
              <a:rPr lang="en-IN" b="1" u="sng" dirty="0"/>
              <a:t>Datasets</a:t>
            </a:r>
            <a:r>
              <a:rPr lang="en-IN" b="1" dirty="0"/>
              <a:t>:</a:t>
            </a:r>
          </a:p>
        </p:txBody>
      </p:sp>
      <p:sp>
        <p:nvSpPr>
          <p:cNvPr id="14" name="Oval 13">
            <a:extLst>
              <a:ext uri="{FF2B5EF4-FFF2-40B4-BE49-F238E27FC236}">
                <a16:creationId xmlns:a16="http://schemas.microsoft.com/office/drawing/2014/main" id="{AEA2CAA0-8526-C9F4-8E22-AE842D8220C8}"/>
              </a:ext>
            </a:extLst>
          </p:cNvPr>
          <p:cNvSpPr/>
          <p:nvPr/>
        </p:nvSpPr>
        <p:spPr>
          <a:xfrm>
            <a:off x="10666375" y="1790442"/>
            <a:ext cx="1436053" cy="1366487"/>
          </a:xfrm>
          <a:prstGeom prst="ellipse">
            <a:avLst/>
          </a:prstGeom>
          <a:gradFill flip="none" rotWithShape="1">
            <a:gsLst>
              <a:gs pos="0">
                <a:schemeClr val="tx1">
                  <a:lumMod val="95000"/>
                  <a:lumOff val="5000"/>
                </a:schemeClr>
              </a:gs>
              <a:gs pos="74000">
                <a:schemeClr val="tx1">
                  <a:lumMod val="75000"/>
                  <a:lumOff val="25000"/>
                </a:schemeClr>
              </a:gs>
              <a:gs pos="83000">
                <a:schemeClr val="tx1">
                  <a:lumMod val="65000"/>
                  <a:lumOff val="35000"/>
                </a:schemeClr>
              </a:gs>
              <a:gs pos="100000">
                <a:schemeClr val="tx1">
                  <a:lumMod val="65000"/>
                  <a:lumOff val="35000"/>
                </a:schemeClr>
              </a:gs>
            </a:gsLst>
            <a:path path="circle">
              <a:fillToRect l="100000" t="100000"/>
            </a:path>
            <a:tileRect r="-100000" b="-100000"/>
          </a:gra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pic>
        <p:nvPicPr>
          <p:cNvPr id="1026" name="Picture 2" descr="Artificial Intelligence AI Mouse Pad Collection - AI Store">
            <a:extLst>
              <a:ext uri="{FF2B5EF4-FFF2-40B4-BE49-F238E27FC236}">
                <a16:creationId xmlns:a16="http://schemas.microsoft.com/office/drawing/2014/main" id="{C1EBE5E1-451B-9582-06DC-1BA7F815323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390" t="13267" r="9032" b="17987"/>
          <a:stretch/>
        </p:blipFill>
        <p:spPr bwMode="auto">
          <a:xfrm>
            <a:off x="10778068" y="1993360"/>
            <a:ext cx="1197536" cy="1009154"/>
          </a:xfrm>
          <a:prstGeom prst="ellipse">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4369F67-CAB3-F3D0-0B05-A0A2131A7DB4}"/>
              </a:ext>
            </a:extLst>
          </p:cNvPr>
          <p:cNvSpPr txBox="1"/>
          <p:nvPr/>
        </p:nvSpPr>
        <p:spPr>
          <a:xfrm>
            <a:off x="1399216" y="4038930"/>
            <a:ext cx="3896940" cy="1200329"/>
          </a:xfrm>
          <a:prstGeom prst="rect">
            <a:avLst/>
          </a:prstGeom>
          <a:noFill/>
        </p:spPr>
        <p:txBody>
          <a:bodyPr wrap="square" rtlCol="0">
            <a:spAutoFit/>
          </a:bodyPr>
          <a:lstStyle/>
          <a:p>
            <a:r>
              <a:rPr lang="en-IN" sz="2400" b="1" dirty="0">
                <a:solidFill>
                  <a:srgbClr val="FF0000"/>
                </a:solidFill>
              </a:rPr>
              <a:t>Add some data visualizations here for basic EDA</a:t>
            </a:r>
          </a:p>
        </p:txBody>
      </p:sp>
    </p:spTree>
    <p:extLst>
      <p:ext uri="{BB962C8B-B14F-4D97-AF65-F5344CB8AC3E}">
        <p14:creationId xmlns:p14="http://schemas.microsoft.com/office/powerpoint/2010/main" val="1913547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F1AFB1-15AB-95D4-CE03-F46ED5F2B615}"/>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4BD9D93-0D38-6A22-13FF-E7CA0A538EE7}"/>
              </a:ext>
            </a:extLst>
          </p:cNvPr>
          <p:cNvSpPr txBox="1"/>
          <p:nvPr/>
        </p:nvSpPr>
        <p:spPr>
          <a:xfrm>
            <a:off x="132214" y="916098"/>
            <a:ext cx="10182441" cy="369332"/>
          </a:xfrm>
          <a:prstGeom prst="rect">
            <a:avLst/>
          </a:prstGeom>
          <a:noFill/>
        </p:spPr>
        <p:txBody>
          <a:bodyPr wrap="square">
            <a:spAutoFit/>
          </a:bodyPr>
          <a:lstStyle/>
          <a:p>
            <a:r>
              <a:rPr lang="en-IN" b="1" u="sng" dirty="0"/>
              <a:t>Creating non-IID dataset partitions across clients</a:t>
            </a:r>
            <a:r>
              <a:rPr lang="en-IN" b="1" dirty="0"/>
              <a:t>:</a:t>
            </a:r>
          </a:p>
        </p:txBody>
      </p:sp>
      <p:sp>
        <p:nvSpPr>
          <p:cNvPr id="16" name="Title 1">
            <a:extLst>
              <a:ext uri="{FF2B5EF4-FFF2-40B4-BE49-F238E27FC236}">
                <a16:creationId xmlns:a16="http://schemas.microsoft.com/office/drawing/2014/main" id="{1A40E09B-D733-4A84-4A62-9875C55EB33C}"/>
              </a:ext>
            </a:extLst>
          </p:cNvPr>
          <p:cNvSpPr txBox="1">
            <a:spLocks/>
          </p:cNvSpPr>
          <p:nvPr/>
        </p:nvSpPr>
        <p:spPr bwMode="gray">
          <a:xfrm>
            <a:off x="0" y="0"/>
            <a:ext cx="10446871" cy="871966"/>
          </a:xfrm>
          <a:prstGeom prst="flowChartDocumen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lin ang="16200000" scaled="1"/>
            <a:tileRect/>
          </a:gradFill>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t>DATA PRE-PROCESSING</a:t>
            </a:r>
            <a:endParaRPr lang="en-IN" b="1" dirty="0">
              <a:solidFill>
                <a:schemeClr val="bg1"/>
              </a:solidFill>
            </a:endParaRPr>
          </a:p>
        </p:txBody>
      </p:sp>
      <p:sp>
        <p:nvSpPr>
          <p:cNvPr id="3" name="TextBox 2">
            <a:extLst>
              <a:ext uri="{FF2B5EF4-FFF2-40B4-BE49-F238E27FC236}">
                <a16:creationId xmlns:a16="http://schemas.microsoft.com/office/drawing/2014/main" id="{3D419CFE-4DE2-5AB3-B039-25D253868913}"/>
              </a:ext>
            </a:extLst>
          </p:cNvPr>
          <p:cNvSpPr txBox="1"/>
          <p:nvPr/>
        </p:nvSpPr>
        <p:spPr>
          <a:xfrm>
            <a:off x="132214" y="1263698"/>
            <a:ext cx="8115797" cy="1754326"/>
          </a:xfrm>
          <a:prstGeom prst="rect">
            <a:avLst/>
          </a:prstGeom>
          <a:noFill/>
        </p:spPr>
        <p:txBody>
          <a:bodyPr wrap="square">
            <a:spAutoFit/>
          </a:bodyPr>
          <a:lstStyle/>
          <a:p>
            <a:pPr marL="285750" indent="-285750">
              <a:buFont typeface="Arial" panose="020B0604020202020204" pitchFamily="34" charset="0"/>
              <a:buChar char="•"/>
            </a:pPr>
            <a:r>
              <a:rPr lang="en-IN" b="1" dirty="0"/>
              <a:t>We created a custom function to generate the non-IID partitions, aligned with the strategy described in the paper.  </a:t>
            </a:r>
          </a:p>
          <a:p>
            <a:pPr marL="285750" indent="-285750">
              <a:buFont typeface="Arial" panose="020B0604020202020204" pitchFamily="34" charset="0"/>
              <a:buChar char="•"/>
            </a:pPr>
            <a:r>
              <a:rPr lang="en-IN" b="1" dirty="0"/>
              <a:t>First, we order the training and testing dataset by label and then perform the non-IID split.</a:t>
            </a:r>
          </a:p>
          <a:p>
            <a:pPr marL="285750" indent="-285750">
              <a:buFont typeface="Arial" panose="020B0604020202020204" pitchFamily="34" charset="0"/>
              <a:buChar char="•"/>
            </a:pPr>
            <a:r>
              <a:rPr lang="en-IN" b="1" dirty="0"/>
              <a:t>Each client has the same classes within their respective training and testing datasets</a:t>
            </a:r>
          </a:p>
        </p:txBody>
      </p:sp>
      <p:sp>
        <p:nvSpPr>
          <p:cNvPr id="7" name="TextBox 6">
            <a:extLst>
              <a:ext uri="{FF2B5EF4-FFF2-40B4-BE49-F238E27FC236}">
                <a16:creationId xmlns:a16="http://schemas.microsoft.com/office/drawing/2014/main" id="{B5D18BE2-5087-57BC-2656-DEFABD29D2F9}"/>
              </a:ext>
            </a:extLst>
          </p:cNvPr>
          <p:cNvSpPr txBox="1"/>
          <p:nvPr/>
        </p:nvSpPr>
        <p:spPr>
          <a:xfrm>
            <a:off x="8458200" y="1402645"/>
            <a:ext cx="3465821" cy="923330"/>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IN" b="1" dirty="0"/>
              <a:t>Number of clients = W</a:t>
            </a:r>
          </a:p>
          <a:p>
            <a:r>
              <a:rPr lang="en-IN" b="1" dirty="0"/>
              <a:t>Number of shards = 2xW</a:t>
            </a:r>
          </a:p>
          <a:p>
            <a:r>
              <a:rPr lang="en-IN" b="1" dirty="0"/>
              <a:t>Shards per client = 2</a:t>
            </a:r>
          </a:p>
        </p:txBody>
      </p:sp>
      <p:sp>
        <p:nvSpPr>
          <p:cNvPr id="9" name="TextBox 8">
            <a:extLst>
              <a:ext uri="{FF2B5EF4-FFF2-40B4-BE49-F238E27FC236}">
                <a16:creationId xmlns:a16="http://schemas.microsoft.com/office/drawing/2014/main" id="{0CB94422-E9F1-6435-8838-3F75328EF181}"/>
              </a:ext>
            </a:extLst>
          </p:cNvPr>
          <p:cNvSpPr txBox="1"/>
          <p:nvPr/>
        </p:nvSpPr>
        <p:spPr>
          <a:xfrm>
            <a:off x="1399216" y="4038930"/>
            <a:ext cx="3896940" cy="1569660"/>
          </a:xfrm>
          <a:prstGeom prst="rect">
            <a:avLst/>
          </a:prstGeom>
          <a:noFill/>
        </p:spPr>
        <p:txBody>
          <a:bodyPr wrap="square" rtlCol="0">
            <a:spAutoFit/>
          </a:bodyPr>
          <a:lstStyle/>
          <a:p>
            <a:r>
              <a:rPr lang="en-IN" sz="2400" b="1" dirty="0">
                <a:solidFill>
                  <a:srgbClr val="FF0000"/>
                </a:solidFill>
              </a:rPr>
              <a:t>Add some data visualizations here for showing class distribution in shards</a:t>
            </a:r>
          </a:p>
        </p:txBody>
      </p:sp>
    </p:spTree>
    <p:extLst>
      <p:ext uri="{BB962C8B-B14F-4D97-AF65-F5344CB8AC3E}">
        <p14:creationId xmlns:p14="http://schemas.microsoft.com/office/powerpoint/2010/main" val="3498404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ED4985-0B01-3AC1-776C-BCE4DBBEF242}"/>
            </a:ext>
          </a:extLst>
        </p:cNvPr>
        <p:cNvGrpSpPr/>
        <p:nvPr/>
      </p:nvGrpSpPr>
      <p:grpSpPr>
        <a:xfrm>
          <a:off x="0" y="0"/>
          <a:ext cx="0" cy="0"/>
          <a:chOff x="0" y="0"/>
          <a:chExt cx="0" cy="0"/>
        </a:xfrm>
      </p:grpSpPr>
      <p:sp>
        <p:nvSpPr>
          <p:cNvPr id="3" name="Title 1">
            <a:extLst>
              <a:ext uri="{FF2B5EF4-FFF2-40B4-BE49-F238E27FC236}">
                <a16:creationId xmlns:a16="http://schemas.microsoft.com/office/drawing/2014/main" id="{94C50A3B-3BD7-FAEE-AA0B-5FF42E56703F}"/>
              </a:ext>
            </a:extLst>
          </p:cNvPr>
          <p:cNvSpPr txBox="1">
            <a:spLocks/>
          </p:cNvSpPr>
          <p:nvPr/>
        </p:nvSpPr>
        <p:spPr bwMode="gray">
          <a:xfrm>
            <a:off x="0" y="0"/>
            <a:ext cx="10446871" cy="871966"/>
          </a:xfrm>
          <a:prstGeom prst="flowChartDocument">
            <a:avLst/>
          </a:prstGeom>
          <a:gradFill flip="none" rotWithShape="1">
            <a:gsLst>
              <a:gs pos="0">
                <a:schemeClr val="accent6">
                  <a:lumMod val="50000"/>
                  <a:shade val="30000"/>
                  <a:satMod val="115000"/>
                </a:schemeClr>
              </a:gs>
              <a:gs pos="50000">
                <a:schemeClr val="accent6">
                  <a:lumMod val="50000"/>
                  <a:shade val="67500"/>
                  <a:satMod val="115000"/>
                </a:schemeClr>
              </a:gs>
              <a:gs pos="100000">
                <a:schemeClr val="accent6">
                  <a:lumMod val="50000"/>
                  <a:shade val="100000"/>
                  <a:satMod val="115000"/>
                </a:schemeClr>
              </a:gs>
            </a:gsLst>
            <a:lin ang="16200000" scaled="1"/>
            <a:tileRect/>
          </a:gradFill>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b="1" dirty="0">
                <a:solidFill>
                  <a:schemeClr val="bg1"/>
                </a:solidFill>
              </a:rPr>
              <a:t>MODEL DETAILS (DNN with private BN)</a:t>
            </a:r>
          </a:p>
        </p:txBody>
      </p:sp>
      <p:sp>
        <p:nvSpPr>
          <p:cNvPr id="4" name="TextBox 3">
            <a:extLst>
              <a:ext uri="{FF2B5EF4-FFF2-40B4-BE49-F238E27FC236}">
                <a16:creationId xmlns:a16="http://schemas.microsoft.com/office/drawing/2014/main" id="{56455709-6AA7-493E-3699-E53230ACFDA2}"/>
              </a:ext>
            </a:extLst>
          </p:cNvPr>
          <p:cNvSpPr txBox="1"/>
          <p:nvPr/>
        </p:nvSpPr>
        <p:spPr>
          <a:xfrm>
            <a:off x="475130" y="2000413"/>
            <a:ext cx="4087905" cy="584775"/>
          </a:xfrm>
          <a:prstGeom prst="rect">
            <a:avLst/>
          </a:prstGeom>
          <a:solidFill>
            <a:schemeClr val="accent6">
              <a:lumMod val="20000"/>
              <a:lumOff val="80000"/>
            </a:schemeClr>
          </a:solidFill>
          <a:ln>
            <a:solidFill>
              <a:schemeClr val="accent1"/>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1600" dirty="0"/>
              <a:t>Linear Fully-connected layer </a:t>
            </a:r>
          </a:p>
          <a:p>
            <a:pPr algn="ctr"/>
            <a:r>
              <a:rPr lang="en-IN" sz="1600" dirty="0"/>
              <a:t>(Input dims:784, Output dims: 200)</a:t>
            </a:r>
          </a:p>
        </p:txBody>
      </p:sp>
      <p:sp>
        <p:nvSpPr>
          <p:cNvPr id="5" name="TextBox 4">
            <a:extLst>
              <a:ext uri="{FF2B5EF4-FFF2-40B4-BE49-F238E27FC236}">
                <a16:creationId xmlns:a16="http://schemas.microsoft.com/office/drawing/2014/main" id="{FD43ECC8-5360-0E25-A9B2-56EC484BC3A8}"/>
              </a:ext>
            </a:extLst>
          </p:cNvPr>
          <p:cNvSpPr txBox="1"/>
          <p:nvPr/>
        </p:nvSpPr>
        <p:spPr>
          <a:xfrm>
            <a:off x="1332754" y="4206487"/>
            <a:ext cx="2023036" cy="338554"/>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IN" sz="1600" dirty="0"/>
              <a:t>ReLu activation</a:t>
            </a:r>
          </a:p>
        </p:txBody>
      </p:sp>
      <p:sp>
        <p:nvSpPr>
          <p:cNvPr id="6" name="TextBox 5">
            <a:extLst>
              <a:ext uri="{FF2B5EF4-FFF2-40B4-BE49-F238E27FC236}">
                <a16:creationId xmlns:a16="http://schemas.microsoft.com/office/drawing/2014/main" id="{DC1E704C-C61A-57B3-B9FE-346E9742A2EC}"/>
              </a:ext>
            </a:extLst>
          </p:cNvPr>
          <p:cNvSpPr txBox="1"/>
          <p:nvPr/>
        </p:nvSpPr>
        <p:spPr>
          <a:xfrm>
            <a:off x="475129" y="3591000"/>
            <a:ext cx="4087905" cy="584775"/>
          </a:xfrm>
          <a:prstGeom prst="rect">
            <a:avLst/>
          </a:prstGeom>
          <a:solidFill>
            <a:schemeClr val="accent6">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1600" dirty="0"/>
              <a:t>Linear </a:t>
            </a:r>
            <a:r>
              <a:rPr lang="en-IN" sz="1600" dirty="0">
                <a:solidFill>
                  <a:schemeClr val="dk1"/>
                </a:solidFill>
              </a:rPr>
              <a:t>Fully-connected</a:t>
            </a:r>
            <a:r>
              <a:rPr lang="en-IN" sz="1600" dirty="0"/>
              <a:t> layer </a:t>
            </a:r>
          </a:p>
          <a:p>
            <a:pPr algn="ctr"/>
            <a:r>
              <a:rPr lang="en-IN" sz="1600" dirty="0"/>
              <a:t>(Input dims:200, Output dims: 200)</a:t>
            </a:r>
          </a:p>
        </p:txBody>
      </p:sp>
      <p:sp>
        <p:nvSpPr>
          <p:cNvPr id="7" name="TextBox 6">
            <a:extLst>
              <a:ext uri="{FF2B5EF4-FFF2-40B4-BE49-F238E27FC236}">
                <a16:creationId xmlns:a16="http://schemas.microsoft.com/office/drawing/2014/main" id="{C398B547-0799-57CA-CC83-1DC26DFBD02C}"/>
              </a:ext>
            </a:extLst>
          </p:cNvPr>
          <p:cNvSpPr txBox="1"/>
          <p:nvPr/>
        </p:nvSpPr>
        <p:spPr>
          <a:xfrm>
            <a:off x="1332754" y="2614248"/>
            <a:ext cx="2023036" cy="338554"/>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IN" sz="1600" dirty="0"/>
              <a:t>ReLu activation</a:t>
            </a:r>
          </a:p>
        </p:txBody>
      </p:sp>
      <p:sp>
        <p:nvSpPr>
          <p:cNvPr id="8" name="TextBox 7">
            <a:extLst>
              <a:ext uri="{FF2B5EF4-FFF2-40B4-BE49-F238E27FC236}">
                <a16:creationId xmlns:a16="http://schemas.microsoft.com/office/drawing/2014/main" id="{1E794304-0E57-920B-AFFD-7A663EAD6F67}"/>
              </a:ext>
            </a:extLst>
          </p:cNvPr>
          <p:cNvSpPr txBox="1"/>
          <p:nvPr/>
        </p:nvSpPr>
        <p:spPr>
          <a:xfrm>
            <a:off x="475128" y="4569834"/>
            <a:ext cx="4087905" cy="584775"/>
          </a:xfrm>
          <a:prstGeom prst="rect">
            <a:avLst/>
          </a:prstGeom>
          <a:solidFill>
            <a:schemeClr val="accent6">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1600" dirty="0"/>
              <a:t>Linear Fully-connected layer </a:t>
            </a:r>
          </a:p>
          <a:p>
            <a:pPr algn="ctr"/>
            <a:r>
              <a:rPr lang="en-IN" sz="1600" dirty="0"/>
              <a:t>(Input dims:200, Output dims: 10)</a:t>
            </a:r>
          </a:p>
        </p:txBody>
      </p:sp>
      <p:sp>
        <p:nvSpPr>
          <p:cNvPr id="9" name="TextBox 8">
            <a:extLst>
              <a:ext uri="{FF2B5EF4-FFF2-40B4-BE49-F238E27FC236}">
                <a16:creationId xmlns:a16="http://schemas.microsoft.com/office/drawing/2014/main" id="{A33216EF-AB07-1443-1DC7-21479E68ECF1}"/>
              </a:ext>
            </a:extLst>
          </p:cNvPr>
          <p:cNvSpPr txBox="1"/>
          <p:nvPr/>
        </p:nvSpPr>
        <p:spPr>
          <a:xfrm>
            <a:off x="475129" y="2986920"/>
            <a:ext cx="4087904" cy="584775"/>
          </a:xfrm>
          <a:prstGeom prst="rect">
            <a:avLst/>
          </a:prstGeom>
          <a:solidFill>
            <a:schemeClr val="accent3">
              <a:lumMod val="20000"/>
              <a:lumOff val="80000"/>
            </a:schemeClr>
          </a:solidFill>
          <a:ln>
            <a:solidFill>
              <a:schemeClr val="accent3"/>
            </a:solidFill>
          </a:ln>
        </p:spPr>
        <p:txBody>
          <a:bodyPr wrap="square" rtlCol="0">
            <a:spAutoFit/>
          </a:bodyPr>
          <a:lstStyle/>
          <a:p>
            <a:pPr algn="ctr"/>
            <a:r>
              <a:rPr lang="en-IN" sz="1600" dirty="0"/>
              <a:t>Batch Normalization layer </a:t>
            </a:r>
          </a:p>
          <a:p>
            <a:pPr algn="ctr"/>
            <a:r>
              <a:rPr lang="en-IN" sz="1600" dirty="0"/>
              <a:t>(dim: 200)</a:t>
            </a:r>
          </a:p>
        </p:txBody>
      </p:sp>
      <p:sp>
        <p:nvSpPr>
          <p:cNvPr id="12" name="Rectangle 11">
            <a:extLst>
              <a:ext uri="{FF2B5EF4-FFF2-40B4-BE49-F238E27FC236}">
                <a16:creationId xmlns:a16="http://schemas.microsoft.com/office/drawing/2014/main" id="{886027C5-DA21-26FE-E9F5-BFC8808EDF04}"/>
              </a:ext>
            </a:extLst>
          </p:cNvPr>
          <p:cNvSpPr/>
          <p:nvPr/>
        </p:nvSpPr>
        <p:spPr>
          <a:xfrm>
            <a:off x="1703307" y="1146207"/>
            <a:ext cx="460188" cy="400424"/>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3" name="Rectangle 12">
            <a:extLst>
              <a:ext uri="{FF2B5EF4-FFF2-40B4-BE49-F238E27FC236}">
                <a16:creationId xmlns:a16="http://schemas.microsoft.com/office/drawing/2014/main" id="{F031B076-C404-F0D8-9E07-42B273C30827}"/>
              </a:ext>
            </a:extLst>
          </p:cNvPr>
          <p:cNvSpPr/>
          <p:nvPr/>
        </p:nvSpPr>
        <p:spPr>
          <a:xfrm>
            <a:off x="2160507" y="1146207"/>
            <a:ext cx="460188" cy="400424"/>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a:extLst>
              <a:ext uri="{FF2B5EF4-FFF2-40B4-BE49-F238E27FC236}">
                <a16:creationId xmlns:a16="http://schemas.microsoft.com/office/drawing/2014/main" id="{DC5A2B28-B89F-2A49-3DA7-E60397550A7B}"/>
              </a:ext>
            </a:extLst>
          </p:cNvPr>
          <p:cNvSpPr/>
          <p:nvPr/>
        </p:nvSpPr>
        <p:spPr>
          <a:xfrm>
            <a:off x="2622191" y="1146207"/>
            <a:ext cx="460188" cy="400424"/>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a:extLst>
              <a:ext uri="{FF2B5EF4-FFF2-40B4-BE49-F238E27FC236}">
                <a16:creationId xmlns:a16="http://schemas.microsoft.com/office/drawing/2014/main" id="{14F84F6F-D13E-1A06-9CE6-A8F8C1731519}"/>
              </a:ext>
            </a:extLst>
          </p:cNvPr>
          <p:cNvSpPr/>
          <p:nvPr/>
        </p:nvSpPr>
        <p:spPr>
          <a:xfrm>
            <a:off x="3077895" y="1146207"/>
            <a:ext cx="460188" cy="400424"/>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3D3FFCC8-BE30-BBDA-508B-3D3416E4B15C}"/>
              </a:ext>
            </a:extLst>
          </p:cNvPr>
          <p:cNvSpPr/>
          <p:nvPr/>
        </p:nvSpPr>
        <p:spPr>
          <a:xfrm>
            <a:off x="3987811" y="1146207"/>
            <a:ext cx="460188" cy="400424"/>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FEF43064-2D8D-2454-9731-7BAF143CE78D}"/>
              </a:ext>
            </a:extLst>
          </p:cNvPr>
          <p:cNvSpPr/>
          <p:nvPr/>
        </p:nvSpPr>
        <p:spPr>
          <a:xfrm>
            <a:off x="3535095" y="1146207"/>
            <a:ext cx="460188" cy="400424"/>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AB3F1E7F-8B42-1956-3ECF-351FD4BD8391}"/>
              </a:ext>
            </a:extLst>
          </p:cNvPr>
          <p:cNvSpPr txBox="1"/>
          <p:nvPr/>
        </p:nvSpPr>
        <p:spPr>
          <a:xfrm>
            <a:off x="118046" y="871966"/>
            <a:ext cx="5434095" cy="338554"/>
          </a:xfrm>
          <a:prstGeom prst="rect">
            <a:avLst/>
          </a:prstGeom>
          <a:noFill/>
        </p:spPr>
        <p:txBody>
          <a:bodyPr wrap="square" rtlCol="0">
            <a:spAutoFit/>
          </a:bodyPr>
          <a:lstStyle/>
          <a:p>
            <a:r>
              <a:rPr lang="en-IN" sz="1600" b="1" dirty="0"/>
              <a:t>28 x28 Grey Scale image (MNIST) serialized as 784x1</a:t>
            </a:r>
          </a:p>
        </p:txBody>
      </p:sp>
      <p:sp>
        <p:nvSpPr>
          <p:cNvPr id="19" name="Rectangle 18">
            <a:extLst>
              <a:ext uri="{FF2B5EF4-FFF2-40B4-BE49-F238E27FC236}">
                <a16:creationId xmlns:a16="http://schemas.microsoft.com/office/drawing/2014/main" id="{03E8F491-C305-B682-9EC7-8E5BBE6F46C9}"/>
              </a:ext>
            </a:extLst>
          </p:cNvPr>
          <p:cNvSpPr/>
          <p:nvPr/>
        </p:nvSpPr>
        <p:spPr>
          <a:xfrm>
            <a:off x="759025" y="1146207"/>
            <a:ext cx="460188" cy="400424"/>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Rectangle 19">
            <a:extLst>
              <a:ext uri="{FF2B5EF4-FFF2-40B4-BE49-F238E27FC236}">
                <a16:creationId xmlns:a16="http://schemas.microsoft.com/office/drawing/2014/main" id="{4AD11A36-73A8-EE97-63DC-F27C318E8B97}"/>
              </a:ext>
            </a:extLst>
          </p:cNvPr>
          <p:cNvSpPr/>
          <p:nvPr/>
        </p:nvSpPr>
        <p:spPr>
          <a:xfrm>
            <a:off x="1225190" y="1146207"/>
            <a:ext cx="460188" cy="400424"/>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22" name="Straight Arrow Connector 21">
            <a:extLst>
              <a:ext uri="{FF2B5EF4-FFF2-40B4-BE49-F238E27FC236}">
                <a16:creationId xmlns:a16="http://schemas.microsoft.com/office/drawing/2014/main" id="{C958C50E-8DE2-34EE-2E93-EAA5DD38D155}"/>
              </a:ext>
            </a:extLst>
          </p:cNvPr>
          <p:cNvCxnSpPr>
            <a:cxnSpLocks/>
            <a:stCxn id="13" idx="2"/>
          </p:cNvCxnSpPr>
          <p:nvPr/>
        </p:nvCxnSpPr>
        <p:spPr>
          <a:xfrm>
            <a:off x="2390601" y="1546631"/>
            <a:ext cx="0" cy="527253"/>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cxnSp>
        <p:nvCxnSpPr>
          <p:cNvPr id="24" name="Straight Arrow Connector 23">
            <a:extLst>
              <a:ext uri="{FF2B5EF4-FFF2-40B4-BE49-F238E27FC236}">
                <a16:creationId xmlns:a16="http://schemas.microsoft.com/office/drawing/2014/main" id="{427206A0-C701-5996-504A-4FCED2AC7143}"/>
              </a:ext>
            </a:extLst>
          </p:cNvPr>
          <p:cNvCxnSpPr>
            <a:cxnSpLocks/>
          </p:cNvCxnSpPr>
          <p:nvPr/>
        </p:nvCxnSpPr>
        <p:spPr>
          <a:xfrm>
            <a:off x="2390601" y="5183326"/>
            <a:ext cx="0" cy="527253"/>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25" name="Rectangle 24">
            <a:extLst>
              <a:ext uri="{FF2B5EF4-FFF2-40B4-BE49-F238E27FC236}">
                <a16:creationId xmlns:a16="http://schemas.microsoft.com/office/drawing/2014/main" id="{429121D6-E38D-EFE8-C8CD-7F3D7EDEA71A}"/>
              </a:ext>
            </a:extLst>
          </p:cNvPr>
          <p:cNvSpPr/>
          <p:nvPr/>
        </p:nvSpPr>
        <p:spPr>
          <a:xfrm>
            <a:off x="1304384" y="5722524"/>
            <a:ext cx="460188" cy="400424"/>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Rectangle 25">
            <a:extLst>
              <a:ext uri="{FF2B5EF4-FFF2-40B4-BE49-F238E27FC236}">
                <a16:creationId xmlns:a16="http://schemas.microsoft.com/office/drawing/2014/main" id="{4610BFF1-B06B-83BE-006F-A0469F40C3A8}"/>
              </a:ext>
            </a:extLst>
          </p:cNvPr>
          <p:cNvSpPr/>
          <p:nvPr/>
        </p:nvSpPr>
        <p:spPr>
          <a:xfrm>
            <a:off x="1761584" y="5722524"/>
            <a:ext cx="460188" cy="400424"/>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7" name="Rectangle 26">
            <a:extLst>
              <a:ext uri="{FF2B5EF4-FFF2-40B4-BE49-F238E27FC236}">
                <a16:creationId xmlns:a16="http://schemas.microsoft.com/office/drawing/2014/main" id="{9D3468B4-8C11-EC68-DEFD-E9CE98FA4918}"/>
              </a:ext>
            </a:extLst>
          </p:cNvPr>
          <p:cNvSpPr/>
          <p:nvPr/>
        </p:nvSpPr>
        <p:spPr>
          <a:xfrm>
            <a:off x="2223268" y="5722524"/>
            <a:ext cx="460188" cy="400424"/>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Rectangle 27">
            <a:extLst>
              <a:ext uri="{FF2B5EF4-FFF2-40B4-BE49-F238E27FC236}">
                <a16:creationId xmlns:a16="http://schemas.microsoft.com/office/drawing/2014/main" id="{F7948579-1262-0A82-3197-2E0AC4C57096}"/>
              </a:ext>
            </a:extLst>
          </p:cNvPr>
          <p:cNvSpPr/>
          <p:nvPr/>
        </p:nvSpPr>
        <p:spPr>
          <a:xfrm>
            <a:off x="2678972" y="5722524"/>
            <a:ext cx="460188" cy="400424"/>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Rectangle 28">
            <a:extLst>
              <a:ext uri="{FF2B5EF4-FFF2-40B4-BE49-F238E27FC236}">
                <a16:creationId xmlns:a16="http://schemas.microsoft.com/office/drawing/2014/main" id="{D3E21C79-86F9-6540-DBA3-3DADDAFBCA54}"/>
              </a:ext>
            </a:extLst>
          </p:cNvPr>
          <p:cNvSpPr/>
          <p:nvPr/>
        </p:nvSpPr>
        <p:spPr>
          <a:xfrm>
            <a:off x="3588888" y="5722524"/>
            <a:ext cx="460188" cy="400424"/>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0" name="Rectangle 29">
            <a:extLst>
              <a:ext uri="{FF2B5EF4-FFF2-40B4-BE49-F238E27FC236}">
                <a16:creationId xmlns:a16="http://schemas.microsoft.com/office/drawing/2014/main" id="{9920D034-F592-95F2-0B26-A79065BCA648}"/>
              </a:ext>
            </a:extLst>
          </p:cNvPr>
          <p:cNvSpPr/>
          <p:nvPr/>
        </p:nvSpPr>
        <p:spPr>
          <a:xfrm>
            <a:off x="3136172" y="5722524"/>
            <a:ext cx="460188" cy="400424"/>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9557F5D9-3653-0D14-6BDC-51E802DAB773}"/>
              </a:ext>
            </a:extLst>
          </p:cNvPr>
          <p:cNvSpPr/>
          <p:nvPr/>
        </p:nvSpPr>
        <p:spPr>
          <a:xfrm>
            <a:off x="360102" y="5722524"/>
            <a:ext cx="460188" cy="400424"/>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Rectangle 31">
            <a:extLst>
              <a:ext uri="{FF2B5EF4-FFF2-40B4-BE49-F238E27FC236}">
                <a16:creationId xmlns:a16="http://schemas.microsoft.com/office/drawing/2014/main" id="{B80D38B4-71B0-FBFC-DC58-23024328FC62}"/>
              </a:ext>
            </a:extLst>
          </p:cNvPr>
          <p:cNvSpPr/>
          <p:nvPr/>
        </p:nvSpPr>
        <p:spPr>
          <a:xfrm>
            <a:off x="826267" y="5722524"/>
            <a:ext cx="460188" cy="400424"/>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a:extLst>
              <a:ext uri="{FF2B5EF4-FFF2-40B4-BE49-F238E27FC236}">
                <a16:creationId xmlns:a16="http://schemas.microsoft.com/office/drawing/2014/main" id="{E398BE2E-9394-148D-D0D3-C5C21A5312D2}"/>
              </a:ext>
            </a:extLst>
          </p:cNvPr>
          <p:cNvSpPr/>
          <p:nvPr/>
        </p:nvSpPr>
        <p:spPr>
          <a:xfrm>
            <a:off x="4513754" y="5722524"/>
            <a:ext cx="460188" cy="400424"/>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4" name="Rectangle 33">
            <a:extLst>
              <a:ext uri="{FF2B5EF4-FFF2-40B4-BE49-F238E27FC236}">
                <a16:creationId xmlns:a16="http://schemas.microsoft.com/office/drawing/2014/main" id="{2543F790-22C0-3920-CFA5-36C8D408F79F}"/>
              </a:ext>
            </a:extLst>
          </p:cNvPr>
          <p:cNvSpPr/>
          <p:nvPr/>
        </p:nvSpPr>
        <p:spPr>
          <a:xfrm>
            <a:off x="4061038" y="5722524"/>
            <a:ext cx="460188" cy="400424"/>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C2103297-5D7A-57DC-BFBE-B2C9CEC19C43}"/>
              </a:ext>
            </a:extLst>
          </p:cNvPr>
          <p:cNvSpPr txBox="1"/>
          <p:nvPr/>
        </p:nvSpPr>
        <p:spPr>
          <a:xfrm>
            <a:off x="2731260" y="5435669"/>
            <a:ext cx="2510109" cy="338554"/>
          </a:xfrm>
          <a:prstGeom prst="rect">
            <a:avLst/>
          </a:prstGeom>
          <a:noFill/>
        </p:spPr>
        <p:txBody>
          <a:bodyPr wrap="square" rtlCol="0">
            <a:spAutoFit/>
          </a:bodyPr>
          <a:lstStyle/>
          <a:p>
            <a:r>
              <a:rPr lang="en-IN" sz="1600" b="1" dirty="0"/>
              <a:t>10x1 output array</a:t>
            </a:r>
          </a:p>
        </p:txBody>
      </p:sp>
      <p:sp>
        <p:nvSpPr>
          <p:cNvPr id="37" name="Rectangle 36">
            <a:extLst>
              <a:ext uri="{FF2B5EF4-FFF2-40B4-BE49-F238E27FC236}">
                <a16:creationId xmlns:a16="http://schemas.microsoft.com/office/drawing/2014/main" id="{11EC57E4-8347-8695-ACC2-407E8F31F79C}"/>
              </a:ext>
            </a:extLst>
          </p:cNvPr>
          <p:cNvSpPr/>
          <p:nvPr/>
        </p:nvSpPr>
        <p:spPr>
          <a:xfrm>
            <a:off x="8334201" y="754150"/>
            <a:ext cx="460188" cy="400424"/>
          </a:xfrm>
          <a:prstGeom prst="rect">
            <a:avLst/>
          </a:prstGeom>
          <a:solidFill>
            <a:srgbClr val="8BFDF8"/>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Rectangle 37">
            <a:extLst>
              <a:ext uri="{FF2B5EF4-FFF2-40B4-BE49-F238E27FC236}">
                <a16:creationId xmlns:a16="http://schemas.microsoft.com/office/drawing/2014/main" id="{3C9AC156-E0BA-A4C9-941C-2AE76C803C35}"/>
              </a:ext>
            </a:extLst>
          </p:cNvPr>
          <p:cNvSpPr/>
          <p:nvPr/>
        </p:nvSpPr>
        <p:spPr>
          <a:xfrm>
            <a:off x="8104107" y="808875"/>
            <a:ext cx="460188" cy="400424"/>
          </a:xfrm>
          <a:prstGeom prst="rect">
            <a:avLst/>
          </a:prstGeom>
          <a:solidFill>
            <a:srgbClr val="C2F6B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Rectangle 35">
            <a:extLst>
              <a:ext uri="{FF2B5EF4-FFF2-40B4-BE49-F238E27FC236}">
                <a16:creationId xmlns:a16="http://schemas.microsoft.com/office/drawing/2014/main" id="{1A89EE99-0F8C-F9FF-7D51-18AB4CF0B203}"/>
              </a:ext>
            </a:extLst>
          </p:cNvPr>
          <p:cNvSpPr/>
          <p:nvPr/>
        </p:nvSpPr>
        <p:spPr>
          <a:xfrm>
            <a:off x="7802392" y="854087"/>
            <a:ext cx="460188" cy="400424"/>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IN"/>
          </a:p>
        </p:txBody>
      </p:sp>
      <p:sp>
        <p:nvSpPr>
          <p:cNvPr id="39" name="TextBox 38">
            <a:extLst>
              <a:ext uri="{FF2B5EF4-FFF2-40B4-BE49-F238E27FC236}">
                <a16:creationId xmlns:a16="http://schemas.microsoft.com/office/drawing/2014/main" id="{E7982595-9555-D25F-66F5-3A4DB2FDF822}"/>
              </a:ext>
            </a:extLst>
          </p:cNvPr>
          <p:cNvSpPr txBox="1"/>
          <p:nvPr/>
        </p:nvSpPr>
        <p:spPr>
          <a:xfrm>
            <a:off x="8313258" y="1177142"/>
            <a:ext cx="3677047" cy="338554"/>
          </a:xfrm>
          <a:prstGeom prst="rect">
            <a:avLst/>
          </a:prstGeom>
          <a:noFill/>
        </p:spPr>
        <p:txBody>
          <a:bodyPr wrap="square" rtlCol="0">
            <a:spAutoFit/>
          </a:bodyPr>
          <a:lstStyle/>
          <a:p>
            <a:r>
              <a:rPr lang="en-IN" sz="1600" b="1" dirty="0"/>
              <a:t>32 x32x3 RGB image (CIFAR10)</a:t>
            </a:r>
          </a:p>
        </p:txBody>
      </p:sp>
      <p:sp>
        <p:nvSpPr>
          <p:cNvPr id="40" name="TextBox 39">
            <a:extLst>
              <a:ext uri="{FF2B5EF4-FFF2-40B4-BE49-F238E27FC236}">
                <a16:creationId xmlns:a16="http://schemas.microsoft.com/office/drawing/2014/main" id="{C5F6C639-237C-78BA-4D28-93CDA1CCCBB3}"/>
              </a:ext>
            </a:extLst>
          </p:cNvPr>
          <p:cNvSpPr txBox="1"/>
          <p:nvPr/>
        </p:nvSpPr>
        <p:spPr>
          <a:xfrm>
            <a:off x="5683628" y="1571294"/>
            <a:ext cx="5934628" cy="338554"/>
          </a:xfrm>
          <a:prstGeom prst="rect">
            <a:avLst/>
          </a:prstGeom>
          <a:solidFill>
            <a:srgbClr val="B3EBFF"/>
          </a:solidFill>
          <a:ln>
            <a:solidFill>
              <a:srgbClr val="0070C0"/>
            </a:solidFill>
          </a:ln>
        </p:spPr>
        <p:txBody>
          <a:bodyPr wrap="square" rtlCol="0">
            <a:spAutoFit/>
          </a:bodyPr>
          <a:lstStyle/>
          <a:p>
            <a:pPr algn="ctr"/>
            <a:r>
              <a:rPr lang="en-IN" sz="1600" dirty="0"/>
              <a:t>Conv layer: Input channels: 3, output channels: 32,Filter: 3</a:t>
            </a:r>
          </a:p>
        </p:txBody>
      </p:sp>
      <p:sp>
        <p:nvSpPr>
          <p:cNvPr id="41" name="TextBox 40">
            <a:extLst>
              <a:ext uri="{FF2B5EF4-FFF2-40B4-BE49-F238E27FC236}">
                <a16:creationId xmlns:a16="http://schemas.microsoft.com/office/drawing/2014/main" id="{5C05DBCD-C7CE-6830-9621-B5387250EF03}"/>
              </a:ext>
            </a:extLst>
          </p:cNvPr>
          <p:cNvSpPr txBox="1"/>
          <p:nvPr/>
        </p:nvSpPr>
        <p:spPr>
          <a:xfrm>
            <a:off x="7782871" y="1922927"/>
            <a:ext cx="2023036" cy="338554"/>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IN" sz="1600" dirty="0"/>
              <a:t>ReLu activation</a:t>
            </a:r>
          </a:p>
        </p:txBody>
      </p:sp>
      <p:sp>
        <p:nvSpPr>
          <p:cNvPr id="42" name="TextBox 41">
            <a:extLst>
              <a:ext uri="{FF2B5EF4-FFF2-40B4-BE49-F238E27FC236}">
                <a16:creationId xmlns:a16="http://schemas.microsoft.com/office/drawing/2014/main" id="{4A3F0FE7-7864-6876-45C8-9ACFF5B7B5E9}"/>
              </a:ext>
            </a:extLst>
          </p:cNvPr>
          <p:cNvSpPr txBox="1"/>
          <p:nvPr/>
        </p:nvSpPr>
        <p:spPr>
          <a:xfrm>
            <a:off x="6750437" y="2618317"/>
            <a:ext cx="4087904" cy="338554"/>
          </a:xfrm>
          <a:prstGeom prst="rect">
            <a:avLst/>
          </a:prstGeom>
          <a:solidFill>
            <a:schemeClr val="accent3">
              <a:lumMod val="20000"/>
              <a:lumOff val="80000"/>
            </a:schemeClr>
          </a:solidFill>
          <a:ln>
            <a:solidFill>
              <a:schemeClr val="accent3"/>
            </a:solidFill>
          </a:ln>
        </p:spPr>
        <p:txBody>
          <a:bodyPr wrap="square" rtlCol="0">
            <a:spAutoFit/>
          </a:bodyPr>
          <a:lstStyle/>
          <a:p>
            <a:pPr algn="ctr"/>
            <a:r>
              <a:rPr lang="en-IN" sz="1600" dirty="0"/>
              <a:t>Batch Normalization layer (dim: 32)</a:t>
            </a:r>
          </a:p>
        </p:txBody>
      </p:sp>
      <p:sp>
        <p:nvSpPr>
          <p:cNvPr id="43" name="TextBox 42">
            <a:extLst>
              <a:ext uri="{FF2B5EF4-FFF2-40B4-BE49-F238E27FC236}">
                <a16:creationId xmlns:a16="http://schemas.microsoft.com/office/drawing/2014/main" id="{AB5EB904-90FA-FFCE-1FE2-5E09544B51CE}"/>
              </a:ext>
            </a:extLst>
          </p:cNvPr>
          <p:cNvSpPr txBox="1"/>
          <p:nvPr/>
        </p:nvSpPr>
        <p:spPr>
          <a:xfrm>
            <a:off x="7323676" y="2270622"/>
            <a:ext cx="3095812" cy="338554"/>
          </a:xfrm>
          <a:prstGeom prst="rect">
            <a:avLst/>
          </a:prstGeom>
          <a:solidFill>
            <a:srgbClr val="DAF9CF"/>
          </a:solidFill>
          <a:ln>
            <a:solidFill>
              <a:srgbClr val="00B050"/>
            </a:solidFill>
          </a:ln>
        </p:spPr>
        <p:txBody>
          <a:bodyPr wrap="square" rtlCol="0">
            <a:spAutoFit/>
          </a:bodyPr>
          <a:lstStyle/>
          <a:p>
            <a:pPr algn="ctr"/>
            <a:r>
              <a:rPr lang="en-IN" sz="1600" dirty="0"/>
              <a:t>Max Pool 2x2</a:t>
            </a:r>
          </a:p>
        </p:txBody>
      </p:sp>
      <p:sp>
        <p:nvSpPr>
          <p:cNvPr id="48" name="TextBox 47">
            <a:extLst>
              <a:ext uri="{FF2B5EF4-FFF2-40B4-BE49-F238E27FC236}">
                <a16:creationId xmlns:a16="http://schemas.microsoft.com/office/drawing/2014/main" id="{88CAF129-7045-8F7D-AF4D-DBF265DA73F6}"/>
              </a:ext>
            </a:extLst>
          </p:cNvPr>
          <p:cNvSpPr txBox="1"/>
          <p:nvPr/>
        </p:nvSpPr>
        <p:spPr>
          <a:xfrm>
            <a:off x="5683628" y="2988247"/>
            <a:ext cx="5934628" cy="338554"/>
          </a:xfrm>
          <a:prstGeom prst="rect">
            <a:avLst/>
          </a:prstGeom>
          <a:solidFill>
            <a:srgbClr val="B3EBFF"/>
          </a:solidFill>
          <a:ln>
            <a:solidFill>
              <a:srgbClr val="0070C0"/>
            </a:solidFill>
          </a:ln>
        </p:spPr>
        <p:txBody>
          <a:bodyPr wrap="square" rtlCol="0">
            <a:spAutoFit/>
          </a:bodyPr>
          <a:lstStyle/>
          <a:p>
            <a:pPr algn="ctr"/>
            <a:r>
              <a:rPr lang="en-IN" sz="1600" dirty="0"/>
              <a:t>Conv layer: Input channels: 32, output channels: 64,Filter: 3</a:t>
            </a:r>
          </a:p>
        </p:txBody>
      </p:sp>
      <p:sp>
        <p:nvSpPr>
          <p:cNvPr id="49" name="TextBox 48">
            <a:extLst>
              <a:ext uri="{FF2B5EF4-FFF2-40B4-BE49-F238E27FC236}">
                <a16:creationId xmlns:a16="http://schemas.microsoft.com/office/drawing/2014/main" id="{8855CEFD-A733-40BE-6F2D-6A6DAF6C0E83}"/>
              </a:ext>
            </a:extLst>
          </p:cNvPr>
          <p:cNvSpPr txBox="1"/>
          <p:nvPr/>
        </p:nvSpPr>
        <p:spPr>
          <a:xfrm>
            <a:off x="7782871" y="3339880"/>
            <a:ext cx="2023036" cy="338554"/>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IN" sz="1600" dirty="0"/>
              <a:t>ReLu activation</a:t>
            </a:r>
          </a:p>
        </p:txBody>
      </p:sp>
      <p:sp>
        <p:nvSpPr>
          <p:cNvPr id="50" name="TextBox 49">
            <a:extLst>
              <a:ext uri="{FF2B5EF4-FFF2-40B4-BE49-F238E27FC236}">
                <a16:creationId xmlns:a16="http://schemas.microsoft.com/office/drawing/2014/main" id="{7FA7A4F4-CE2C-987D-7670-9002860958B2}"/>
              </a:ext>
            </a:extLst>
          </p:cNvPr>
          <p:cNvSpPr txBox="1"/>
          <p:nvPr/>
        </p:nvSpPr>
        <p:spPr>
          <a:xfrm>
            <a:off x="6750437" y="4035270"/>
            <a:ext cx="4087904" cy="338554"/>
          </a:xfrm>
          <a:prstGeom prst="rect">
            <a:avLst/>
          </a:prstGeom>
          <a:solidFill>
            <a:schemeClr val="accent3">
              <a:lumMod val="20000"/>
              <a:lumOff val="80000"/>
            </a:schemeClr>
          </a:solidFill>
          <a:ln>
            <a:solidFill>
              <a:schemeClr val="accent3"/>
            </a:solidFill>
          </a:ln>
        </p:spPr>
        <p:txBody>
          <a:bodyPr wrap="square" rtlCol="0">
            <a:spAutoFit/>
          </a:bodyPr>
          <a:lstStyle/>
          <a:p>
            <a:pPr algn="ctr"/>
            <a:r>
              <a:rPr lang="en-IN" sz="1600" dirty="0"/>
              <a:t>Batch Normalization layer (dim: 64)</a:t>
            </a:r>
          </a:p>
        </p:txBody>
      </p:sp>
      <p:sp>
        <p:nvSpPr>
          <p:cNvPr id="51" name="TextBox 50">
            <a:extLst>
              <a:ext uri="{FF2B5EF4-FFF2-40B4-BE49-F238E27FC236}">
                <a16:creationId xmlns:a16="http://schemas.microsoft.com/office/drawing/2014/main" id="{D1A30A85-E014-A59B-E074-81163D1D769F}"/>
              </a:ext>
            </a:extLst>
          </p:cNvPr>
          <p:cNvSpPr txBox="1"/>
          <p:nvPr/>
        </p:nvSpPr>
        <p:spPr>
          <a:xfrm>
            <a:off x="7323676" y="3687575"/>
            <a:ext cx="3095812" cy="338554"/>
          </a:xfrm>
          <a:prstGeom prst="rect">
            <a:avLst/>
          </a:prstGeom>
          <a:solidFill>
            <a:srgbClr val="DAF9CF"/>
          </a:solidFill>
          <a:ln>
            <a:solidFill>
              <a:srgbClr val="00B050"/>
            </a:solidFill>
          </a:ln>
        </p:spPr>
        <p:txBody>
          <a:bodyPr wrap="square" rtlCol="0">
            <a:spAutoFit/>
          </a:bodyPr>
          <a:lstStyle/>
          <a:p>
            <a:pPr algn="ctr"/>
            <a:r>
              <a:rPr lang="en-IN" sz="1600" dirty="0"/>
              <a:t>Max Pool 2x2</a:t>
            </a:r>
          </a:p>
        </p:txBody>
      </p:sp>
      <p:sp>
        <p:nvSpPr>
          <p:cNvPr id="60" name="TextBox 59">
            <a:extLst>
              <a:ext uri="{FF2B5EF4-FFF2-40B4-BE49-F238E27FC236}">
                <a16:creationId xmlns:a16="http://schemas.microsoft.com/office/drawing/2014/main" id="{8659CB8B-8F95-C0BF-F4AF-B4AEDE9B495F}"/>
              </a:ext>
            </a:extLst>
          </p:cNvPr>
          <p:cNvSpPr txBox="1"/>
          <p:nvPr/>
        </p:nvSpPr>
        <p:spPr>
          <a:xfrm>
            <a:off x="6750436" y="4373824"/>
            <a:ext cx="4087904" cy="338554"/>
          </a:xfrm>
          <a:prstGeom prst="rect">
            <a:avLst/>
          </a:prstGeom>
          <a:solidFill>
            <a:srgbClr val="F9F5AD"/>
          </a:solidFill>
          <a:ln>
            <a:solidFill>
              <a:schemeClr val="accent4">
                <a:lumMod val="40000"/>
                <a:lumOff val="60000"/>
              </a:schemeClr>
            </a:solidFill>
          </a:ln>
        </p:spPr>
        <p:txBody>
          <a:bodyPr wrap="square" rtlCol="0">
            <a:spAutoFit/>
          </a:bodyPr>
          <a:lstStyle/>
          <a:p>
            <a:pPr algn="ctr"/>
            <a:r>
              <a:rPr lang="en-IN" sz="1600" dirty="0"/>
              <a:t>Flatten (dim: 6x6x64)</a:t>
            </a:r>
          </a:p>
        </p:txBody>
      </p:sp>
      <p:sp>
        <p:nvSpPr>
          <p:cNvPr id="61" name="TextBox 60">
            <a:extLst>
              <a:ext uri="{FF2B5EF4-FFF2-40B4-BE49-F238E27FC236}">
                <a16:creationId xmlns:a16="http://schemas.microsoft.com/office/drawing/2014/main" id="{DAFA5350-F2CA-FB0C-0136-9AF620058E1D}"/>
              </a:ext>
            </a:extLst>
          </p:cNvPr>
          <p:cNvSpPr txBox="1"/>
          <p:nvPr/>
        </p:nvSpPr>
        <p:spPr>
          <a:xfrm>
            <a:off x="6750436" y="4725457"/>
            <a:ext cx="4087905" cy="584775"/>
          </a:xfrm>
          <a:prstGeom prst="rect">
            <a:avLst/>
          </a:prstGeom>
          <a:solidFill>
            <a:schemeClr val="accent6">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1600" dirty="0"/>
              <a:t>Linear </a:t>
            </a:r>
            <a:r>
              <a:rPr lang="en-IN" sz="1600" dirty="0">
                <a:solidFill>
                  <a:schemeClr val="dk1"/>
                </a:solidFill>
              </a:rPr>
              <a:t>Fully-connected</a:t>
            </a:r>
            <a:r>
              <a:rPr lang="en-IN" sz="1600" dirty="0"/>
              <a:t> layer </a:t>
            </a:r>
          </a:p>
          <a:p>
            <a:pPr algn="ctr"/>
            <a:r>
              <a:rPr lang="en-IN" sz="1600" dirty="0"/>
              <a:t>(Input dims:2304, Output dims: 512)</a:t>
            </a:r>
          </a:p>
        </p:txBody>
      </p:sp>
      <p:cxnSp>
        <p:nvCxnSpPr>
          <p:cNvPr id="62" name="Straight Arrow Connector 61">
            <a:extLst>
              <a:ext uri="{FF2B5EF4-FFF2-40B4-BE49-F238E27FC236}">
                <a16:creationId xmlns:a16="http://schemas.microsoft.com/office/drawing/2014/main" id="{2DB408AD-8FAC-898C-04F5-7C7B75B8693C}"/>
              </a:ext>
            </a:extLst>
          </p:cNvPr>
          <p:cNvCxnSpPr>
            <a:cxnSpLocks/>
          </p:cNvCxnSpPr>
          <p:nvPr/>
        </p:nvCxnSpPr>
        <p:spPr>
          <a:xfrm>
            <a:off x="8104107" y="1175720"/>
            <a:ext cx="0" cy="422444"/>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67" name="TextBox 66">
            <a:extLst>
              <a:ext uri="{FF2B5EF4-FFF2-40B4-BE49-F238E27FC236}">
                <a16:creationId xmlns:a16="http://schemas.microsoft.com/office/drawing/2014/main" id="{81D4A903-A692-3C36-6073-BA4C3AADD927}"/>
              </a:ext>
            </a:extLst>
          </p:cNvPr>
          <p:cNvSpPr txBox="1"/>
          <p:nvPr/>
        </p:nvSpPr>
        <p:spPr>
          <a:xfrm>
            <a:off x="7782871" y="5310232"/>
            <a:ext cx="2023036" cy="338554"/>
          </a:xfrm>
          <a:prstGeom prst="rect">
            <a:avLst/>
          </a:prstGeom>
          <a:solidFill>
            <a:schemeClr val="accent5">
              <a:lumMod val="20000"/>
              <a:lumOff val="80000"/>
            </a:schemeClr>
          </a:solidFill>
        </p:spPr>
        <p:style>
          <a:lnRef idx="2">
            <a:schemeClr val="accent5"/>
          </a:lnRef>
          <a:fillRef idx="1">
            <a:schemeClr val="lt1"/>
          </a:fillRef>
          <a:effectRef idx="0">
            <a:schemeClr val="accent5"/>
          </a:effectRef>
          <a:fontRef idx="minor">
            <a:schemeClr val="dk1"/>
          </a:fontRef>
        </p:style>
        <p:txBody>
          <a:bodyPr wrap="square" rtlCol="0">
            <a:spAutoFit/>
          </a:bodyPr>
          <a:lstStyle/>
          <a:p>
            <a:pPr algn="ctr"/>
            <a:r>
              <a:rPr lang="en-IN" sz="1600" dirty="0"/>
              <a:t>ReLu activation</a:t>
            </a:r>
          </a:p>
        </p:txBody>
      </p:sp>
      <p:sp>
        <p:nvSpPr>
          <p:cNvPr id="68" name="TextBox 67">
            <a:extLst>
              <a:ext uri="{FF2B5EF4-FFF2-40B4-BE49-F238E27FC236}">
                <a16:creationId xmlns:a16="http://schemas.microsoft.com/office/drawing/2014/main" id="{1ED8576D-4579-E6EF-5C6F-6B02E9352F04}"/>
              </a:ext>
            </a:extLst>
          </p:cNvPr>
          <p:cNvSpPr txBox="1"/>
          <p:nvPr/>
        </p:nvSpPr>
        <p:spPr>
          <a:xfrm>
            <a:off x="6750435" y="5648786"/>
            <a:ext cx="4087905" cy="584775"/>
          </a:xfrm>
          <a:prstGeom prst="rect">
            <a:avLst/>
          </a:prstGeom>
          <a:solidFill>
            <a:schemeClr val="accent6">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en-IN" sz="1600" dirty="0"/>
              <a:t>Linear Fully-connected layer </a:t>
            </a:r>
          </a:p>
          <a:p>
            <a:pPr algn="ctr"/>
            <a:r>
              <a:rPr lang="en-IN" sz="1600" dirty="0"/>
              <a:t>(Input dims:512, Output dims: 10)</a:t>
            </a:r>
          </a:p>
        </p:txBody>
      </p:sp>
      <p:cxnSp>
        <p:nvCxnSpPr>
          <p:cNvPr id="69" name="Straight Arrow Connector 68">
            <a:extLst>
              <a:ext uri="{FF2B5EF4-FFF2-40B4-BE49-F238E27FC236}">
                <a16:creationId xmlns:a16="http://schemas.microsoft.com/office/drawing/2014/main" id="{1141A430-9F10-6D06-D06A-E95D13B35B59}"/>
              </a:ext>
            </a:extLst>
          </p:cNvPr>
          <p:cNvCxnSpPr>
            <a:cxnSpLocks/>
            <a:stCxn id="68" idx="2"/>
          </p:cNvCxnSpPr>
          <p:nvPr/>
        </p:nvCxnSpPr>
        <p:spPr>
          <a:xfrm flipH="1">
            <a:off x="8661503" y="6233561"/>
            <a:ext cx="132885" cy="164225"/>
          </a:xfrm>
          <a:prstGeom prst="straightConnector1">
            <a:avLst/>
          </a:prstGeom>
          <a:ln w="76200">
            <a:tailEnd type="triangle"/>
          </a:ln>
        </p:spPr>
        <p:style>
          <a:lnRef idx="1">
            <a:schemeClr val="dk1"/>
          </a:lnRef>
          <a:fillRef idx="0">
            <a:schemeClr val="dk1"/>
          </a:fillRef>
          <a:effectRef idx="0">
            <a:schemeClr val="dk1"/>
          </a:effectRef>
          <a:fontRef idx="minor">
            <a:schemeClr val="tx1"/>
          </a:fontRef>
        </p:style>
      </p:cxnSp>
      <p:sp>
        <p:nvSpPr>
          <p:cNvPr id="70" name="Rectangle 69">
            <a:extLst>
              <a:ext uri="{FF2B5EF4-FFF2-40B4-BE49-F238E27FC236}">
                <a16:creationId xmlns:a16="http://schemas.microsoft.com/office/drawing/2014/main" id="{6F4167D4-41E5-EAAE-EE7D-CBA5673AFE11}"/>
              </a:ext>
            </a:extLst>
          </p:cNvPr>
          <p:cNvSpPr/>
          <p:nvPr/>
        </p:nvSpPr>
        <p:spPr>
          <a:xfrm>
            <a:off x="7575286" y="6409731"/>
            <a:ext cx="460188" cy="400424"/>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Rectangle 70">
            <a:extLst>
              <a:ext uri="{FF2B5EF4-FFF2-40B4-BE49-F238E27FC236}">
                <a16:creationId xmlns:a16="http://schemas.microsoft.com/office/drawing/2014/main" id="{E0E64703-FDB1-437E-2222-E68A97828631}"/>
              </a:ext>
            </a:extLst>
          </p:cNvPr>
          <p:cNvSpPr/>
          <p:nvPr/>
        </p:nvSpPr>
        <p:spPr>
          <a:xfrm>
            <a:off x="8032486" y="6409731"/>
            <a:ext cx="460188" cy="400424"/>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2" name="Rectangle 71">
            <a:extLst>
              <a:ext uri="{FF2B5EF4-FFF2-40B4-BE49-F238E27FC236}">
                <a16:creationId xmlns:a16="http://schemas.microsoft.com/office/drawing/2014/main" id="{E228F862-C872-0B7C-124E-324B590BAFF7}"/>
              </a:ext>
            </a:extLst>
          </p:cNvPr>
          <p:cNvSpPr/>
          <p:nvPr/>
        </p:nvSpPr>
        <p:spPr>
          <a:xfrm>
            <a:off x="8494170" y="6409731"/>
            <a:ext cx="460188" cy="400424"/>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3" name="Rectangle 72">
            <a:extLst>
              <a:ext uri="{FF2B5EF4-FFF2-40B4-BE49-F238E27FC236}">
                <a16:creationId xmlns:a16="http://schemas.microsoft.com/office/drawing/2014/main" id="{4F6363B6-DCC9-7153-2387-199CFC7C70D5}"/>
              </a:ext>
            </a:extLst>
          </p:cNvPr>
          <p:cNvSpPr/>
          <p:nvPr/>
        </p:nvSpPr>
        <p:spPr>
          <a:xfrm>
            <a:off x="8949874" y="6409731"/>
            <a:ext cx="460188" cy="400424"/>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4" name="Rectangle 73">
            <a:extLst>
              <a:ext uri="{FF2B5EF4-FFF2-40B4-BE49-F238E27FC236}">
                <a16:creationId xmlns:a16="http://schemas.microsoft.com/office/drawing/2014/main" id="{5710F962-E0E8-C444-2A79-525B60F8C81B}"/>
              </a:ext>
            </a:extLst>
          </p:cNvPr>
          <p:cNvSpPr/>
          <p:nvPr/>
        </p:nvSpPr>
        <p:spPr>
          <a:xfrm>
            <a:off x="9859790" y="6409731"/>
            <a:ext cx="460188" cy="400424"/>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5" name="Rectangle 74">
            <a:extLst>
              <a:ext uri="{FF2B5EF4-FFF2-40B4-BE49-F238E27FC236}">
                <a16:creationId xmlns:a16="http://schemas.microsoft.com/office/drawing/2014/main" id="{D91A366B-CD2C-4725-2B45-A76EDFA2B5D7}"/>
              </a:ext>
            </a:extLst>
          </p:cNvPr>
          <p:cNvSpPr/>
          <p:nvPr/>
        </p:nvSpPr>
        <p:spPr>
          <a:xfrm>
            <a:off x="9407074" y="6409731"/>
            <a:ext cx="460188" cy="400424"/>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Rectangle 75">
            <a:extLst>
              <a:ext uri="{FF2B5EF4-FFF2-40B4-BE49-F238E27FC236}">
                <a16:creationId xmlns:a16="http://schemas.microsoft.com/office/drawing/2014/main" id="{AE62F55B-DE13-9824-27E7-74197EF885B7}"/>
              </a:ext>
            </a:extLst>
          </p:cNvPr>
          <p:cNvSpPr/>
          <p:nvPr/>
        </p:nvSpPr>
        <p:spPr>
          <a:xfrm>
            <a:off x="6631004" y="6409731"/>
            <a:ext cx="460188" cy="400424"/>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7" name="Rectangle 76">
            <a:extLst>
              <a:ext uri="{FF2B5EF4-FFF2-40B4-BE49-F238E27FC236}">
                <a16:creationId xmlns:a16="http://schemas.microsoft.com/office/drawing/2014/main" id="{7D2B943D-E7B3-362B-3F67-F61A53B2D5AF}"/>
              </a:ext>
            </a:extLst>
          </p:cNvPr>
          <p:cNvSpPr/>
          <p:nvPr/>
        </p:nvSpPr>
        <p:spPr>
          <a:xfrm>
            <a:off x="7097169" y="6409731"/>
            <a:ext cx="460188" cy="400424"/>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Rectangle 77">
            <a:extLst>
              <a:ext uri="{FF2B5EF4-FFF2-40B4-BE49-F238E27FC236}">
                <a16:creationId xmlns:a16="http://schemas.microsoft.com/office/drawing/2014/main" id="{7923A28E-7AD9-313A-35EE-19D5D56E6678}"/>
              </a:ext>
            </a:extLst>
          </p:cNvPr>
          <p:cNvSpPr/>
          <p:nvPr/>
        </p:nvSpPr>
        <p:spPr>
          <a:xfrm>
            <a:off x="10784656" y="6409731"/>
            <a:ext cx="460188" cy="400424"/>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Rectangle 78">
            <a:extLst>
              <a:ext uri="{FF2B5EF4-FFF2-40B4-BE49-F238E27FC236}">
                <a16:creationId xmlns:a16="http://schemas.microsoft.com/office/drawing/2014/main" id="{581F41FA-13FF-8234-0039-52E7B544E84A}"/>
              </a:ext>
            </a:extLst>
          </p:cNvPr>
          <p:cNvSpPr/>
          <p:nvPr/>
        </p:nvSpPr>
        <p:spPr>
          <a:xfrm>
            <a:off x="10331940" y="6409731"/>
            <a:ext cx="460188" cy="400424"/>
          </a:xfrm>
          <a:prstGeom prst="rect">
            <a:avLst/>
          </a:prstGeom>
          <a:solidFill>
            <a:schemeClr val="bg2">
              <a:lumMod val="9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0" name="TextBox 79">
            <a:extLst>
              <a:ext uri="{FF2B5EF4-FFF2-40B4-BE49-F238E27FC236}">
                <a16:creationId xmlns:a16="http://schemas.microsoft.com/office/drawing/2014/main" id="{A939DB4C-F17E-337F-470C-9A752599C5D3}"/>
              </a:ext>
            </a:extLst>
          </p:cNvPr>
          <p:cNvSpPr txBox="1"/>
          <p:nvPr/>
        </p:nvSpPr>
        <p:spPr>
          <a:xfrm>
            <a:off x="4733492" y="6526532"/>
            <a:ext cx="2510109" cy="338554"/>
          </a:xfrm>
          <a:prstGeom prst="rect">
            <a:avLst/>
          </a:prstGeom>
          <a:noFill/>
        </p:spPr>
        <p:txBody>
          <a:bodyPr wrap="square" rtlCol="0">
            <a:spAutoFit/>
          </a:bodyPr>
          <a:lstStyle/>
          <a:p>
            <a:r>
              <a:rPr lang="en-IN" sz="1600" b="1" dirty="0"/>
              <a:t>10x1 output array</a:t>
            </a:r>
          </a:p>
        </p:txBody>
      </p:sp>
    </p:spTree>
    <p:extLst>
      <p:ext uri="{BB962C8B-B14F-4D97-AF65-F5344CB8AC3E}">
        <p14:creationId xmlns:p14="http://schemas.microsoft.com/office/powerpoint/2010/main" val="296233613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TM02900722[[fn=Ion Boardroom]]</Template>
  <TotalTime>1449</TotalTime>
  <Words>1309</Words>
  <Application>Microsoft Office PowerPoint</Application>
  <PresentationFormat>Widescreen</PresentationFormat>
  <Paragraphs>178</Paragraphs>
  <Slides>16</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Century Gothic</vt:lpstr>
      <vt:lpstr>Wingdings 3</vt:lpstr>
      <vt:lpstr>Ion Boardroom</vt:lpstr>
      <vt:lpstr>Multi-Task Federated Learning for Personalized Deep Neural Networks</vt:lpstr>
      <vt:lpstr>Muti-Task Federated Learning (MTFL)</vt:lpstr>
      <vt:lpstr>Muti-Task Federated Learning (MTFL)</vt:lpstr>
      <vt:lpstr>PowerPoint Presentation</vt:lpstr>
      <vt:lpstr>MTFL ALGORITHM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Deepti Sinha</dc:creator>
  <cp:lastModifiedBy>Deepti Sinha</cp:lastModifiedBy>
  <cp:revision>173</cp:revision>
  <dcterms:created xsi:type="dcterms:W3CDTF">2025-05-18T09:58:28Z</dcterms:created>
  <dcterms:modified xsi:type="dcterms:W3CDTF">2025-05-23T10:01:40Z</dcterms:modified>
</cp:coreProperties>
</file>