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7010400" cy="9296400"/>
  <p:custDataLst>
    <p:tags r:id="rId3"/>
  </p:custDataLst>
  <p:defaultText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37" d="100"/>
          <a:sy n="37" d="100"/>
        </p:scale>
        <p:origin x="1638" y="108"/>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1"/>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016505-B44C-40D1-9025-A284B58F17CF}" type="datetimeFigureOut">
              <a:rPr lang="en-US" smtClean="0"/>
              <a:t>4/27/2014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CCD62-C7A1-45C1-9E23-53AC9DEF0153}" type="slidenum">
              <a:rPr lang="en-US" smtClean="0"/>
              <a:t>‹#›</a:t>
            </a:fld>
            <a:endParaRPr lang="en-US"/>
          </a:p>
        </p:txBody>
      </p:sp>
    </p:spTree>
    <p:extLst>
      <p:ext uri="{BB962C8B-B14F-4D97-AF65-F5344CB8AC3E}">
        <p14:creationId xmlns:p14="http://schemas.microsoft.com/office/powerpoint/2010/main" val="376415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016505-B44C-40D1-9025-A284B58F17CF}" type="datetimeFigureOut">
              <a:rPr lang="en-US" smtClean="0"/>
              <a:t>4/27/2014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CCD62-C7A1-45C1-9E23-53AC9DEF0153}" type="slidenum">
              <a:rPr lang="en-US" smtClean="0"/>
              <a:t>‹#›</a:t>
            </a:fld>
            <a:endParaRPr lang="en-US"/>
          </a:p>
        </p:txBody>
      </p:sp>
    </p:spTree>
    <p:extLst>
      <p:ext uri="{BB962C8B-B14F-4D97-AF65-F5344CB8AC3E}">
        <p14:creationId xmlns:p14="http://schemas.microsoft.com/office/powerpoint/2010/main" val="422982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281448" y="4216401"/>
            <a:ext cx="17773650" cy="898804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49067" y="4216401"/>
            <a:ext cx="52783740" cy="898804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016505-B44C-40D1-9025-A284B58F17CF}" type="datetimeFigureOut">
              <a:rPr lang="en-US" smtClean="0"/>
              <a:t>4/27/2014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CCD62-C7A1-45C1-9E23-53AC9DEF0153}" type="slidenum">
              <a:rPr lang="en-US" smtClean="0"/>
              <a:t>‹#›</a:t>
            </a:fld>
            <a:endParaRPr lang="en-US"/>
          </a:p>
        </p:txBody>
      </p:sp>
    </p:spTree>
    <p:extLst>
      <p:ext uri="{BB962C8B-B14F-4D97-AF65-F5344CB8AC3E}">
        <p14:creationId xmlns:p14="http://schemas.microsoft.com/office/powerpoint/2010/main" val="772887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016505-B44C-40D1-9025-A284B58F17CF}" type="datetimeFigureOut">
              <a:rPr lang="en-US" smtClean="0"/>
              <a:t>4/27/2014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CCD62-C7A1-45C1-9E23-53AC9DEF0153}" type="slidenum">
              <a:rPr lang="en-US" smtClean="0"/>
              <a:t>‹#›</a:t>
            </a:fld>
            <a:endParaRPr lang="en-US"/>
          </a:p>
        </p:txBody>
      </p:sp>
    </p:spTree>
    <p:extLst>
      <p:ext uri="{BB962C8B-B14F-4D97-AF65-F5344CB8AC3E}">
        <p14:creationId xmlns:p14="http://schemas.microsoft.com/office/powerpoint/2010/main" val="212683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081"/>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9301485"/>
            <a:ext cx="27980640" cy="4800599"/>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016505-B44C-40D1-9025-A284B58F17CF}" type="datetimeFigureOut">
              <a:rPr lang="en-US" smtClean="0"/>
              <a:t>4/27/2014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CCD62-C7A1-45C1-9E23-53AC9DEF0153}" type="slidenum">
              <a:rPr lang="en-US" smtClean="0"/>
              <a:t>‹#›</a:t>
            </a:fld>
            <a:endParaRPr lang="en-US"/>
          </a:p>
        </p:txBody>
      </p:sp>
    </p:spTree>
    <p:extLst>
      <p:ext uri="{BB962C8B-B14F-4D97-AF65-F5344CB8AC3E}">
        <p14:creationId xmlns:p14="http://schemas.microsoft.com/office/powerpoint/2010/main" val="4142494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49072" y="24577042"/>
            <a:ext cx="35278694" cy="69519801"/>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776404" y="24577042"/>
            <a:ext cx="35278697" cy="69519801"/>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016505-B44C-40D1-9025-A284B58F17CF}" type="datetimeFigureOut">
              <a:rPr lang="en-US" smtClean="0"/>
              <a:t>4/27/2014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CCD62-C7A1-45C1-9E23-53AC9DEF0153}" type="slidenum">
              <a:rPr lang="en-US" smtClean="0"/>
              <a:t>‹#›</a:t>
            </a:fld>
            <a:endParaRPr lang="en-US"/>
          </a:p>
        </p:txBody>
      </p:sp>
    </p:spTree>
    <p:extLst>
      <p:ext uri="{BB962C8B-B14F-4D97-AF65-F5344CB8AC3E}">
        <p14:creationId xmlns:p14="http://schemas.microsoft.com/office/powerpoint/2010/main" val="960049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4" y="4912363"/>
            <a:ext cx="14544677" cy="2047239"/>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4" y="6959602"/>
            <a:ext cx="14544677" cy="12644121"/>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3"/>
            <a:ext cx="14550390" cy="2047239"/>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2" y="6959602"/>
            <a:ext cx="14550390" cy="12644121"/>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016505-B44C-40D1-9025-A284B58F17CF}" type="datetimeFigureOut">
              <a:rPr lang="en-US" smtClean="0"/>
              <a:t>4/27/2014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5CCD62-C7A1-45C1-9E23-53AC9DEF0153}" type="slidenum">
              <a:rPr lang="en-US" smtClean="0"/>
              <a:t>‹#›</a:t>
            </a:fld>
            <a:endParaRPr lang="en-US"/>
          </a:p>
        </p:txBody>
      </p:sp>
    </p:spTree>
    <p:extLst>
      <p:ext uri="{BB962C8B-B14F-4D97-AF65-F5344CB8AC3E}">
        <p14:creationId xmlns:p14="http://schemas.microsoft.com/office/powerpoint/2010/main" val="163473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016505-B44C-40D1-9025-A284B58F17CF}" type="datetimeFigureOut">
              <a:rPr lang="en-US" smtClean="0"/>
              <a:t>4/27/2014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5CCD62-C7A1-45C1-9E23-53AC9DEF0153}" type="slidenum">
              <a:rPr lang="en-US" smtClean="0"/>
              <a:t>‹#›</a:t>
            </a:fld>
            <a:endParaRPr lang="en-US"/>
          </a:p>
        </p:txBody>
      </p:sp>
    </p:spTree>
    <p:extLst>
      <p:ext uri="{BB962C8B-B14F-4D97-AF65-F5344CB8AC3E}">
        <p14:creationId xmlns:p14="http://schemas.microsoft.com/office/powerpoint/2010/main" val="1838054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016505-B44C-40D1-9025-A284B58F17CF}" type="datetimeFigureOut">
              <a:rPr lang="en-US" smtClean="0"/>
              <a:t>4/27/2014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5CCD62-C7A1-45C1-9E23-53AC9DEF0153}" type="slidenum">
              <a:rPr lang="en-US" smtClean="0"/>
              <a:t>‹#›</a:t>
            </a:fld>
            <a:endParaRPr lang="en-US"/>
          </a:p>
        </p:txBody>
      </p:sp>
    </p:spTree>
    <p:extLst>
      <p:ext uri="{BB962C8B-B14F-4D97-AF65-F5344CB8AC3E}">
        <p14:creationId xmlns:p14="http://schemas.microsoft.com/office/powerpoint/2010/main" val="282627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5"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4"/>
            <a:ext cx="18402300" cy="18729961"/>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5" y="4592324"/>
            <a:ext cx="10829927" cy="15011401"/>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016505-B44C-40D1-9025-A284B58F17CF}" type="datetimeFigureOut">
              <a:rPr lang="en-US" smtClean="0"/>
              <a:t>4/27/2014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CCD62-C7A1-45C1-9E23-53AC9DEF0153}" type="slidenum">
              <a:rPr lang="en-US" smtClean="0"/>
              <a:t>‹#›</a:t>
            </a:fld>
            <a:endParaRPr lang="en-US"/>
          </a:p>
        </p:txBody>
      </p:sp>
    </p:spTree>
    <p:extLst>
      <p:ext uri="{BB962C8B-B14F-4D97-AF65-F5344CB8AC3E}">
        <p14:creationId xmlns:p14="http://schemas.microsoft.com/office/powerpoint/2010/main" val="905529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2"/>
            <a:ext cx="19751040" cy="1813561"/>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a:p>
        </p:txBody>
      </p:sp>
      <p:sp>
        <p:nvSpPr>
          <p:cNvPr id="4" name="Text Placeholder 3"/>
          <p:cNvSpPr>
            <a:spLocks noGrp="1"/>
          </p:cNvSpPr>
          <p:nvPr>
            <p:ph type="body" sz="half" idx="2"/>
          </p:nvPr>
        </p:nvSpPr>
        <p:spPr>
          <a:xfrm>
            <a:off x="6452237" y="17175483"/>
            <a:ext cx="19751040" cy="2575559"/>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016505-B44C-40D1-9025-A284B58F17CF}" type="datetimeFigureOut">
              <a:rPr lang="en-US" smtClean="0"/>
              <a:t>4/27/2014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CCD62-C7A1-45C1-9E23-53AC9DEF0153}" type="slidenum">
              <a:rPr lang="en-US" smtClean="0"/>
              <a:t>‹#›</a:t>
            </a:fld>
            <a:endParaRPr lang="en-US"/>
          </a:p>
        </p:txBody>
      </p:sp>
    </p:spTree>
    <p:extLst>
      <p:ext uri="{BB962C8B-B14F-4D97-AF65-F5344CB8AC3E}">
        <p14:creationId xmlns:p14="http://schemas.microsoft.com/office/powerpoint/2010/main" val="388496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4"/>
            <a:ext cx="29626560" cy="14483081"/>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1"/>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34016505-B44C-40D1-9025-A284B58F17CF}" type="datetimeFigureOut">
              <a:rPr lang="en-US" smtClean="0"/>
              <a:t>4/27/2014</a:t>
            </a:fld>
            <a:endParaRPr lang="en-US"/>
          </a:p>
        </p:txBody>
      </p:sp>
      <p:sp>
        <p:nvSpPr>
          <p:cNvPr id="5" name="Footer Placeholder 4"/>
          <p:cNvSpPr>
            <a:spLocks noGrp="1"/>
          </p:cNvSpPr>
          <p:nvPr>
            <p:ph type="ftr" sz="quarter" idx="3"/>
          </p:nvPr>
        </p:nvSpPr>
        <p:spPr>
          <a:xfrm>
            <a:off x="11247120" y="20340321"/>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1"/>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D65CCD62-C7A1-45C1-9E23-53AC9DEF0153}" type="slidenum">
              <a:rPr lang="en-US" smtClean="0"/>
              <a:t>‹#›</a:t>
            </a:fld>
            <a:endParaRPr lang="en-US"/>
          </a:p>
        </p:txBody>
      </p:sp>
    </p:spTree>
    <p:extLst>
      <p:ext uri="{BB962C8B-B14F-4D97-AF65-F5344CB8AC3E}">
        <p14:creationId xmlns:p14="http://schemas.microsoft.com/office/powerpoint/2010/main" val="4251270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1.gif"/><Relationship Id="rId5" Type="http://schemas.openxmlformats.org/officeDocument/2006/relationships/tags" Target="../tags/tag6.xml"/><Relationship Id="rId10" Type="http://schemas.openxmlformats.org/officeDocument/2006/relationships/slideLayout" Target="../slideLayouts/slideLayout1.xml"/><Relationship Id="rId4" Type="http://schemas.openxmlformats.org/officeDocument/2006/relationships/tags" Target="../tags/tag5.xml"/><Relationship Id="rId9"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0" y="0"/>
            <a:ext cx="32918400" cy="3048000"/>
          </a:xfrm>
        </p:spPr>
        <p:txBody>
          <a:bodyPr>
            <a:normAutofit fontScale="90000"/>
          </a:bodyPr>
          <a:lstStyle/>
          <a:p>
            <a:r>
              <a:rPr lang="en-US" sz="8900" dirty="0" smtClean="0"/>
              <a:t>Course Content Distribution Desktop Application</a:t>
            </a:r>
            <a:r>
              <a:rPr lang="en-US" sz="8000" dirty="0" smtClean="0"/>
              <a:t/>
            </a:r>
            <a:br>
              <a:rPr lang="en-US" sz="8000" dirty="0" smtClean="0"/>
            </a:br>
            <a:r>
              <a:rPr lang="en-US" sz="6700" dirty="0" smtClean="0"/>
              <a:t>Justin Nelson – Patrick Hoffman – Quinn </a:t>
            </a:r>
            <a:r>
              <a:rPr lang="en-US" sz="6700" dirty="0" err="1" smtClean="0"/>
              <a:t>Krammer</a:t>
            </a:r>
            <a:r>
              <a:rPr lang="en-US" sz="6700" dirty="0" smtClean="0"/>
              <a:t> – Niklas Gustafson</a:t>
            </a:r>
            <a:br>
              <a:rPr lang="en-US" sz="6700" dirty="0" smtClean="0"/>
            </a:br>
            <a:r>
              <a:rPr lang="en-US" sz="6700" dirty="0" smtClean="0"/>
              <a:t>CS – 458 Advanced Software Engineering</a:t>
            </a:r>
            <a:endParaRPr lang="en-US" sz="6700" dirty="0"/>
          </a:p>
        </p:txBody>
      </p:sp>
      <p:sp>
        <p:nvSpPr>
          <p:cNvPr id="3" name="Subtitle 2"/>
          <p:cNvSpPr>
            <a:spLocks noGrp="1"/>
          </p:cNvSpPr>
          <p:nvPr>
            <p:ph type="subTitle" idx="1"/>
            <p:custDataLst>
              <p:tags r:id="rId2"/>
            </p:custDataLst>
          </p:nvPr>
        </p:nvSpPr>
        <p:spPr>
          <a:xfrm>
            <a:off x="685800" y="3251200"/>
            <a:ext cx="10058400" cy="17068800"/>
          </a:xfrm>
        </p:spPr>
        <p:txBody>
          <a:bodyPr>
            <a:normAutofit/>
          </a:bodyPr>
          <a:lstStyle/>
          <a:p>
            <a:pPr algn="l"/>
            <a:r>
              <a:rPr lang="en-US" sz="4400" b="1" dirty="0" smtClean="0">
                <a:solidFill>
                  <a:schemeClr val="tx1"/>
                </a:solidFill>
              </a:rPr>
              <a:t>Summary</a:t>
            </a:r>
          </a:p>
          <a:p>
            <a:pPr algn="l"/>
            <a:r>
              <a:rPr lang="en-US" sz="2800" dirty="0" smtClean="0">
                <a:solidFill>
                  <a:schemeClr val="tx1"/>
                </a:solidFill>
              </a:rPr>
              <a:t>The old school excuse of the dog ate my homework doesn’t have much footing in today’s modern world, it has morphed into a more complicated excuse nowadays.</a:t>
            </a:r>
          </a:p>
          <a:p>
            <a:pPr algn="l"/>
            <a:r>
              <a:rPr lang="en-US" sz="2800" dirty="0">
                <a:solidFill>
                  <a:schemeClr val="tx1"/>
                </a:solidFill>
              </a:rPr>
              <a:t> </a:t>
            </a:r>
            <a:r>
              <a:rPr lang="en-US" sz="2800" dirty="0" smtClean="0">
                <a:solidFill>
                  <a:schemeClr val="tx1"/>
                </a:solidFill>
              </a:rPr>
              <a:t>    The typical student has some form of social media like Facebook, Twitter, or e-mail. We designed and implemented an application that would allow our client (Prof. Berrier) to communicate with students with their permission through these social media outlets. We allowed our client to put course content where students go most.</a:t>
            </a:r>
          </a:p>
          <a:p>
            <a:pPr algn="l"/>
            <a:endParaRPr lang="en-US" sz="2800" b="1" dirty="0">
              <a:solidFill>
                <a:schemeClr val="tx1"/>
              </a:solidFill>
            </a:endParaRPr>
          </a:p>
          <a:p>
            <a:pPr algn="l"/>
            <a:endParaRPr lang="en-US" sz="2800" b="1" dirty="0" smtClean="0">
              <a:solidFill>
                <a:schemeClr val="tx1"/>
              </a:solidFill>
            </a:endParaRPr>
          </a:p>
          <a:p>
            <a:pPr algn="l"/>
            <a:r>
              <a:rPr lang="en-US" sz="4400" b="1" dirty="0" smtClean="0">
                <a:solidFill>
                  <a:schemeClr val="tx1"/>
                </a:solidFill>
              </a:rPr>
              <a:t>Hurdles</a:t>
            </a:r>
          </a:p>
          <a:p>
            <a:pPr algn="l"/>
            <a:r>
              <a:rPr lang="en-US" sz="2800" dirty="0" smtClean="0">
                <a:solidFill>
                  <a:schemeClr val="tx1"/>
                </a:solidFill>
              </a:rPr>
              <a:t>The biggest hurdle we faced as a team was taking all these web technologies and bringing them to a desktop environment. Twitter and Facebook’s API’s are mostly web based transactions and as a result using them on a desktop application is extremely difficult.</a:t>
            </a:r>
            <a:endParaRPr lang="en-US" sz="2800" dirty="0" smtClean="0">
              <a:solidFill>
                <a:schemeClr val="tx1"/>
              </a:solidFill>
            </a:endParaRPr>
          </a:p>
        </p:txBody>
      </p:sp>
      <p:sp>
        <p:nvSpPr>
          <p:cNvPr id="5" name="Subtitle 2"/>
          <p:cNvSpPr txBox="1">
            <a:spLocks/>
          </p:cNvSpPr>
          <p:nvPr>
            <p:custDataLst>
              <p:tags r:id="rId3"/>
            </p:custDataLst>
          </p:nvPr>
        </p:nvSpPr>
        <p:spPr>
          <a:xfrm>
            <a:off x="11430000" y="3251200"/>
            <a:ext cx="10058400" cy="17068800"/>
          </a:xfrm>
          <a:prstGeom prst="rect">
            <a:avLst/>
          </a:prstGeom>
        </p:spPr>
        <p:txBody>
          <a:bodyPr vert="horz" lIns="313502" tIns="156751" rIns="313502" bIns="156751" rtlCol="0">
            <a:normAutofit/>
          </a:bodyPr>
          <a:lstStyle>
            <a:lvl1pPr marL="0" indent="0" algn="ctr" defTabSz="3135020" rtl="0" eaLnBrk="1" latinLnBrk="0" hangingPunct="1">
              <a:spcBef>
                <a:spcPct val="20000"/>
              </a:spcBef>
              <a:buFont typeface="Arial" pitchFamily="34" charset="0"/>
              <a:buNone/>
              <a:defRPr sz="11000" kern="1200">
                <a:solidFill>
                  <a:schemeClr val="tx1">
                    <a:tint val="75000"/>
                  </a:schemeClr>
                </a:solidFill>
                <a:latin typeface="+mn-lt"/>
                <a:ea typeface="+mn-ea"/>
                <a:cs typeface="+mn-cs"/>
              </a:defRPr>
            </a:lvl1pPr>
            <a:lvl2pPr marL="1567510" indent="0" algn="ctr" defTabSz="3135020" rtl="0" eaLnBrk="1" latinLnBrk="0" hangingPunct="1">
              <a:spcBef>
                <a:spcPct val="20000"/>
              </a:spcBef>
              <a:buFont typeface="Arial" pitchFamily="34" charset="0"/>
              <a:buNone/>
              <a:defRPr sz="9600" kern="1200">
                <a:solidFill>
                  <a:schemeClr val="tx1">
                    <a:tint val="75000"/>
                  </a:schemeClr>
                </a:solidFill>
                <a:latin typeface="+mn-lt"/>
                <a:ea typeface="+mn-ea"/>
                <a:cs typeface="+mn-cs"/>
              </a:defRPr>
            </a:lvl2pPr>
            <a:lvl3pPr marL="3135020" indent="0" algn="ctr" defTabSz="3135020" rtl="0" eaLnBrk="1" latinLnBrk="0" hangingPunct="1">
              <a:spcBef>
                <a:spcPct val="20000"/>
              </a:spcBef>
              <a:buFont typeface="Arial" pitchFamily="34" charset="0"/>
              <a:buNone/>
              <a:defRPr sz="8200" kern="1200">
                <a:solidFill>
                  <a:schemeClr val="tx1">
                    <a:tint val="75000"/>
                  </a:schemeClr>
                </a:solidFill>
                <a:latin typeface="+mn-lt"/>
                <a:ea typeface="+mn-ea"/>
                <a:cs typeface="+mn-cs"/>
              </a:defRPr>
            </a:lvl3pPr>
            <a:lvl4pPr marL="470253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4pPr>
            <a:lvl5pPr marL="627004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5pPr>
            <a:lvl6pPr marL="783755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6pPr>
            <a:lvl7pPr marL="940506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7pPr>
            <a:lvl8pPr marL="1097257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8pPr>
            <a:lvl9pPr marL="12540082"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9pPr>
          </a:lstStyle>
          <a:p>
            <a:pPr algn="l"/>
            <a:r>
              <a:rPr lang="en-US" sz="4400" b="1" dirty="0" smtClean="0">
                <a:solidFill>
                  <a:schemeClr val="tx1"/>
                </a:solidFill>
              </a:rPr>
              <a:t>Main Features</a:t>
            </a:r>
          </a:p>
          <a:p>
            <a:pPr marL="457200" indent="-457200" algn="l">
              <a:buFont typeface="Arial" panose="020B0604020202020204" pitchFamily="34" charset="0"/>
              <a:buChar char="•"/>
            </a:pPr>
            <a:r>
              <a:rPr lang="en-US" sz="2800" dirty="0" smtClean="0">
                <a:solidFill>
                  <a:schemeClr val="tx1"/>
                </a:solidFill>
              </a:rPr>
              <a:t>Twitter</a:t>
            </a:r>
          </a:p>
          <a:p>
            <a:pPr marL="457200" indent="-457200" algn="l">
              <a:buFont typeface="Arial" panose="020B0604020202020204" pitchFamily="34" charset="0"/>
              <a:buChar char="•"/>
            </a:pPr>
            <a:r>
              <a:rPr lang="en-US" sz="2800" dirty="0" smtClean="0">
                <a:solidFill>
                  <a:schemeClr val="tx1"/>
                </a:solidFill>
              </a:rPr>
              <a:t>Facebook</a:t>
            </a:r>
          </a:p>
          <a:p>
            <a:pPr marL="457200" indent="-457200" algn="l">
              <a:buFont typeface="Arial" panose="020B0604020202020204" pitchFamily="34" charset="0"/>
              <a:buChar char="•"/>
            </a:pPr>
            <a:r>
              <a:rPr lang="en-US" sz="2800" dirty="0" smtClean="0">
                <a:solidFill>
                  <a:schemeClr val="tx1"/>
                </a:solidFill>
              </a:rPr>
              <a:t>E-mail</a:t>
            </a:r>
          </a:p>
          <a:p>
            <a:pPr marL="457200" indent="-457200" algn="l">
              <a:buFont typeface="Arial" panose="020B0604020202020204" pitchFamily="34" charset="0"/>
              <a:buChar char="•"/>
            </a:pPr>
            <a:r>
              <a:rPr lang="en-US" sz="2800" dirty="0" smtClean="0">
                <a:solidFill>
                  <a:schemeClr val="tx1"/>
                </a:solidFill>
              </a:rPr>
              <a:t>Settings</a:t>
            </a:r>
            <a:endParaRPr lang="en-US" sz="2800" dirty="0">
              <a:solidFill>
                <a:schemeClr val="tx1"/>
              </a:solidFill>
            </a:endParaRPr>
          </a:p>
          <a:p>
            <a:pPr algn="l"/>
            <a:endParaRPr lang="en-US" sz="4400" b="1" dirty="0" smtClean="0">
              <a:solidFill>
                <a:schemeClr val="tx1"/>
              </a:solidFill>
            </a:endParaRPr>
          </a:p>
          <a:p>
            <a:pPr algn="l"/>
            <a:endParaRPr lang="en-US" sz="4400" b="1" dirty="0">
              <a:solidFill>
                <a:schemeClr val="tx1"/>
              </a:solidFill>
            </a:endParaRPr>
          </a:p>
          <a:p>
            <a:pPr algn="l"/>
            <a:endParaRPr lang="en-US" sz="4400" b="1" dirty="0" smtClean="0">
              <a:solidFill>
                <a:schemeClr val="tx1"/>
              </a:solidFill>
            </a:endParaRPr>
          </a:p>
          <a:p>
            <a:pPr algn="l"/>
            <a:endParaRPr lang="en-US" sz="4400" b="1" dirty="0">
              <a:solidFill>
                <a:schemeClr val="tx1"/>
              </a:solidFill>
            </a:endParaRPr>
          </a:p>
          <a:p>
            <a:pPr algn="l"/>
            <a:endParaRPr lang="en-US" sz="4400" b="1" dirty="0" smtClean="0">
              <a:solidFill>
                <a:schemeClr val="tx1"/>
              </a:solidFill>
            </a:endParaRPr>
          </a:p>
          <a:p>
            <a:pPr algn="l"/>
            <a:endParaRPr lang="en-US" sz="4400" b="1" dirty="0">
              <a:solidFill>
                <a:schemeClr val="tx1"/>
              </a:solidFill>
            </a:endParaRPr>
          </a:p>
          <a:p>
            <a:pPr algn="l"/>
            <a:endParaRPr lang="en-US" sz="4400" b="1" dirty="0" smtClean="0">
              <a:solidFill>
                <a:schemeClr val="tx1"/>
              </a:solidFill>
            </a:endParaRPr>
          </a:p>
          <a:p>
            <a:pPr algn="l"/>
            <a:endParaRPr lang="en-US" sz="4400" b="1" dirty="0">
              <a:solidFill>
                <a:schemeClr val="tx1"/>
              </a:solidFill>
            </a:endParaRPr>
          </a:p>
        </p:txBody>
      </p:sp>
      <p:grpSp>
        <p:nvGrpSpPr>
          <p:cNvPr id="11" name="Group 10"/>
          <p:cNvGrpSpPr/>
          <p:nvPr>
            <p:custDataLst>
              <p:tags r:id="rId4"/>
            </p:custDataLst>
          </p:nvPr>
        </p:nvGrpSpPr>
        <p:grpSpPr>
          <a:xfrm>
            <a:off x="0" y="19815852"/>
            <a:ext cx="32918400" cy="2129748"/>
            <a:chOff x="0" y="19815852"/>
            <a:chExt cx="32918400" cy="2129748"/>
          </a:xfrm>
        </p:grpSpPr>
        <p:pic>
          <p:nvPicPr>
            <p:cNvPr id="7" name="Picture 6" descr="research POSTER template_wikrent 42x46 H.jpg"/>
            <p:cNvPicPr>
              <a:picLocks noChangeAspect="1"/>
            </p:cNvPicPr>
            <p:nvPr>
              <p:custDataLst>
                <p:tags r:id="rId6"/>
              </p:custDataLst>
            </p:nvPr>
          </p:nvPicPr>
          <p:blipFill rotWithShape="1">
            <a:blip r:embed="rId11" cstate="print"/>
            <a:srcRect t="3508"/>
            <a:stretch/>
          </p:blipFill>
          <p:spPr bwMode="auto">
            <a:xfrm>
              <a:off x="0" y="19815852"/>
              <a:ext cx="20650200" cy="2129748"/>
            </a:xfrm>
            <a:prstGeom prst="rect">
              <a:avLst/>
            </a:prstGeom>
            <a:noFill/>
            <a:ln w="9525">
              <a:noFill/>
              <a:miter lim="800000"/>
              <a:headEnd/>
              <a:tailEnd/>
            </a:ln>
          </p:spPr>
        </p:pic>
        <p:pic>
          <p:nvPicPr>
            <p:cNvPr id="8" name="Picture 7" descr="research POSTER template_wikrent 42x46 H.jpg"/>
            <p:cNvPicPr>
              <a:picLocks noChangeAspect="1"/>
            </p:cNvPicPr>
            <p:nvPr>
              <p:custDataLst>
                <p:tags r:id="rId7"/>
              </p:custDataLst>
            </p:nvPr>
          </p:nvPicPr>
          <p:blipFill rotWithShape="1">
            <a:blip r:embed="rId11" cstate="print"/>
            <a:srcRect l="70664" t="3508"/>
            <a:stretch/>
          </p:blipFill>
          <p:spPr bwMode="auto">
            <a:xfrm>
              <a:off x="26860500" y="19815852"/>
              <a:ext cx="6057900" cy="2129748"/>
            </a:xfrm>
            <a:prstGeom prst="rect">
              <a:avLst/>
            </a:prstGeom>
            <a:noFill/>
            <a:ln w="9525">
              <a:noFill/>
              <a:miter lim="800000"/>
              <a:headEnd/>
              <a:tailEnd/>
            </a:ln>
          </p:spPr>
        </p:pic>
        <p:pic>
          <p:nvPicPr>
            <p:cNvPr id="9" name="Picture 8" descr="research POSTER template_wikrent 42x46 H.jpg"/>
            <p:cNvPicPr>
              <a:picLocks noChangeAspect="1"/>
            </p:cNvPicPr>
            <p:nvPr>
              <p:custDataLst>
                <p:tags r:id="rId8"/>
              </p:custDataLst>
            </p:nvPr>
          </p:nvPicPr>
          <p:blipFill rotWithShape="1">
            <a:blip r:embed="rId11" cstate="print"/>
            <a:srcRect l="70664" t="3508"/>
            <a:stretch/>
          </p:blipFill>
          <p:spPr bwMode="auto">
            <a:xfrm>
              <a:off x="20345400" y="19815852"/>
              <a:ext cx="6057900" cy="2129748"/>
            </a:xfrm>
            <a:prstGeom prst="rect">
              <a:avLst/>
            </a:prstGeom>
            <a:noFill/>
            <a:ln w="9525">
              <a:noFill/>
              <a:miter lim="800000"/>
              <a:headEnd/>
              <a:tailEnd/>
            </a:ln>
          </p:spPr>
        </p:pic>
        <p:pic>
          <p:nvPicPr>
            <p:cNvPr id="10" name="Picture 9" descr="research POSTER template_wikrent 42x46 H.jpg"/>
            <p:cNvPicPr>
              <a:picLocks noChangeAspect="1"/>
            </p:cNvPicPr>
            <p:nvPr>
              <p:custDataLst>
                <p:tags r:id="rId9"/>
              </p:custDataLst>
            </p:nvPr>
          </p:nvPicPr>
          <p:blipFill rotWithShape="1">
            <a:blip r:embed="rId11" cstate="print"/>
            <a:srcRect l="70664" t="3508"/>
            <a:stretch/>
          </p:blipFill>
          <p:spPr bwMode="auto">
            <a:xfrm>
              <a:off x="23183850" y="19815852"/>
              <a:ext cx="6057900" cy="2129748"/>
            </a:xfrm>
            <a:prstGeom prst="rect">
              <a:avLst/>
            </a:prstGeom>
            <a:noFill/>
            <a:ln w="9525">
              <a:noFill/>
              <a:miter lim="800000"/>
              <a:headEnd/>
              <a:tailEnd/>
            </a:ln>
          </p:spPr>
        </p:pic>
      </p:grpSp>
      <p:sp>
        <p:nvSpPr>
          <p:cNvPr id="12" name="Subtitle 2"/>
          <p:cNvSpPr txBox="1">
            <a:spLocks/>
          </p:cNvSpPr>
          <p:nvPr>
            <p:custDataLst>
              <p:tags r:id="rId5"/>
            </p:custDataLst>
          </p:nvPr>
        </p:nvSpPr>
        <p:spPr>
          <a:xfrm>
            <a:off x="22174200" y="3251200"/>
            <a:ext cx="10058400" cy="17068800"/>
          </a:xfrm>
          <a:prstGeom prst="rect">
            <a:avLst/>
          </a:prstGeom>
        </p:spPr>
        <p:txBody>
          <a:bodyPr vert="horz" lIns="313502" tIns="156751" rIns="313502" bIns="156751" rtlCol="0">
            <a:normAutofit/>
          </a:bodyPr>
          <a:lstStyle>
            <a:lvl1pPr marL="0" indent="0" algn="ctr" defTabSz="3135020" rtl="0" eaLnBrk="1" latinLnBrk="0" hangingPunct="1">
              <a:spcBef>
                <a:spcPct val="20000"/>
              </a:spcBef>
              <a:buFont typeface="Arial" pitchFamily="34" charset="0"/>
              <a:buNone/>
              <a:defRPr sz="11000" kern="1200">
                <a:solidFill>
                  <a:schemeClr val="tx1">
                    <a:tint val="75000"/>
                  </a:schemeClr>
                </a:solidFill>
                <a:latin typeface="+mn-lt"/>
                <a:ea typeface="+mn-ea"/>
                <a:cs typeface="+mn-cs"/>
              </a:defRPr>
            </a:lvl1pPr>
            <a:lvl2pPr marL="1567510" indent="0" algn="ctr" defTabSz="3135020" rtl="0" eaLnBrk="1" latinLnBrk="0" hangingPunct="1">
              <a:spcBef>
                <a:spcPct val="20000"/>
              </a:spcBef>
              <a:buFont typeface="Arial" pitchFamily="34" charset="0"/>
              <a:buNone/>
              <a:defRPr sz="9600" kern="1200">
                <a:solidFill>
                  <a:schemeClr val="tx1">
                    <a:tint val="75000"/>
                  </a:schemeClr>
                </a:solidFill>
                <a:latin typeface="+mn-lt"/>
                <a:ea typeface="+mn-ea"/>
                <a:cs typeface="+mn-cs"/>
              </a:defRPr>
            </a:lvl2pPr>
            <a:lvl3pPr marL="3135020" indent="0" algn="ctr" defTabSz="3135020" rtl="0" eaLnBrk="1" latinLnBrk="0" hangingPunct="1">
              <a:spcBef>
                <a:spcPct val="20000"/>
              </a:spcBef>
              <a:buFont typeface="Arial" pitchFamily="34" charset="0"/>
              <a:buNone/>
              <a:defRPr sz="8200" kern="1200">
                <a:solidFill>
                  <a:schemeClr val="tx1">
                    <a:tint val="75000"/>
                  </a:schemeClr>
                </a:solidFill>
                <a:latin typeface="+mn-lt"/>
                <a:ea typeface="+mn-ea"/>
                <a:cs typeface="+mn-cs"/>
              </a:defRPr>
            </a:lvl3pPr>
            <a:lvl4pPr marL="470253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4pPr>
            <a:lvl5pPr marL="627004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5pPr>
            <a:lvl6pPr marL="783755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6pPr>
            <a:lvl7pPr marL="940506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7pPr>
            <a:lvl8pPr marL="1097257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8pPr>
            <a:lvl9pPr marL="12540082"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9pPr>
          </a:lstStyle>
          <a:p>
            <a:pPr algn="l"/>
            <a:r>
              <a:rPr lang="en-US" sz="4400" b="1" dirty="0" smtClean="0">
                <a:solidFill>
                  <a:schemeClr val="tx1"/>
                </a:solidFill>
              </a:rPr>
              <a:t>End Product</a:t>
            </a:r>
            <a:endParaRPr lang="en-US" sz="2800" b="1" dirty="0">
              <a:solidFill>
                <a:schemeClr val="tx1"/>
              </a:solidFill>
            </a:endParaRPr>
          </a:p>
        </p:txBody>
      </p:sp>
    </p:spTree>
    <p:extLst>
      <p:ext uri="{BB962C8B-B14F-4D97-AF65-F5344CB8AC3E}">
        <p14:creationId xmlns:p14="http://schemas.microsoft.com/office/powerpoint/2010/main" val="2630130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514</TotalTime>
  <Words>149</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Course Content Distribution Desktop Application Justin Nelson – Patrick Hoffman – Quinn Krammer – Niklas Gustafson CS – 458 Advanced Software Engineering</vt:lpstr>
    </vt:vector>
  </TitlesOfParts>
  <Company>University of Wisconsin - Stout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S Kirk</dc:creator>
  <cp:lastModifiedBy>Nelson, Justin</cp:lastModifiedBy>
  <cp:revision>16</cp:revision>
  <cp:lastPrinted>2012-04-25T21:19:55Z</cp:lastPrinted>
  <dcterms:created xsi:type="dcterms:W3CDTF">2012-04-25T13:01:07Z</dcterms:created>
  <dcterms:modified xsi:type="dcterms:W3CDTF">2014-04-27T20:06:24Z</dcterms:modified>
</cp:coreProperties>
</file>