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2" r:id="rId1"/>
  </p:sldMasterIdLst>
  <p:sldIdLst>
    <p:sldId id="256" r:id="rId2"/>
    <p:sldId id="257" r:id="rId3"/>
    <p:sldId id="278" r:id="rId4"/>
    <p:sldId id="258" r:id="rId5"/>
    <p:sldId id="323" r:id="rId6"/>
    <p:sldId id="328" r:id="rId7"/>
    <p:sldId id="260" r:id="rId8"/>
    <p:sldId id="329" r:id="rId9"/>
    <p:sldId id="261" r:id="rId10"/>
    <p:sldId id="262" r:id="rId11"/>
    <p:sldId id="264" r:id="rId12"/>
    <p:sldId id="265" r:id="rId13"/>
    <p:sldId id="266" r:id="rId14"/>
    <p:sldId id="268" r:id="rId15"/>
    <p:sldId id="269" r:id="rId16"/>
    <p:sldId id="270" r:id="rId17"/>
    <p:sldId id="271" r:id="rId18"/>
    <p:sldId id="272" r:id="rId19"/>
    <p:sldId id="330" r:id="rId20"/>
    <p:sldId id="274" r:id="rId21"/>
    <p:sldId id="275" r:id="rId22"/>
    <p:sldId id="276" r:id="rId23"/>
    <p:sldId id="279" r:id="rId24"/>
    <p:sldId id="324" r:id="rId25"/>
    <p:sldId id="280" r:id="rId26"/>
    <p:sldId id="281" r:id="rId27"/>
    <p:sldId id="286" r:id="rId28"/>
    <p:sldId id="285" r:id="rId29"/>
    <p:sldId id="287" r:id="rId30"/>
    <p:sldId id="288" r:id="rId31"/>
    <p:sldId id="289" r:id="rId32"/>
    <p:sldId id="290" r:id="rId33"/>
    <p:sldId id="291" r:id="rId34"/>
    <p:sldId id="292" r:id="rId35"/>
    <p:sldId id="331" r:id="rId36"/>
    <p:sldId id="332" r:id="rId37"/>
    <p:sldId id="333" r:id="rId38"/>
    <p:sldId id="334" r:id="rId39"/>
    <p:sldId id="335" r:id="rId40"/>
    <p:sldId id="336" r:id="rId41"/>
    <p:sldId id="337" r:id="rId42"/>
    <p:sldId id="283" r:id="rId43"/>
    <p:sldId id="325" r:id="rId44"/>
    <p:sldId id="295" r:id="rId45"/>
    <p:sldId id="326" r:id="rId46"/>
    <p:sldId id="298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300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302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647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907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1198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202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12/22/2016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954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12/22/2016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7778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897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29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67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734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454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12/22/2016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757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12/22/2016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644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12/22/2016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783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12/22/2016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153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8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669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1509607" y="1452933"/>
            <a:ext cx="9302207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" algn="ctr">
              <a:lnSpc>
                <a:spcPts val="2375"/>
              </a:lnSpc>
            </a:pPr>
            <a:r>
              <a:rPr lang="en-US" sz="3200" b="1" dirty="0">
                <a:latin typeface="Times New Roman"/>
                <a:cs typeface="Times New Roman"/>
              </a:rPr>
              <a:t>PROJECT</a:t>
            </a:r>
          </a:p>
          <a:p>
            <a:pPr marL="4445" algn="ctr">
              <a:lnSpc>
                <a:spcPts val="2375"/>
              </a:lnSpc>
            </a:pPr>
            <a:endParaRPr lang="en-US" sz="4400" b="1" dirty="0">
              <a:latin typeface="Times New Roman"/>
              <a:cs typeface="Times New Roman"/>
            </a:endParaRPr>
          </a:p>
          <a:p>
            <a:pPr marL="4445" algn="ctr">
              <a:lnSpc>
                <a:spcPts val="2375"/>
              </a:lnSpc>
            </a:pPr>
            <a:endParaRPr lang="en-US" sz="4400" b="1" dirty="0">
              <a:latin typeface="Times New Roman"/>
              <a:cs typeface="Times New Roman"/>
            </a:endParaRPr>
          </a:p>
          <a:p>
            <a:pPr marL="4445" algn="ctr">
              <a:lnSpc>
                <a:spcPts val="2375"/>
              </a:lnSpc>
            </a:pPr>
            <a:r>
              <a:rPr sz="6000" b="1" dirty="0">
                <a:latin typeface="Times New Roman"/>
                <a:cs typeface="Times New Roman"/>
              </a:rPr>
              <a:t>D</a:t>
            </a:r>
            <a:r>
              <a:rPr sz="6000" b="1" spc="-15" dirty="0">
                <a:latin typeface="Times New Roman"/>
                <a:cs typeface="Times New Roman"/>
              </a:rPr>
              <a:t>E</a:t>
            </a:r>
            <a:r>
              <a:rPr sz="6000" b="1" dirty="0">
                <a:latin typeface="Times New Roman"/>
                <a:cs typeface="Times New Roman"/>
              </a:rPr>
              <a:t>VE</a:t>
            </a:r>
            <a:r>
              <a:rPr sz="6000" b="1" spc="-20" dirty="0">
                <a:latin typeface="Times New Roman"/>
                <a:cs typeface="Times New Roman"/>
              </a:rPr>
              <a:t>L</a:t>
            </a:r>
            <a:r>
              <a:rPr sz="6000" b="1" dirty="0">
                <a:latin typeface="Times New Roman"/>
                <a:cs typeface="Times New Roman"/>
              </a:rPr>
              <a:t>OPING</a:t>
            </a:r>
            <a:r>
              <a:rPr sz="6000" b="1" spc="-195" dirty="0">
                <a:latin typeface="Times New Roman"/>
                <a:cs typeface="Times New Roman"/>
              </a:rPr>
              <a:t> </a:t>
            </a:r>
            <a:r>
              <a:rPr sz="6000" b="1" dirty="0">
                <a:latin typeface="Times New Roman"/>
                <a:cs typeface="Times New Roman"/>
              </a:rPr>
              <a:t>A</a:t>
            </a:r>
            <a:r>
              <a:rPr sz="6000" b="1" spc="-114" dirty="0">
                <a:latin typeface="Times New Roman"/>
                <a:cs typeface="Times New Roman"/>
              </a:rPr>
              <a:t> </a:t>
            </a:r>
            <a:r>
              <a:rPr sz="6000" b="1" dirty="0">
                <a:latin typeface="Times New Roman"/>
                <a:cs typeface="Times New Roman"/>
              </a:rPr>
              <a:t>F</a:t>
            </a:r>
            <a:r>
              <a:rPr sz="6000" b="1" spc="-10" dirty="0">
                <a:latin typeface="Times New Roman"/>
                <a:cs typeface="Times New Roman"/>
              </a:rPr>
              <a:t>O</a:t>
            </a:r>
            <a:r>
              <a:rPr sz="6000" b="1" dirty="0">
                <a:latin typeface="Times New Roman"/>
                <a:cs typeface="Times New Roman"/>
              </a:rPr>
              <a:t>RUM</a:t>
            </a:r>
            <a:endParaRPr sz="6000" dirty="0">
              <a:latin typeface="Times New Roman"/>
              <a:cs typeface="Times New Roman"/>
            </a:endParaRPr>
          </a:p>
        </p:txBody>
      </p:sp>
      <p:graphicFrame>
        <p:nvGraphicFramePr>
          <p:cNvPr id="6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459973"/>
              </p:ext>
            </p:extLst>
          </p:nvPr>
        </p:nvGraphicFramePr>
        <p:xfrm>
          <a:off x="2869292" y="3219718"/>
          <a:ext cx="6582838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16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511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400" b="1" spc="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400" b="1" spc="-2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endParaRPr sz="2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793">
                      <a:solidFill>
                        <a:srgbClr val="000000"/>
                      </a:solidFill>
                      <a:prstDash val="solid"/>
                    </a:lnL>
                    <a:lnR w="2794">
                      <a:solidFill>
                        <a:srgbClr val="000000"/>
                      </a:solidFill>
                      <a:prstDash val="solid"/>
                    </a:lnR>
                    <a:lnT w="2794">
                      <a:solidFill>
                        <a:srgbClr val="000000"/>
                      </a:solidFill>
                      <a:prstDash val="solid"/>
                    </a:lnT>
                    <a:lnB w="2794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cs typeface="Times New Roman"/>
                        </a:rPr>
                        <a:t>ID</a:t>
                      </a:r>
                      <a:endParaRPr sz="2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794">
                      <a:solidFill>
                        <a:srgbClr val="000000"/>
                      </a:solidFill>
                      <a:prstDash val="solid"/>
                    </a:lnL>
                    <a:lnR w="2794">
                      <a:solidFill>
                        <a:srgbClr val="000000"/>
                      </a:solidFill>
                      <a:prstDash val="solid"/>
                    </a:lnR>
                    <a:lnT w="2794">
                      <a:solidFill>
                        <a:srgbClr val="000000"/>
                      </a:solidFill>
                      <a:prstDash val="solid"/>
                    </a:lnT>
                    <a:lnB w="2794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Do </a:t>
                      </a:r>
                      <a:r>
                        <a:rPr sz="2400" spc="-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24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uoc</a:t>
                      </a:r>
                      <a:r>
                        <a:rPr sz="2400" spc="-3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Thinh (l</a:t>
                      </a:r>
                      <a:r>
                        <a:rPr sz="2400" spc="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400" spc="-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4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2400" spc="-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400" spc="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</a:p>
                  </a:txBody>
                  <a:tcPr marL="0" marR="0" marT="0" marB="0">
                    <a:lnL w="2793">
                      <a:solidFill>
                        <a:srgbClr val="000000"/>
                      </a:solidFill>
                      <a:prstDash val="solid"/>
                    </a:lnL>
                    <a:lnR w="2794">
                      <a:solidFill>
                        <a:srgbClr val="000000"/>
                      </a:solidFill>
                      <a:prstDash val="solid"/>
                    </a:lnR>
                    <a:lnT w="2794">
                      <a:solidFill>
                        <a:srgbClr val="000000"/>
                      </a:solidFill>
                      <a:prstDash val="solid"/>
                    </a:lnT>
                    <a:lnB w="279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</a:pPr>
                      <a:r>
                        <a:rPr sz="2400" spc="-2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400" spc="2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spc="-2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400" spc="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spc="-2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4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U14090</a:t>
                      </a:r>
                      <a:endParaRPr sz="2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794">
                      <a:solidFill>
                        <a:srgbClr val="000000"/>
                      </a:solidFill>
                      <a:prstDash val="solid"/>
                    </a:lnL>
                    <a:lnR w="2794">
                      <a:solidFill>
                        <a:srgbClr val="000000"/>
                      </a:solidFill>
                      <a:prstDash val="solid"/>
                    </a:lnR>
                    <a:lnT w="2794">
                      <a:solidFill>
                        <a:srgbClr val="000000"/>
                      </a:solidFill>
                      <a:prstDash val="solid"/>
                    </a:lnT>
                    <a:lnB w="279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</a:pPr>
                      <a:r>
                        <a:rPr sz="2400" spc="-6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24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2400" spc="-1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Qu</a:t>
                      </a:r>
                      <a:r>
                        <a:rPr sz="2400" spc="-1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4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400" spc="1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2400" spc="-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4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</a:p>
                  </a:txBody>
                  <a:tcPr marL="0" marR="0" marT="0" marB="0">
                    <a:lnL w="2793">
                      <a:solidFill>
                        <a:srgbClr val="000000"/>
                      </a:solidFill>
                      <a:prstDash val="solid"/>
                    </a:lnL>
                    <a:lnR w="2794">
                      <a:solidFill>
                        <a:srgbClr val="000000"/>
                      </a:solidFill>
                      <a:prstDash val="solid"/>
                    </a:lnR>
                    <a:lnT w="2794">
                      <a:solidFill>
                        <a:srgbClr val="000000"/>
                      </a:solidFill>
                      <a:prstDash val="solid"/>
                    </a:lnT>
                    <a:lnB w="279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</a:pPr>
                      <a:r>
                        <a:rPr sz="2400" spc="-2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400" spc="2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spc="-2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400" spc="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spc="-2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4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U14009</a:t>
                      </a:r>
                      <a:endParaRPr sz="2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794">
                      <a:solidFill>
                        <a:srgbClr val="000000"/>
                      </a:solidFill>
                      <a:prstDash val="solid"/>
                    </a:lnL>
                    <a:lnR w="2794">
                      <a:solidFill>
                        <a:srgbClr val="000000"/>
                      </a:solidFill>
                      <a:prstDash val="solid"/>
                    </a:lnR>
                    <a:lnT w="2794">
                      <a:solidFill>
                        <a:srgbClr val="000000"/>
                      </a:solidFill>
                      <a:prstDash val="solid"/>
                    </a:lnT>
                    <a:lnB w="279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Ho Minh H</a:t>
                      </a:r>
                      <a:r>
                        <a:rPr sz="2400" spc="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24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</a:p>
                  </a:txBody>
                  <a:tcPr marL="0" marR="0" marT="0" marB="0">
                    <a:lnL w="2793">
                      <a:solidFill>
                        <a:srgbClr val="000000"/>
                      </a:solidFill>
                      <a:prstDash val="solid"/>
                    </a:lnL>
                    <a:lnR w="2794">
                      <a:solidFill>
                        <a:srgbClr val="000000"/>
                      </a:solidFill>
                      <a:prstDash val="solid"/>
                    </a:lnR>
                    <a:lnT w="2794">
                      <a:solidFill>
                        <a:srgbClr val="000000"/>
                      </a:solidFill>
                      <a:prstDash val="solid"/>
                    </a:lnT>
                    <a:lnB w="279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</a:pPr>
                      <a:r>
                        <a:rPr sz="2400" spc="-2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400" spc="2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spc="-2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400" spc="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spc="-2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4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U14037</a:t>
                      </a:r>
                    </a:p>
                  </a:txBody>
                  <a:tcPr marL="0" marR="0" marT="0" marB="0">
                    <a:lnL w="2794">
                      <a:solidFill>
                        <a:srgbClr val="000000"/>
                      </a:solidFill>
                      <a:prstDash val="solid"/>
                    </a:lnL>
                    <a:lnR w="2794">
                      <a:solidFill>
                        <a:srgbClr val="000000"/>
                      </a:solidFill>
                      <a:prstDash val="solid"/>
                    </a:lnR>
                    <a:lnT w="2794">
                      <a:solidFill>
                        <a:srgbClr val="000000"/>
                      </a:solidFill>
                      <a:prstDash val="solid"/>
                    </a:lnT>
                    <a:lnB w="279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400" spc="-1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2400" spc="2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2400" spc="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4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400" spc="1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24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uo</a:t>
                      </a:r>
                      <a:r>
                        <a:rPr sz="2400" spc="1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4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2400" spc="-1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2400" spc="2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24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endParaRPr sz="2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793">
                      <a:solidFill>
                        <a:srgbClr val="000000"/>
                      </a:solidFill>
                      <a:prstDash val="solid"/>
                    </a:lnL>
                    <a:lnR w="2794">
                      <a:solidFill>
                        <a:srgbClr val="000000"/>
                      </a:solidFill>
                      <a:prstDash val="solid"/>
                    </a:lnR>
                    <a:lnT w="2794">
                      <a:solidFill>
                        <a:srgbClr val="000000"/>
                      </a:solidFill>
                      <a:prstDash val="solid"/>
                    </a:lnT>
                    <a:lnB w="279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</a:pPr>
                      <a:r>
                        <a:rPr sz="2400" spc="-2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400" spc="2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spc="-2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400" spc="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spc="-2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4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U14038</a:t>
                      </a:r>
                    </a:p>
                  </a:txBody>
                  <a:tcPr marL="0" marR="0" marT="0" marB="0">
                    <a:lnL w="2794">
                      <a:solidFill>
                        <a:srgbClr val="000000"/>
                      </a:solidFill>
                      <a:prstDash val="solid"/>
                    </a:lnL>
                    <a:lnR w="2794">
                      <a:solidFill>
                        <a:srgbClr val="000000"/>
                      </a:solidFill>
                      <a:prstDash val="solid"/>
                    </a:lnR>
                    <a:lnT w="2794">
                      <a:solidFill>
                        <a:srgbClr val="000000"/>
                      </a:solidFill>
                      <a:prstDash val="solid"/>
                    </a:lnT>
                    <a:lnB w="279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</a:pPr>
                      <a:r>
                        <a:rPr sz="2400" spc="-1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24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400" spc="-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Minh</a:t>
                      </a: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Th</a:t>
                      </a:r>
                      <a:r>
                        <a:rPr sz="2400" spc="1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400" spc="-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4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endParaRPr sz="2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793">
                      <a:solidFill>
                        <a:srgbClr val="000000"/>
                      </a:solidFill>
                      <a:prstDash val="solid"/>
                    </a:lnL>
                    <a:lnR w="2794">
                      <a:solidFill>
                        <a:srgbClr val="000000"/>
                      </a:solidFill>
                      <a:prstDash val="solid"/>
                    </a:lnR>
                    <a:lnT w="2794">
                      <a:solidFill>
                        <a:srgbClr val="000000"/>
                      </a:solidFill>
                      <a:prstDash val="solid"/>
                    </a:lnT>
                    <a:lnB w="279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</a:pPr>
                      <a:r>
                        <a:rPr sz="2400" spc="-2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400" spc="2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spc="-2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400" spc="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spc="-2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4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U14088</a:t>
                      </a:r>
                    </a:p>
                  </a:txBody>
                  <a:tcPr marL="0" marR="0" marT="0" marB="0">
                    <a:lnL w="2794">
                      <a:solidFill>
                        <a:srgbClr val="000000"/>
                      </a:solidFill>
                      <a:prstDash val="solid"/>
                    </a:lnL>
                    <a:lnR w="2794">
                      <a:solidFill>
                        <a:srgbClr val="000000"/>
                      </a:solidFill>
                      <a:prstDash val="solid"/>
                    </a:lnR>
                    <a:lnT w="2794">
                      <a:solidFill>
                        <a:srgbClr val="000000"/>
                      </a:solidFill>
                      <a:prstDash val="solid"/>
                    </a:lnT>
                    <a:lnB w="279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Ho</a:t>
                      </a:r>
                      <a:r>
                        <a:rPr sz="2400" spc="-1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400" spc="1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4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2400" spc="-4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T</a:t>
                      </a:r>
                      <a:r>
                        <a:rPr sz="24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ro</a:t>
                      </a:r>
                      <a:r>
                        <a:rPr sz="2400" spc="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4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2400" spc="-4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3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2400" spc="-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4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endParaRPr sz="2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793">
                      <a:solidFill>
                        <a:srgbClr val="000000"/>
                      </a:solidFill>
                      <a:prstDash val="solid"/>
                    </a:lnL>
                    <a:lnR w="2794">
                      <a:solidFill>
                        <a:srgbClr val="000000"/>
                      </a:solidFill>
                      <a:prstDash val="solid"/>
                    </a:lnR>
                    <a:lnT w="2794">
                      <a:solidFill>
                        <a:srgbClr val="000000"/>
                      </a:solidFill>
                      <a:prstDash val="solid"/>
                    </a:lnT>
                    <a:lnB w="279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</a:pPr>
                      <a:r>
                        <a:rPr sz="2400" spc="-2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400" spc="2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spc="-2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400" spc="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spc="-2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4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U14108</a:t>
                      </a:r>
                    </a:p>
                  </a:txBody>
                  <a:tcPr marL="0" marR="0" marT="0" marB="0">
                    <a:lnL w="2794">
                      <a:solidFill>
                        <a:srgbClr val="000000"/>
                      </a:solidFill>
                      <a:prstDash val="solid"/>
                    </a:lnL>
                    <a:lnR w="2794">
                      <a:solidFill>
                        <a:srgbClr val="000000"/>
                      </a:solidFill>
                      <a:prstDash val="solid"/>
                    </a:lnR>
                    <a:lnT w="2794">
                      <a:solidFill>
                        <a:srgbClr val="000000"/>
                      </a:solidFill>
                      <a:prstDash val="solid"/>
                    </a:lnT>
                    <a:lnB w="279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2086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81089" y="496261"/>
            <a:ext cx="9404723" cy="1400530"/>
          </a:xfrm>
        </p:spPr>
        <p:txBody>
          <a:bodyPr/>
          <a:lstStyle/>
          <a:p>
            <a:pPr algn="ctr"/>
            <a:r>
              <a:rPr lang="en-US" sz="4400" b="1" i="1" dirty="0"/>
              <a:t>Risk managements</a:t>
            </a:r>
            <a:endParaRPr lang="en-US" sz="2800" b="1" i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3799"/>
            <a:ext cx="12192000" cy="485189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086872" y="1527459"/>
            <a:ext cx="76507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61009" indent="228600">
              <a:lnSpc>
                <a:spcPct val="100000"/>
              </a:lnSpc>
              <a:spcBef>
                <a:spcPts val="705"/>
              </a:spcBef>
              <a:buFont typeface="Symbol"/>
              <a:buChar char=""/>
              <a:tabLst>
                <a:tab pos="909319" algn="l"/>
              </a:tabLst>
            </a:pPr>
            <a:r>
              <a:rPr lang="en-US" sz="3200" b="1" i="1" dirty="0">
                <a:latin typeface="Times New Roman"/>
                <a:cs typeface="Times New Roman"/>
              </a:rPr>
              <a:t>P</a:t>
            </a:r>
            <a:r>
              <a:rPr lang="en-US" sz="3200" b="1" i="1" spc="-50" dirty="0">
                <a:latin typeface="Times New Roman"/>
                <a:cs typeface="Times New Roman"/>
              </a:rPr>
              <a:t>r</a:t>
            </a:r>
            <a:r>
              <a:rPr lang="en-US" sz="3200" b="1" i="1" dirty="0">
                <a:latin typeface="Times New Roman"/>
                <a:cs typeface="Times New Roman"/>
              </a:rPr>
              <a:t>oje</a:t>
            </a:r>
            <a:r>
              <a:rPr lang="en-US" sz="3200" b="1" i="1" spc="-10" dirty="0">
                <a:latin typeface="Times New Roman"/>
                <a:cs typeface="Times New Roman"/>
              </a:rPr>
              <a:t>c</a:t>
            </a:r>
            <a:r>
              <a:rPr lang="en-US" sz="3200" b="1" i="1" dirty="0">
                <a:latin typeface="Times New Roman"/>
                <a:cs typeface="Times New Roman"/>
              </a:rPr>
              <a:t>t ris</a:t>
            </a:r>
            <a:r>
              <a:rPr lang="en-US" sz="3200" b="1" i="1" spc="-5" dirty="0">
                <a:latin typeface="Times New Roman"/>
                <a:cs typeface="Times New Roman"/>
              </a:rPr>
              <a:t>k</a:t>
            </a:r>
            <a:r>
              <a:rPr lang="en-US" sz="3200" b="1" i="1" spc="5" dirty="0">
                <a:latin typeface="Times New Roman"/>
                <a:cs typeface="Times New Roman"/>
              </a:rPr>
              <a:t>s</a:t>
            </a:r>
            <a:r>
              <a:rPr lang="en-US" sz="3200" b="1" dirty="0">
                <a:latin typeface="Times New Roman"/>
                <a:cs typeface="Times New Roman"/>
              </a:rPr>
              <a:t>: </a:t>
            </a:r>
            <a:r>
              <a:rPr lang="en-US" sz="2800" dirty="0">
                <a:latin typeface="Times New Roman"/>
                <a:cs typeface="Times New Roman"/>
              </a:rPr>
              <a:t>a</a:t>
            </a:r>
            <a:r>
              <a:rPr lang="en-US" sz="2800" spc="-20" dirty="0">
                <a:latin typeface="Times New Roman"/>
                <a:cs typeface="Times New Roman"/>
              </a:rPr>
              <a:t>f</a:t>
            </a:r>
            <a:r>
              <a:rPr lang="en-US" sz="2800" dirty="0">
                <a:latin typeface="Times New Roman"/>
                <a:cs typeface="Times New Roman"/>
              </a:rPr>
              <a:t>f</a:t>
            </a:r>
            <a:r>
              <a:rPr lang="en-US" sz="2800" spc="-10" dirty="0">
                <a:latin typeface="Times New Roman"/>
                <a:cs typeface="Times New Roman"/>
              </a:rPr>
              <a:t>e</a:t>
            </a:r>
            <a:r>
              <a:rPr lang="en-US" sz="2800" spc="-5" dirty="0">
                <a:latin typeface="Times New Roman"/>
                <a:cs typeface="Times New Roman"/>
              </a:rPr>
              <a:t>c</a:t>
            </a:r>
            <a:r>
              <a:rPr lang="en-US" sz="2800" dirty="0">
                <a:latin typeface="Times New Roman"/>
                <a:cs typeface="Times New Roman"/>
              </a:rPr>
              <a:t>t sc</a:t>
            </a:r>
            <a:r>
              <a:rPr lang="en-US" sz="2800" spc="5" dirty="0">
                <a:latin typeface="Times New Roman"/>
                <a:cs typeface="Times New Roman"/>
              </a:rPr>
              <a:t>he</a:t>
            </a:r>
            <a:r>
              <a:rPr lang="en-US" sz="2800" dirty="0">
                <a:latin typeface="Times New Roman"/>
                <a:cs typeface="Times New Roman"/>
              </a:rPr>
              <a:t>dules </a:t>
            </a:r>
            <a:r>
              <a:rPr lang="en-US" sz="2800" spc="-10" dirty="0">
                <a:latin typeface="Times New Roman"/>
                <a:cs typeface="Times New Roman"/>
              </a:rPr>
              <a:t>a</a:t>
            </a:r>
            <a:r>
              <a:rPr lang="en-US" sz="2800" dirty="0">
                <a:latin typeface="Times New Roman"/>
                <a:cs typeface="Times New Roman"/>
              </a:rPr>
              <a:t>nd r</a:t>
            </a:r>
            <a:r>
              <a:rPr lang="en-US" sz="2800" spc="-10" dirty="0">
                <a:latin typeface="Times New Roman"/>
                <a:cs typeface="Times New Roman"/>
              </a:rPr>
              <a:t>e</a:t>
            </a:r>
            <a:r>
              <a:rPr lang="en-US" sz="2800" dirty="0">
                <a:latin typeface="Times New Roman"/>
                <a:cs typeface="Times New Roman"/>
              </a:rPr>
              <a:t>sou</a:t>
            </a:r>
            <a:r>
              <a:rPr lang="en-US" sz="2800" spc="5" dirty="0">
                <a:latin typeface="Times New Roman"/>
                <a:cs typeface="Times New Roman"/>
              </a:rPr>
              <a:t>r</a:t>
            </a:r>
            <a:r>
              <a:rPr lang="en-US" sz="2800" spc="-5" dirty="0">
                <a:latin typeface="Times New Roman"/>
                <a:cs typeface="Times New Roman"/>
              </a:rPr>
              <a:t>ce</a:t>
            </a:r>
            <a:r>
              <a:rPr lang="en-US" sz="2800" dirty="0">
                <a:latin typeface="Times New Roman"/>
                <a:cs typeface="Times New Roman"/>
              </a:rPr>
              <a:t>s.</a:t>
            </a:r>
          </a:p>
        </p:txBody>
      </p:sp>
    </p:spTree>
    <p:extLst>
      <p:ext uri="{BB962C8B-B14F-4D97-AF65-F5344CB8AC3E}">
        <p14:creationId xmlns:p14="http://schemas.microsoft.com/office/powerpoint/2010/main" val="2018350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81089" y="496261"/>
            <a:ext cx="9404723" cy="1400530"/>
          </a:xfrm>
        </p:spPr>
        <p:txBody>
          <a:bodyPr/>
          <a:lstStyle/>
          <a:p>
            <a:pPr algn="ctr"/>
            <a:r>
              <a:rPr lang="en-US" sz="4400" b="1" i="1" dirty="0"/>
              <a:t>Risk managements</a:t>
            </a:r>
            <a:endParaRPr lang="en-US" sz="2800" b="1" i="1" dirty="0"/>
          </a:p>
        </p:txBody>
      </p:sp>
      <p:sp>
        <p:nvSpPr>
          <p:cNvPr id="13" name="Rectangle 12"/>
          <p:cNvSpPr/>
          <p:nvPr/>
        </p:nvSpPr>
        <p:spPr>
          <a:xfrm>
            <a:off x="-486855" y="1373571"/>
            <a:ext cx="130672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8685" indent="-219075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909319" algn="l"/>
              </a:tabLst>
            </a:pPr>
            <a:r>
              <a:rPr lang="en-US" sz="3200" b="1" i="1" dirty="0">
                <a:latin typeface="Times New Roman"/>
                <a:cs typeface="Times New Roman"/>
              </a:rPr>
              <a:t>P</a:t>
            </a:r>
            <a:r>
              <a:rPr lang="en-US" sz="3200" b="1" i="1" spc="-50" dirty="0">
                <a:latin typeface="Times New Roman"/>
                <a:cs typeface="Times New Roman"/>
              </a:rPr>
              <a:t>r</a:t>
            </a:r>
            <a:r>
              <a:rPr lang="en-US" sz="3200" b="1" i="1" dirty="0">
                <a:latin typeface="Times New Roman"/>
                <a:cs typeface="Times New Roman"/>
              </a:rPr>
              <a:t>odu</a:t>
            </a:r>
            <a:r>
              <a:rPr lang="en-US" sz="3200" b="1" i="1" spc="-5" dirty="0">
                <a:latin typeface="Times New Roman"/>
                <a:cs typeface="Times New Roman"/>
              </a:rPr>
              <a:t>c</a:t>
            </a:r>
            <a:r>
              <a:rPr lang="en-US" sz="3200" b="1" i="1" dirty="0">
                <a:latin typeface="Times New Roman"/>
                <a:cs typeface="Times New Roman"/>
              </a:rPr>
              <a:t>t ris</a:t>
            </a:r>
            <a:r>
              <a:rPr lang="en-US" sz="3200" b="1" i="1" spc="-5" dirty="0">
                <a:latin typeface="Times New Roman"/>
                <a:cs typeface="Times New Roman"/>
              </a:rPr>
              <a:t>k</a:t>
            </a:r>
            <a:r>
              <a:rPr lang="en-US" sz="3200" b="1" i="1" spc="5" dirty="0">
                <a:latin typeface="Times New Roman"/>
                <a:cs typeface="Times New Roman"/>
              </a:rPr>
              <a:t>s</a:t>
            </a:r>
            <a:r>
              <a:rPr lang="en-US" sz="3200" b="1" dirty="0">
                <a:latin typeface="Times New Roman"/>
                <a:cs typeface="Times New Roman"/>
              </a:rPr>
              <a:t>: </a:t>
            </a:r>
            <a:r>
              <a:rPr lang="en-US" sz="2800" dirty="0">
                <a:latin typeface="Times New Roman"/>
                <a:cs typeface="Times New Roman"/>
              </a:rPr>
              <a:t>a</a:t>
            </a:r>
            <a:r>
              <a:rPr lang="en-US" sz="2800" spc="-30" dirty="0">
                <a:latin typeface="Times New Roman"/>
                <a:cs typeface="Times New Roman"/>
              </a:rPr>
              <a:t>f</a:t>
            </a:r>
            <a:r>
              <a:rPr lang="en-US" sz="2800" spc="5" dirty="0">
                <a:latin typeface="Times New Roman"/>
                <a:cs typeface="Times New Roman"/>
              </a:rPr>
              <a:t>f</a:t>
            </a:r>
            <a:r>
              <a:rPr lang="en-US" sz="2800" spc="-5" dirty="0">
                <a:latin typeface="Times New Roman"/>
                <a:cs typeface="Times New Roman"/>
              </a:rPr>
              <a:t>ec</a:t>
            </a:r>
            <a:r>
              <a:rPr lang="en-US" sz="2800" dirty="0">
                <a:latin typeface="Times New Roman"/>
                <a:cs typeface="Times New Roman"/>
              </a:rPr>
              <a:t>t the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qu</a:t>
            </a:r>
            <a:r>
              <a:rPr lang="en-US" sz="2800" spc="-5" dirty="0">
                <a:latin typeface="Times New Roman"/>
                <a:cs typeface="Times New Roman"/>
              </a:rPr>
              <a:t>a</a:t>
            </a:r>
            <a:r>
              <a:rPr lang="en-US" sz="2800" dirty="0">
                <a:latin typeface="Times New Roman"/>
                <a:cs typeface="Times New Roman"/>
              </a:rPr>
              <a:t>li</a:t>
            </a:r>
            <a:r>
              <a:rPr lang="en-US" sz="2800" spc="10" dirty="0">
                <a:latin typeface="Times New Roman"/>
                <a:cs typeface="Times New Roman"/>
              </a:rPr>
              <a:t>t</a:t>
            </a:r>
            <a:r>
              <a:rPr lang="en-US" sz="2800" dirty="0">
                <a:latin typeface="Times New Roman"/>
                <a:cs typeface="Times New Roman"/>
              </a:rPr>
              <a:t>y</a:t>
            </a:r>
            <a:r>
              <a:rPr lang="en-US" sz="2800" spc="-2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of per</a:t>
            </a:r>
            <a:r>
              <a:rPr lang="en-US" sz="2800" spc="-10" dirty="0">
                <a:latin typeface="Times New Roman"/>
                <a:cs typeface="Times New Roman"/>
              </a:rPr>
              <a:t>f</a:t>
            </a:r>
            <a:r>
              <a:rPr lang="en-US" sz="2800" dirty="0">
                <a:latin typeface="Times New Roman"/>
                <a:cs typeface="Times New Roman"/>
              </a:rPr>
              <a:t>or</a:t>
            </a:r>
            <a:r>
              <a:rPr lang="en-US" sz="2800" spc="5" dirty="0">
                <a:latin typeface="Times New Roman"/>
                <a:cs typeface="Times New Roman"/>
              </a:rPr>
              <a:t>m</a:t>
            </a:r>
            <a:r>
              <a:rPr lang="en-US" sz="2800" spc="-5" dirty="0">
                <a:latin typeface="Times New Roman"/>
                <a:cs typeface="Times New Roman"/>
              </a:rPr>
              <a:t>a</a:t>
            </a:r>
            <a:r>
              <a:rPr lang="en-US" sz="2800" dirty="0">
                <a:latin typeface="Times New Roman"/>
                <a:cs typeface="Times New Roman"/>
              </a:rPr>
              <a:t>n</a:t>
            </a:r>
            <a:r>
              <a:rPr lang="en-US" sz="2800" spc="-5" dirty="0">
                <a:latin typeface="Times New Roman"/>
                <a:cs typeface="Times New Roman"/>
              </a:rPr>
              <a:t>c</a:t>
            </a:r>
            <a:r>
              <a:rPr lang="en-US" sz="2800" dirty="0">
                <a:latin typeface="Times New Roman"/>
                <a:cs typeface="Times New Roman"/>
              </a:rPr>
              <a:t>e</a:t>
            </a: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lang="en-US" sz="2800" spc="10" dirty="0">
                <a:latin typeface="Times New Roman"/>
                <a:cs typeface="Times New Roman"/>
              </a:rPr>
              <a:t>o</a:t>
            </a:r>
            <a:r>
              <a:rPr lang="en-US" sz="2800" dirty="0">
                <a:latin typeface="Times New Roman"/>
                <a:cs typeface="Times New Roman"/>
              </a:rPr>
              <a:t>f the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softw</a:t>
            </a:r>
            <a:r>
              <a:rPr lang="en-US" sz="2800" spc="-10" dirty="0">
                <a:latin typeface="Times New Roman"/>
                <a:cs typeface="Times New Roman"/>
              </a:rPr>
              <a:t>a</a:t>
            </a:r>
            <a:r>
              <a:rPr lang="en-US" sz="2800" spc="5" dirty="0">
                <a:latin typeface="Times New Roman"/>
                <a:cs typeface="Times New Roman"/>
              </a:rPr>
              <a:t>r</a:t>
            </a:r>
            <a:r>
              <a:rPr lang="en-US" sz="2800" dirty="0">
                <a:latin typeface="Times New Roman"/>
                <a:cs typeface="Times New Roman"/>
              </a:rPr>
              <a:t>e</a:t>
            </a: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b</a:t>
            </a:r>
            <a:r>
              <a:rPr lang="en-US" sz="2800" spc="-5" dirty="0">
                <a:latin typeface="Times New Roman"/>
                <a:cs typeface="Times New Roman"/>
              </a:rPr>
              <a:t>e</a:t>
            </a:r>
            <a:r>
              <a:rPr lang="en-US" sz="2800" dirty="0">
                <a:latin typeface="Times New Roman"/>
                <a:cs typeface="Times New Roman"/>
              </a:rPr>
              <a:t>i</a:t>
            </a:r>
            <a:r>
              <a:rPr lang="en-US" sz="2800" spc="10" dirty="0">
                <a:latin typeface="Times New Roman"/>
                <a:cs typeface="Times New Roman"/>
              </a:rPr>
              <a:t>n</a:t>
            </a:r>
            <a:r>
              <a:rPr lang="en-US" sz="2800" dirty="0">
                <a:latin typeface="Times New Roman"/>
                <a:cs typeface="Times New Roman"/>
              </a:rPr>
              <a:t>g</a:t>
            </a:r>
            <a:r>
              <a:rPr lang="en-US" sz="2800" spc="-1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d</a:t>
            </a:r>
            <a:r>
              <a:rPr lang="en-US" sz="2800" spc="-5" dirty="0">
                <a:latin typeface="Times New Roman"/>
                <a:cs typeface="Times New Roman"/>
              </a:rPr>
              <a:t>e</a:t>
            </a:r>
            <a:r>
              <a:rPr lang="en-US" sz="2800" spc="10" dirty="0">
                <a:latin typeface="Times New Roman"/>
                <a:cs typeface="Times New Roman"/>
              </a:rPr>
              <a:t>v</a:t>
            </a:r>
            <a:r>
              <a:rPr lang="en-US" sz="2800" spc="5" dirty="0">
                <a:latin typeface="Times New Roman"/>
                <a:cs typeface="Times New Roman"/>
              </a:rPr>
              <a:t>e</a:t>
            </a:r>
            <a:r>
              <a:rPr lang="en-US" sz="2800" dirty="0">
                <a:latin typeface="Times New Roman"/>
                <a:cs typeface="Times New Roman"/>
              </a:rPr>
              <a:t>loped.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6791"/>
            <a:ext cx="12192000" cy="530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22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81089" y="496261"/>
            <a:ext cx="9404723" cy="1400530"/>
          </a:xfrm>
        </p:spPr>
        <p:txBody>
          <a:bodyPr/>
          <a:lstStyle/>
          <a:p>
            <a:pPr algn="ctr"/>
            <a:r>
              <a:rPr lang="en-US" sz="4400" b="1" i="1" dirty="0"/>
              <a:t>Risk managements</a:t>
            </a:r>
            <a:endParaRPr lang="en-US" sz="2800" b="1" i="1" dirty="0"/>
          </a:p>
        </p:txBody>
      </p:sp>
      <p:sp>
        <p:nvSpPr>
          <p:cNvPr id="13" name="Rectangle 12"/>
          <p:cNvSpPr/>
          <p:nvPr/>
        </p:nvSpPr>
        <p:spPr>
          <a:xfrm>
            <a:off x="-428798" y="1196526"/>
            <a:ext cx="124507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8685" indent="-219075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909319" algn="l"/>
              </a:tabLst>
            </a:pPr>
            <a:r>
              <a:rPr lang="en-US" sz="3200" b="1" i="1" dirty="0">
                <a:latin typeface="Times New Roman"/>
                <a:cs typeface="Times New Roman"/>
              </a:rPr>
              <a:t>Business ris</a:t>
            </a:r>
            <a:r>
              <a:rPr lang="en-US" sz="3200" b="1" i="1" spc="-5" dirty="0">
                <a:latin typeface="Times New Roman"/>
                <a:cs typeface="Times New Roman"/>
              </a:rPr>
              <a:t>k</a:t>
            </a:r>
            <a:r>
              <a:rPr lang="en-US" sz="3200" b="1" i="1" spc="5" dirty="0">
                <a:latin typeface="Times New Roman"/>
                <a:cs typeface="Times New Roman"/>
              </a:rPr>
              <a:t>s</a:t>
            </a:r>
            <a:r>
              <a:rPr lang="en-US" sz="3200" b="1" dirty="0">
                <a:latin typeface="Times New Roman"/>
                <a:cs typeface="Times New Roman"/>
              </a:rPr>
              <a:t>: </a:t>
            </a:r>
            <a:r>
              <a:rPr lang="en-US" sz="2800" dirty="0">
                <a:latin typeface="Times New Roman"/>
                <a:cs typeface="Times New Roman"/>
              </a:rPr>
              <a:t>a</a:t>
            </a:r>
            <a:r>
              <a:rPr lang="en-US" sz="2800" spc="-30" dirty="0">
                <a:latin typeface="Times New Roman"/>
                <a:cs typeface="Times New Roman"/>
              </a:rPr>
              <a:t>f</a:t>
            </a:r>
            <a:r>
              <a:rPr lang="en-US" sz="2800" dirty="0">
                <a:latin typeface="Times New Roman"/>
                <a:cs typeface="Times New Roman"/>
              </a:rPr>
              <a:t>fe</a:t>
            </a:r>
            <a:r>
              <a:rPr lang="en-US" sz="2800" spc="-5" dirty="0">
                <a:latin typeface="Times New Roman"/>
                <a:cs typeface="Times New Roman"/>
              </a:rPr>
              <a:t>c</a:t>
            </a:r>
            <a:r>
              <a:rPr lang="en-US" sz="2800" dirty="0">
                <a:latin typeface="Times New Roman"/>
                <a:cs typeface="Times New Roman"/>
              </a:rPr>
              <a:t>t the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o</a:t>
            </a:r>
            <a:r>
              <a:rPr lang="en-US" sz="2800" spc="-20" dirty="0">
                <a:latin typeface="Times New Roman"/>
                <a:cs typeface="Times New Roman"/>
              </a:rPr>
              <a:t>r</a:t>
            </a:r>
            <a:r>
              <a:rPr lang="en-US" sz="2800" spc="-15" dirty="0">
                <a:latin typeface="Times New Roman"/>
                <a:cs typeface="Times New Roman"/>
              </a:rPr>
              <a:t>g</a:t>
            </a:r>
            <a:r>
              <a:rPr lang="en-US" sz="2800" spc="-5" dirty="0">
                <a:latin typeface="Times New Roman"/>
                <a:cs typeface="Times New Roman"/>
              </a:rPr>
              <a:t>a</a:t>
            </a:r>
            <a:r>
              <a:rPr lang="en-US" sz="2800" dirty="0">
                <a:latin typeface="Times New Roman"/>
                <a:cs typeface="Times New Roman"/>
              </a:rPr>
              <a:t>ni</a:t>
            </a:r>
            <a:r>
              <a:rPr lang="en-US" sz="2800" spc="5" dirty="0">
                <a:latin typeface="Times New Roman"/>
                <a:cs typeface="Times New Roman"/>
              </a:rPr>
              <a:t>z</a:t>
            </a:r>
            <a:r>
              <a:rPr lang="en-US" sz="2800" spc="-5" dirty="0">
                <a:latin typeface="Times New Roman"/>
                <a:cs typeface="Times New Roman"/>
              </a:rPr>
              <a:t>a</a:t>
            </a:r>
            <a:r>
              <a:rPr lang="en-US" sz="2800" dirty="0">
                <a:latin typeface="Times New Roman"/>
                <a:cs typeface="Times New Roman"/>
              </a:rPr>
              <a:t>tion d</a:t>
            </a:r>
            <a:r>
              <a:rPr lang="en-US" sz="2800" spc="-5" dirty="0">
                <a:latin typeface="Times New Roman"/>
                <a:cs typeface="Times New Roman"/>
              </a:rPr>
              <a:t>e</a:t>
            </a:r>
            <a:r>
              <a:rPr lang="en-US" sz="2800" dirty="0">
                <a:latin typeface="Times New Roman"/>
                <a:cs typeface="Times New Roman"/>
              </a:rPr>
              <a:t>v</a:t>
            </a:r>
            <a:r>
              <a:rPr lang="en-US" sz="2800" spc="-5" dirty="0">
                <a:latin typeface="Times New Roman"/>
                <a:cs typeface="Times New Roman"/>
              </a:rPr>
              <a:t>e</a:t>
            </a:r>
            <a:r>
              <a:rPr lang="en-US" sz="2800" dirty="0">
                <a:latin typeface="Times New Roman"/>
                <a:cs typeface="Times New Roman"/>
              </a:rPr>
              <a:t>loping</a:t>
            </a: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or p</a:t>
            </a:r>
            <a:r>
              <a:rPr lang="en-US" sz="2800" spc="-10" dirty="0">
                <a:latin typeface="Times New Roman"/>
                <a:cs typeface="Times New Roman"/>
              </a:rPr>
              <a:t>r</a:t>
            </a:r>
            <a:r>
              <a:rPr lang="en-US" sz="2800" dirty="0">
                <a:latin typeface="Times New Roman"/>
                <a:cs typeface="Times New Roman"/>
              </a:rPr>
              <a:t>o</a:t>
            </a:r>
            <a:r>
              <a:rPr lang="en-US" sz="2800" spc="-5" dirty="0">
                <a:latin typeface="Times New Roman"/>
                <a:cs typeface="Times New Roman"/>
              </a:rPr>
              <a:t>c</a:t>
            </a:r>
            <a:r>
              <a:rPr lang="en-US" sz="2800" dirty="0">
                <a:latin typeface="Times New Roman"/>
                <a:cs typeface="Times New Roman"/>
              </a:rPr>
              <a:t>uri</a:t>
            </a:r>
            <a:r>
              <a:rPr lang="en-US" sz="2800" spc="5" dirty="0">
                <a:latin typeface="Times New Roman"/>
                <a:cs typeface="Times New Roman"/>
              </a:rPr>
              <a:t>n</a:t>
            </a:r>
            <a:r>
              <a:rPr lang="en-US" sz="2800" dirty="0">
                <a:latin typeface="Times New Roman"/>
                <a:cs typeface="Times New Roman"/>
              </a:rPr>
              <a:t>g</a:t>
            </a:r>
            <a:r>
              <a:rPr lang="en-US" sz="2800" spc="-1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the s</a:t>
            </a:r>
            <a:r>
              <a:rPr lang="en-US" sz="2800" spc="5" dirty="0">
                <a:latin typeface="Times New Roman"/>
                <a:cs typeface="Times New Roman"/>
              </a:rPr>
              <a:t>o</a:t>
            </a:r>
            <a:r>
              <a:rPr lang="en-US" sz="2800" dirty="0">
                <a:latin typeface="Times New Roman"/>
                <a:cs typeface="Times New Roman"/>
              </a:rPr>
              <a:t>ft</a:t>
            </a:r>
            <a:r>
              <a:rPr lang="en-US" sz="2800" spc="-5" dirty="0">
                <a:latin typeface="Times New Roman"/>
                <a:cs typeface="Times New Roman"/>
              </a:rPr>
              <a:t>wa</a:t>
            </a:r>
            <a:r>
              <a:rPr lang="en-US" sz="2800" spc="5" dirty="0">
                <a:latin typeface="Times New Roman"/>
                <a:cs typeface="Times New Roman"/>
              </a:rPr>
              <a:t>re</a:t>
            </a:r>
            <a:r>
              <a:rPr lang="en-US" sz="2800" dirty="0">
                <a:latin typeface="Times New Roman"/>
                <a:cs typeface="Times New Roman"/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9746"/>
            <a:ext cx="12192000" cy="554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06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1646" y="505312"/>
            <a:ext cx="8946541" cy="4195481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b="1" dirty="0"/>
              <a:t>Organization</a:t>
            </a:r>
            <a:endParaRPr lang="en-US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157251"/>
              </p:ext>
            </p:extLst>
          </p:nvPr>
        </p:nvGraphicFramePr>
        <p:xfrm>
          <a:off x="965422" y="2288999"/>
          <a:ext cx="10268083" cy="3535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824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8561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7071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 dirty="0">
                          <a:effectLst/>
                        </a:rPr>
                        <a:t>Company</a:t>
                      </a:r>
                      <a:endParaRPr lang="en-US" sz="2000" kern="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 dirty="0">
                          <a:effectLst/>
                        </a:rPr>
                        <a:t>Deliverable Product</a:t>
                      </a:r>
                      <a:endParaRPr lang="en-US" sz="2000" kern="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1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 dirty="0">
                          <a:effectLst/>
                        </a:rPr>
                        <a:t>Microsoft Corporation</a:t>
                      </a:r>
                      <a:endParaRPr lang="en-US" sz="2000" kern="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>
                          <a:effectLst/>
                        </a:rPr>
                        <a:t>Microsoft Office 365</a:t>
                      </a:r>
                      <a:endParaRPr lang="en-US" sz="20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71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>
                          <a:effectLst/>
                        </a:rPr>
                        <a:t>Oracle Corporation</a:t>
                      </a:r>
                      <a:endParaRPr lang="en-US" sz="20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>
                          <a:effectLst/>
                        </a:rPr>
                        <a:t>MySQL Database</a:t>
                      </a:r>
                      <a:endParaRPr lang="en-US" sz="20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071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>
                          <a:effectLst/>
                        </a:rPr>
                        <a:t>Sun Microsystems / Oracle Corporation</a:t>
                      </a:r>
                      <a:endParaRPr lang="en-US" sz="20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 dirty="0" err="1">
                          <a:effectLst/>
                        </a:rPr>
                        <a:t>GlassFish</a:t>
                      </a:r>
                      <a:r>
                        <a:rPr lang="en-US" sz="2000" kern="50" dirty="0">
                          <a:effectLst/>
                        </a:rPr>
                        <a:t>  Server</a:t>
                      </a:r>
                      <a:endParaRPr lang="en-US" sz="2000" kern="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071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 dirty="0">
                          <a:effectLst/>
                        </a:rPr>
                        <a:t>Sun Microsystems / Oracle Corporation</a:t>
                      </a:r>
                      <a:endParaRPr lang="en-US" sz="2000" kern="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50" dirty="0">
                          <a:effectLst/>
                        </a:rPr>
                        <a:t>NetBeans IDE</a:t>
                      </a:r>
                      <a:endParaRPr lang="en-US" sz="2000" kern="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217737" y="1548250"/>
            <a:ext cx="29402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kern="50" dirty="0">
                <a:latin typeface="Liberation Serif"/>
                <a:ea typeface="Noto Sans CJK SC Regular"/>
                <a:cs typeface="FreeSans"/>
              </a:rPr>
              <a:t>List of </a:t>
            </a:r>
            <a:r>
              <a:rPr lang="en-US" sz="2800" b="1" i="1" kern="50" dirty="0">
                <a:latin typeface="Liberation Serif"/>
                <a:ea typeface="Noto Sans CJK SC Regular"/>
                <a:cs typeface="FreeSans"/>
              </a:rPr>
              <a:t>suppliers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11840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949" y="368294"/>
            <a:ext cx="8946541" cy="4195481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b="1" dirty="0"/>
              <a:t>Organization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1204858" y="1350972"/>
            <a:ext cx="37224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Project Organization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936709"/>
              </p:ext>
            </p:extLst>
          </p:nvPr>
        </p:nvGraphicFramePr>
        <p:xfrm>
          <a:off x="667500" y="2051237"/>
          <a:ext cx="10838166" cy="4020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463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1381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9777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54194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>
                          <a:effectLst/>
                        </a:rPr>
                        <a:t>Name</a:t>
                      </a:r>
                      <a:endParaRPr lang="en-US" sz="1600" kern="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>
                          <a:effectLst/>
                        </a:rPr>
                        <a:t>Role</a:t>
                      </a:r>
                      <a:endParaRPr lang="en-US" sz="1600" kern="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>
                          <a:effectLst/>
                        </a:rPr>
                        <a:t>Contact</a:t>
                      </a:r>
                      <a:endParaRPr lang="en-US" sz="1600" kern="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>
                          <a:effectLst/>
                        </a:rPr>
                        <a:t>Email</a:t>
                      </a:r>
                      <a:endParaRPr lang="en-US" sz="1600" kern="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effectLst/>
                        </a:rPr>
                        <a:t>Do Quoc Thinh</a:t>
                      </a:r>
                      <a:endParaRPr lang="en-US" sz="16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effectLst/>
                        </a:rPr>
                        <a:t>Project Manager / Programmer</a:t>
                      </a:r>
                      <a:endParaRPr lang="en-US" sz="16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>
                          <a:effectLst/>
                        </a:rPr>
                        <a:t>+84 932 0583 98</a:t>
                      </a:r>
                      <a:endParaRPr lang="en-US" sz="1600" kern="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>
                          <a:effectLst/>
                        </a:rPr>
                        <a:t>bay25796@gmail.com</a:t>
                      </a:r>
                      <a:endParaRPr lang="en-US" sz="1600" kern="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effectLst/>
                        </a:rPr>
                        <a:t>Ly Quan Bao</a:t>
                      </a:r>
                      <a:endParaRPr lang="en-US" sz="16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effectLst/>
                        </a:rPr>
                        <a:t>Programmer / Tester</a:t>
                      </a:r>
                      <a:endParaRPr lang="en-US" sz="16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effectLst/>
                        </a:rPr>
                        <a:t>+84 939 047 081</a:t>
                      </a:r>
                      <a:endParaRPr lang="en-US" sz="16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effectLst/>
                        </a:rPr>
                        <a:t>lyquanbao29@gmail.com</a:t>
                      </a:r>
                      <a:endParaRPr lang="en-US" sz="16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effectLst/>
                        </a:rPr>
                        <a:t>Ho Minh Huy</a:t>
                      </a:r>
                      <a:endParaRPr lang="en-US" sz="16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effectLst/>
                        </a:rPr>
                        <a:t>Programmer / Designer</a:t>
                      </a:r>
                      <a:endParaRPr lang="en-US" sz="16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effectLst/>
                        </a:rPr>
                        <a:t>+84 968  075 162</a:t>
                      </a:r>
                      <a:endParaRPr lang="en-US" sz="16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effectLst/>
                        </a:rPr>
                        <a:t>gilovino92@gmail.com</a:t>
                      </a:r>
                      <a:endParaRPr lang="en-US" sz="16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3057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>
                          <a:effectLst/>
                        </a:rPr>
                        <a:t>Nguyen Luong Huy</a:t>
                      </a:r>
                      <a:endParaRPr lang="en-US" sz="1600" kern="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effectLst/>
                        </a:rPr>
                        <a:t>Programmer / Designer</a:t>
                      </a:r>
                      <a:endParaRPr lang="en-US" sz="16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effectLst/>
                        </a:rPr>
                        <a:t>+84 1258 653 568</a:t>
                      </a:r>
                      <a:endParaRPr lang="en-US" sz="16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effectLst/>
                        </a:rPr>
                        <a:t>forcer1996@gmail.com</a:t>
                      </a:r>
                      <a:endParaRPr lang="en-US" sz="16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3057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effectLst/>
                        </a:rPr>
                        <a:t>Le Minh Thien</a:t>
                      </a:r>
                      <a:endParaRPr lang="en-US" sz="16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effectLst/>
                        </a:rPr>
                        <a:t>Business Analyst / Tester</a:t>
                      </a:r>
                      <a:endParaRPr lang="en-US" sz="16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effectLst/>
                        </a:rPr>
                        <a:t>+84 933 396 639</a:t>
                      </a:r>
                      <a:endParaRPr lang="en-US" sz="16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effectLst/>
                        </a:rPr>
                        <a:t>leminhthien18081996@gmail.com</a:t>
                      </a:r>
                      <a:endParaRPr lang="en-US" sz="16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73057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effectLst/>
                        </a:rPr>
                        <a:t>Hoang Trong Van</a:t>
                      </a:r>
                      <a:endParaRPr lang="en-US" sz="16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effectLst/>
                        </a:rPr>
                        <a:t>Business Analyst / Programmer</a:t>
                      </a:r>
                      <a:endParaRPr lang="en-US" sz="16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effectLst/>
                        </a:rPr>
                        <a:t>+84 968 0064 51</a:t>
                      </a:r>
                      <a:endParaRPr lang="en-US" sz="16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>
                          <a:effectLst/>
                        </a:rPr>
                        <a:t>htvan.ityu@gmail.com</a:t>
                      </a:r>
                      <a:endParaRPr lang="en-US" sz="1600" kern="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484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344" y="406008"/>
            <a:ext cx="8946541" cy="4195481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b="1" i="1" dirty="0"/>
              <a:t>Product backlog 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3957043" y="1092098"/>
            <a:ext cx="433965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i="1" u="sng" kern="50" dirty="0">
                <a:latin typeface="Liberation Serif"/>
                <a:ea typeface="Noto Sans CJK SC Regular"/>
                <a:cs typeface="FreeSans"/>
              </a:rPr>
              <a:t>Priority</a:t>
            </a:r>
            <a:r>
              <a:rPr lang="en-US" i="1" kern="50" dirty="0">
                <a:latin typeface="Liberation Serif"/>
                <a:ea typeface="Noto Sans CJK SC Regular"/>
                <a:cs typeface="FreeSans"/>
              </a:rPr>
              <a:t>:	</a:t>
            </a:r>
            <a:r>
              <a:rPr lang="en-US" kern="50" dirty="0">
                <a:latin typeface="Liberation Serif"/>
                <a:ea typeface="Noto Sans CJK SC Regular"/>
                <a:cs typeface="FreeSans"/>
              </a:rPr>
              <a:t>5 – Highest		1 – Lowest	</a:t>
            </a:r>
            <a:endParaRPr lang="en-US" kern="50" dirty="0">
              <a:effectLst/>
              <a:latin typeface="Liberation Serif"/>
              <a:ea typeface="Noto Sans CJK SC Regular"/>
              <a:cs typeface="FreeSan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472685"/>
              </p:ext>
            </p:extLst>
          </p:nvPr>
        </p:nvGraphicFramePr>
        <p:xfrm>
          <a:off x="0" y="2286018"/>
          <a:ext cx="12192000" cy="46622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34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1208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6434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3211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>
                          <a:effectLst/>
                        </a:rPr>
                        <a:t>ID</a:t>
                      </a:r>
                      <a:endParaRPr lang="en-US" sz="1600" kern="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84409" marR="8440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>
                          <a:effectLst/>
                        </a:rPr>
                        <a:t>User Story</a:t>
                      </a:r>
                      <a:endParaRPr lang="en-US" sz="1600" kern="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84409" marR="8440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>
                          <a:effectLst/>
                        </a:rPr>
                        <a:t>Estimation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>
                          <a:effectLst/>
                        </a:rPr>
                        <a:t>(days)</a:t>
                      </a:r>
                      <a:endParaRPr lang="en-US" sz="1600" kern="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84409" marR="8440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>
                          <a:effectLst/>
                        </a:rPr>
                        <a:t>Priority</a:t>
                      </a:r>
                      <a:endParaRPr lang="en-US" sz="1600" kern="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84409" marR="8440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754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effectLst/>
                        </a:rPr>
                        <a:t>1</a:t>
                      </a:r>
                      <a:endParaRPr lang="en-US" sz="16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84409" marR="8440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effectLst/>
                        </a:rPr>
                        <a:t>As a guest, I want to sign up so that I can have all of the member’s accessibilities.</a:t>
                      </a:r>
                      <a:endParaRPr lang="en-US" sz="16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84409" marR="8440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effectLst/>
                        </a:rPr>
                        <a:t>4</a:t>
                      </a:r>
                      <a:endParaRPr lang="en-US" sz="16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84409" marR="8440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effectLst/>
                        </a:rPr>
                        <a:t>2</a:t>
                      </a:r>
                      <a:endParaRPr lang="en-US" sz="16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84409" marR="84409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508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effectLst/>
                        </a:rPr>
                        <a:t>2</a:t>
                      </a:r>
                      <a:endParaRPr lang="en-US" sz="16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84409" marR="8440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>
                          <a:effectLst/>
                        </a:rPr>
                        <a:t>As a guest / members / moderator / administrator, I want to choose the way posts are arranged in the corresponding thread.</a:t>
                      </a:r>
                      <a:endParaRPr lang="en-US" sz="1600" kern="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84409" marR="8440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effectLst/>
                        </a:rPr>
                        <a:t>2</a:t>
                      </a:r>
                      <a:endParaRPr lang="en-US" sz="16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84409" marR="8440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effectLst/>
                        </a:rPr>
                        <a:t>1</a:t>
                      </a:r>
                      <a:endParaRPr lang="en-US" sz="16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84409" marR="84409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754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effectLst/>
                        </a:rPr>
                        <a:t>3</a:t>
                      </a:r>
                      <a:endParaRPr lang="en-US" sz="16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84409" marR="8440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effectLst/>
                        </a:rPr>
                        <a:t>As a member / moderator / administrator, I want to login / logout.</a:t>
                      </a:r>
                      <a:endParaRPr lang="en-US" sz="16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84409" marR="8440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effectLst/>
                        </a:rPr>
                        <a:t>4</a:t>
                      </a:r>
                      <a:endParaRPr lang="en-US" sz="16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84409" marR="8440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effectLst/>
                        </a:rPr>
                        <a:t>3</a:t>
                      </a:r>
                      <a:endParaRPr lang="en-US" sz="16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84409" marR="84409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754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effectLst/>
                        </a:rPr>
                        <a:t>4</a:t>
                      </a:r>
                      <a:endParaRPr lang="en-US" sz="16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84409" marR="8440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effectLst/>
                        </a:rPr>
                        <a:t>As a member / moderator / administrator, I want to create a new post.</a:t>
                      </a:r>
                      <a:endParaRPr lang="en-US" sz="16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84409" marR="8440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effectLst/>
                        </a:rPr>
                        <a:t>5</a:t>
                      </a:r>
                      <a:endParaRPr lang="en-US" sz="16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84409" marR="8440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effectLst/>
                        </a:rPr>
                        <a:t>5</a:t>
                      </a:r>
                      <a:endParaRPr lang="en-US" sz="16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84409" marR="84409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754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effectLst/>
                        </a:rPr>
                        <a:t>5</a:t>
                      </a:r>
                      <a:endParaRPr lang="en-US" sz="16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84409" marR="8440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>
                          <a:effectLst/>
                        </a:rPr>
                        <a:t>As a member / moderator / administrator, I want to edit my own posts.</a:t>
                      </a:r>
                      <a:endParaRPr lang="en-US" sz="1600" kern="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84409" marR="8440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effectLst/>
                        </a:rPr>
                        <a:t>5</a:t>
                      </a:r>
                      <a:endParaRPr lang="en-US" sz="16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84409" marR="8440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>
                          <a:effectLst/>
                        </a:rPr>
                        <a:t>5</a:t>
                      </a:r>
                      <a:endParaRPr lang="en-US" sz="1600" kern="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84409" marR="84409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412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9071" y="460864"/>
            <a:ext cx="8946541" cy="4195481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b="1" i="1" dirty="0"/>
              <a:t>Product backlog 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4072953" y="1046052"/>
            <a:ext cx="433965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i="1" u="sng" kern="50" dirty="0">
                <a:latin typeface="Liberation Serif"/>
                <a:ea typeface="Noto Sans CJK SC Regular"/>
                <a:cs typeface="FreeSans"/>
              </a:rPr>
              <a:t>Priority</a:t>
            </a:r>
            <a:r>
              <a:rPr lang="en-US" i="1" kern="50" dirty="0">
                <a:latin typeface="Liberation Serif"/>
                <a:ea typeface="Noto Sans CJK SC Regular"/>
                <a:cs typeface="FreeSans"/>
              </a:rPr>
              <a:t>:	</a:t>
            </a:r>
            <a:r>
              <a:rPr lang="en-US" kern="50" dirty="0">
                <a:latin typeface="Liberation Serif"/>
                <a:ea typeface="Noto Sans CJK SC Regular"/>
                <a:cs typeface="FreeSans"/>
              </a:rPr>
              <a:t>5 – Highest		1 – Lowest	</a:t>
            </a:r>
            <a:endParaRPr lang="en-US" kern="50" dirty="0">
              <a:effectLst/>
              <a:latin typeface="Liberation Serif"/>
              <a:ea typeface="Noto Sans CJK SC Regular"/>
              <a:cs typeface="FreeSan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472685"/>
              </p:ext>
            </p:extLst>
          </p:nvPr>
        </p:nvGraphicFramePr>
        <p:xfrm>
          <a:off x="0" y="2286018"/>
          <a:ext cx="12192000" cy="46622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34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1208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6434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3211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>
                          <a:effectLst/>
                        </a:rPr>
                        <a:t>ID</a:t>
                      </a:r>
                      <a:endParaRPr lang="en-US" sz="1600" kern="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84409" marR="8440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>
                          <a:effectLst/>
                        </a:rPr>
                        <a:t>User Story</a:t>
                      </a:r>
                      <a:endParaRPr lang="en-US" sz="1600" kern="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84409" marR="8440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>
                          <a:effectLst/>
                        </a:rPr>
                        <a:t>Estimation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>
                          <a:effectLst/>
                        </a:rPr>
                        <a:t>(days)</a:t>
                      </a:r>
                      <a:endParaRPr lang="en-US" sz="1600" kern="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84409" marR="8440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>
                          <a:effectLst/>
                        </a:rPr>
                        <a:t>Priority</a:t>
                      </a:r>
                      <a:endParaRPr lang="en-US" sz="1600" kern="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84409" marR="84409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754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effectLst/>
                        </a:rPr>
                        <a:t>1</a:t>
                      </a:r>
                      <a:endParaRPr lang="en-US" sz="16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84409" marR="8440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effectLst/>
                        </a:rPr>
                        <a:t>As a guest, I want to sign up so that I can have all of the member’s accessibilities.</a:t>
                      </a:r>
                      <a:endParaRPr lang="en-US" sz="16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84409" marR="8440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effectLst/>
                        </a:rPr>
                        <a:t>4</a:t>
                      </a:r>
                      <a:endParaRPr lang="en-US" sz="16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84409" marR="8440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effectLst/>
                        </a:rPr>
                        <a:t>2</a:t>
                      </a:r>
                      <a:endParaRPr lang="en-US" sz="16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84409" marR="84409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508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effectLst/>
                        </a:rPr>
                        <a:t>2</a:t>
                      </a:r>
                      <a:endParaRPr lang="en-US" sz="16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84409" marR="8440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effectLst/>
                        </a:rPr>
                        <a:t>As a guest / members / moderator / administrator, I want to choose the way posts are arranged in the corresponding thread.</a:t>
                      </a:r>
                      <a:endParaRPr lang="en-US" sz="16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84409" marR="8440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effectLst/>
                        </a:rPr>
                        <a:t>2</a:t>
                      </a:r>
                      <a:endParaRPr lang="en-US" sz="16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84409" marR="8440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effectLst/>
                        </a:rPr>
                        <a:t>1</a:t>
                      </a:r>
                      <a:endParaRPr lang="en-US" sz="16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84409" marR="84409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754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effectLst/>
                        </a:rPr>
                        <a:t>3</a:t>
                      </a:r>
                      <a:endParaRPr lang="en-US" sz="16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84409" marR="8440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effectLst/>
                        </a:rPr>
                        <a:t>As a member / moderator / administrator, I want to login / logout.</a:t>
                      </a:r>
                      <a:endParaRPr lang="en-US" sz="16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84409" marR="8440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effectLst/>
                        </a:rPr>
                        <a:t>4</a:t>
                      </a:r>
                      <a:endParaRPr lang="en-US" sz="16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84409" marR="8440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effectLst/>
                        </a:rPr>
                        <a:t>3</a:t>
                      </a:r>
                      <a:endParaRPr lang="en-US" sz="16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84409" marR="84409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754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effectLst/>
                        </a:rPr>
                        <a:t>4</a:t>
                      </a:r>
                      <a:endParaRPr lang="en-US" sz="16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84409" marR="8440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effectLst/>
                        </a:rPr>
                        <a:t>As a member / moderator / administrator, I want to create a new post.</a:t>
                      </a:r>
                      <a:endParaRPr lang="en-US" sz="16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84409" marR="8440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effectLst/>
                        </a:rPr>
                        <a:t>5</a:t>
                      </a:r>
                      <a:endParaRPr lang="en-US" sz="16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84409" marR="8440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effectLst/>
                        </a:rPr>
                        <a:t>5</a:t>
                      </a:r>
                      <a:endParaRPr lang="en-US" sz="16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84409" marR="84409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754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effectLst/>
                        </a:rPr>
                        <a:t>5</a:t>
                      </a:r>
                      <a:endParaRPr lang="en-US" sz="16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84409" marR="8440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>
                          <a:effectLst/>
                        </a:rPr>
                        <a:t>As a member / moderator / administrator, I want to edit my own posts.</a:t>
                      </a:r>
                      <a:endParaRPr lang="en-US" sz="1600" kern="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84409" marR="8440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effectLst/>
                        </a:rPr>
                        <a:t>5</a:t>
                      </a:r>
                      <a:endParaRPr lang="en-US" sz="16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84409" marR="8440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>
                          <a:effectLst/>
                        </a:rPr>
                        <a:t>5</a:t>
                      </a:r>
                      <a:endParaRPr lang="en-US" sz="1600" kern="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84409" marR="84409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243851"/>
              </p:ext>
            </p:extLst>
          </p:nvPr>
        </p:nvGraphicFramePr>
        <p:xfrm>
          <a:off x="-1" y="2831190"/>
          <a:ext cx="12192001" cy="40959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34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411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3531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3211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861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>
                          <a:effectLst/>
                        </a:rPr>
                        <a:t>6</a:t>
                      </a:r>
                      <a:endParaRPr lang="en-US" sz="1600" kern="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88503" marR="8850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effectLst/>
                        </a:rPr>
                        <a:t>As a member / moderator / administrator, I want to post a new comment.</a:t>
                      </a:r>
                      <a:endParaRPr lang="en-US" sz="16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88503" marR="8850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effectLst/>
                        </a:rPr>
                        <a:t>5</a:t>
                      </a:r>
                      <a:endParaRPr lang="en-US" sz="16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88503" marR="8850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effectLst/>
                        </a:rPr>
                        <a:t>5</a:t>
                      </a:r>
                      <a:endParaRPr lang="en-US" sz="16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88503" marR="88503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861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effectLst/>
                        </a:rPr>
                        <a:t>7</a:t>
                      </a:r>
                      <a:endParaRPr lang="en-US" sz="16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88503" marR="8850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effectLst/>
                        </a:rPr>
                        <a:t>As a member / moderator / administrator, I want to edit my own comments.</a:t>
                      </a:r>
                      <a:endParaRPr lang="en-US" sz="16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88503" marR="8850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effectLst/>
                        </a:rPr>
                        <a:t>5</a:t>
                      </a:r>
                      <a:endParaRPr lang="en-US" sz="16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88503" marR="8850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effectLst/>
                        </a:rPr>
                        <a:t>5</a:t>
                      </a:r>
                      <a:endParaRPr lang="en-US" sz="16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88503" marR="88503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861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effectLst/>
                        </a:rPr>
                        <a:t>8</a:t>
                      </a:r>
                      <a:endParaRPr lang="en-US" sz="16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88503" marR="8850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>
                          <a:effectLst/>
                        </a:rPr>
                        <a:t>As a member / moderator / administrator, I want to edit my own profile.</a:t>
                      </a:r>
                      <a:endParaRPr lang="en-US" sz="1600" kern="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88503" marR="8850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effectLst/>
                        </a:rPr>
                        <a:t>4</a:t>
                      </a:r>
                      <a:endParaRPr lang="en-US" sz="16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88503" marR="8850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>
                          <a:effectLst/>
                        </a:rPr>
                        <a:t>1</a:t>
                      </a:r>
                      <a:endParaRPr lang="en-US" sz="1600" kern="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88503" marR="88503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186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effectLst/>
                        </a:rPr>
                        <a:t>9</a:t>
                      </a:r>
                      <a:endParaRPr lang="en-US" sz="16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88503" marR="8850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effectLst/>
                        </a:rPr>
                        <a:t>As a moderator / administrator, I want to delete other members’ comments if they violated the forum’s regulations.</a:t>
                      </a:r>
                      <a:endParaRPr lang="en-US" sz="16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88503" marR="8850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effectLst/>
                        </a:rPr>
                        <a:t>6</a:t>
                      </a:r>
                      <a:endParaRPr lang="en-US" sz="16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88503" marR="8850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effectLst/>
                        </a:rPr>
                        <a:t>4</a:t>
                      </a:r>
                      <a:endParaRPr lang="en-US" sz="16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88503" marR="88503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0186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effectLst/>
                        </a:rPr>
                        <a:t>10</a:t>
                      </a:r>
                      <a:endParaRPr lang="en-US" sz="16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88503" marR="8850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effectLst/>
                        </a:rPr>
                        <a:t>As a moderator / administrator, I want to delete other members’ posts if they violated the forum’s regulations.</a:t>
                      </a:r>
                      <a:endParaRPr lang="en-US" sz="16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88503" marR="8850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>
                          <a:effectLst/>
                        </a:rPr>
                        <a:t>6</a:t>
                      </a:r>
                      <a:endParaRPr lang="en-US" sz="16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88503" marR="8850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50" dirty="0">
                          <a:effectLst/>
                        </a:rPr>
                        <a:t>4</a:t>
                      </a:r>
                      <a:endParaRPr lang="en-US" sz="1600" kern="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88503" marR="88503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3637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948" y="470402"/>
            <a:ext cx="8946541" cy="4195481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b="1" i="1" dirty="0"/>
              <a:t>Sprint backlogs</a:t>
            </a:r>
            <a:r>
              <a:rPr lang="en-US" sz="3600" dirty="0"/>
              <a:t> </a:t>
            </a:r>
            <a:endParaRPr lang="en-US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/>
          <a:srcRect l="29921" t="27331" r="10064" b="17312"/>
          <a:stretch/>
        </p:blipFill>
        <p:spPr>
          <a:xfrm>
            <a:off x="1473389" y="1595671"/>
            <a:ext cx="9303657" cy="482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024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947" y="444645"/>
            <a:ext cx="8946541" cy="4195481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b="1" i="1" dirty="0"/>
              <a:t>Sprint backlogs</a:t>
            </a:r>
            <a:r>
              <a:rPr lang="en-US" sz="3600" dirty="0"/>
              <a:t> 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0032" t="25943" r="9953" b="18501"/>
          <a:stretch/>
        </p:blipFill>
        <p:spPr>
          <a:xfrm>
            <a:off x="1473388" y="1438496"/>
            <a:ext cx="9303657" cy="484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348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947" y="444645"/>
            <a:ext cx="8946541" cy="4195481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b="1" i="1" dirty="0"/>
              <a:t>Sprint backlogs</a:t>
            </a:r>
            <a:r>
              <a:rPr lang="en-US" sz="3600" dirty="0"/>
              <a:t> 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0032" t="24752" r="9953" b="9177"/>
          <a:stretch/>
        </p:blipFill>
        <p:spPr>
          <a:xfrm>
            <a:off x="2074155" y="1438496"/>
            <a:ext cx="8102122" cy="501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26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0197" y="1026942"/>
            <a:ext cx="6953906" cy="53035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/>
              <a:t>1. Project plan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2. Requirement Specification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3. Design Document</a:t>
            </a:r>
            <a:r>
              <a:rPr lang="en-US" sz="4000" dirty="0"/>
              <a:t>		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4. Testing document		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	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7226103" y="102694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1000"/>
              </a:spcBef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34363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949" y="457524"/>
            <a:ext cx="8946541" cy="4195481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b="1" i="1" dirty="0"/>
              <a:t>Sprint backlogs</a:t>
            </a:r>
            <a:r>
              <a:rPr lang="en-US" sz="3600" dirty="0"/>
              <a:t> 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0032" t="20982" r="9953" b="14335"/>
          <a:stretch/>
        </p:blipFill>
        <p:spPr>
          <a:xfrm>
            <a:off x="1908819" y="1310280"/>
            <a:ext cx="8432800" cy="510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401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6349" y="521918"/>
            <a:ext cx="8946541" cy="4195481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b="1" i="1" dirty="0"/>
              <a:t>Sprint backlogs</a:t>
            </a:r>
            <a:r>
              <a:rPr lang="en-US" sz="3600" dirty="0"/>
              <a:t> 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0255" t="35268" r="9952" b="25050"/>
          <a:stretch/>
        </p:blipFill>
        <p:spPr>
          <a:xfrm>
            <a:off x="275770" y="1866620"/>
            <a:ext cx="11727698" cy="437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49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344" y="558374"/>
            <a:ext cx="8946541" cy="4195481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b="1" i="1" dirty="0"/>
              <a:t>Sprint backlog</a:t>
            </a:r>
            <a:r>
              <a:rPr lang="en-US" sz="3600" dirty="0"/>
              <a:t> 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0143" t="29316" r="10064" b="34772"/>
          <a:stretch/>
        </p:blipFill>
        <p:spPr>
          <a:xfrm>
            <a:off x="132264" y="2076566"/>
            <a:ext cx="11862755" cy="400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091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0147" y="2823419"/>
            <a:ext cx="1192185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/>
              <a:t>2. Requirement Specification</a:t>
            </a:r>
          </a:p>
        </p:txBody>
      </p:sp>
    </p:spTree>
    <p:extLst>
      <p:ext uri="{BB962C8B-B14F-4D97-AF65-F5344CB8AC3E}">
        <p14:creationId xmlns:p14="http://schemas.microsoft.com/office/powerpoint/2010/main" val="3880729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952" y="1532413"/>
            <a:ext cx="8946541" cy="4195481"/>
          </a:xfrm>
        </p:spPr>
        <p:txBody>
          <a:bodyPr/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3600" b="1" dirty="0"/>
              <a:t>Functional Requirements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3600" b="1" dirty="0"/>
              <a:t>Non-functional Requirements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3600" b="1" dirty="0"/>
              <a:t>Use Case Diagram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3600" b="1" dirty="0"/>
              <a:t>Use Case Description</a:t>
            </a:r>
          </a:p>
          <a:p>
            <a:pPr marL="742950" indent="-742950" algn="ctr">
              <a:buFont typeface="+mj-lt"/>
              <a:buAutoNum type="arabicPeriod"/>
            </a:pPr>
            <a:endParaRPr lang="en-US" sz="3600" b="1" dirty="0"/>
          </a:p>
          <a:p>
            <a:pPr marL="742950" indent="-742950" algn="ctr">
              <a:buFont typeface="+mj-lt"/>
              <a:buAutoNum type="arabicPeriod"/>
            </a:pPr>
            <a:endParaRPr lang="en-US" sz="3600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194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264" y="0"/>
            <a:ext cx="8946541" cy="4195481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b="1" i="1" dirty="0"/>
              <a:t>Functional requirements</a:t>
            </a:r>
          </a:p>
          <a:p>
            <a:pPr marL="0" indent="0" algn="ctr">
              <a:buNone/>
            </a:pP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1103083" y="1200105"/>
            <a:ext cx="8639063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/>
              <a:t>USE CASE 1: SIGN UP </a:t>
            </a:r>
          </a:p>
          <a:p>
            <a:r>
              <a:rPr lang="en-US" dirty="0"/>
              <a:t>1.	The scope of the work:</a:t>
            </a:r>
          </a:p>
          <a:p>
            <a:r>
              <a:rPr lang="en-US" dirty="0"/>
              <a:t>•	This occurs in sprint 4 in the process.</a:t>
            </a:r>
          </a:p>
          <a:p>
            <a:r>
              <a:rPr lang="en-US" dirty="0"/>
              <a:t>•	4 tasks are needed for this function.</a:t>
            </a:r>
          </a:p>
          <a:p>
            <a:r>
              <a:rPr lang="en-US" dirty="0"/>
              <a:t>•	39 hours of effort are needed.</a:t>
            </a:r>
          </a:p>
          <a:p>
            <a:endParaRPr lang="en-US" dirty="0"/>
          </a:p>
          <a:p>
            <a:r>
              <a:rPr lang="en-US" dirty="0"/>
              <a:t>2.	Functional and Data requirements:</a:t>
            </a:r>
          </a:p>
          <a:p>
            <a:r>
              <a:rPr lang="en-US" dirty="0"/>
              <a:t>a)	Functional Requirement:</a:t>
            </a:r>
          </a:p>
          <a:p>
            <a:r>
              <a:rPr lang="en-US" dirty="0"/>
              <a:t>•	Shall display a page requiring user’s information.</a:t>
            </a:r>
          </a:p>
          <a:p>
            <a:r>
              <a:rPr lang="en-US" dirty="0"/>
              <a:t>•	Shall validate username and password.</a:t>
            </a:r>
          </a:p>
          <a:p>
            <a:r>
              <a:rPr lang="en-US" dirty="0"/>
              <a:t>•	Shall create new account in database after successful registration.</a:t>
            </a:r>
          </a:p>
          <a:p>
            <a:r>
              <a:rPr lang="en-US" dirty="0"/>
              <a:t>•	Shall display the confirmation of the registration result.</a:t>
            </a:r>
          </a:p>
          <a:p>
            <a:endParaRPr lang="en-US" dirty="0"/>
          </a:p>
          <a:p>
            <a:r>
              <a:rPr lang="en-US" dirty="0"/>
              <a:t>b)	Data Requirement:</a:t>
            </a:r>
          </a:p>
          <a:p>
            <a:r>
              <a:rPr lang="en-US" dirty="0"/>
              <a:t>•	Account information must be valid, which means still available.</a:t>
            </a:r>
          </a:p>
        </p:txBody>
      </p:sp>
    </p:spTree>
    <p:extLst>
      <p:ext uri="{BB962C8B-B14F-4D97-AF65-F5344CB8AC3E}">
        <p14:creationId xmlns:p14="http://schemas.microsoft.com/office/powerpoint/2010/main" val="28919222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8750" y="0"/>
            <a:ext cx="8946541" cy="4195481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b="1" i="1" dirty="0"/>
              <a:t>Functional requirements</a:t>
            </a:r>
          </a:p>
          <a:p>
            <a:pPr marL="0" indent="0" algn="ctr">
              <a:buNone/>
            </a:pP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782197" y="1202613"/>
            <a:ext cx="11148546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USE CASE 2: SORT POST</a:t>
            </a:r>
          </a:p>
          <a:p>
            <a:r>
              <a:rPr lang="en-US" dirty="0"/>
              <a:t>1.	The scope of the work:</a:t>
            </a:r>
          </a:p>
          <a:p>
            <a:r>
              <a:rPr lang="en-US" dirty="0"/>
              <a:t>•	This occurs in sprint 6 in the process.</a:t>
            </a:r>
          </a:p>
          <a:p>
            <a:r>
              <a:rPr lang="en-US" dirty="0"/>
              <a:t>•	4 tasks are needed for this function.</a:t>
            </a:r>
          </a:p>
          <a:p>
            <a:r>
              <a:rPr lang="en-US" dirty="0"/>
              <a:t>•	28 hours of effort are needed.</a:t>
            </a:r>
          </a:p>
          <a:p>
            <a:endParaRPr lang="en-US" dirty="0"/>
          </a:p>
          <a:p>
            <a:r>
              <a:rPr lang="en-US" dirty="0"/>
              <a:t>2.	Functional and Data Requirements:</a:t>
            </a:r>
          </a:p>
          <a:p>
            <a:r>
              <a:rPr lang="en-US" dirty="0"/>
              <a:t>a)	Functional Requirements:</a:t>
            </a:r>
          </a:p>
          <a:p>
            <a:r>
              <a:rPr lang="en-US" dirty="0"/>
              <a:t>•	Shall allow user to choose among different sorting options.</a:t>
            </a:r>
          </a:p>
          <a:p>
            <a:r>
              <a:rPr lang="en-US" dirty="0"/>
              <a:t>•	Shall display posts correctly in the corresponding order (latest first, most popular first,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b)	Data Requirements:</a:t>
            </a:r>
          </a:p>
          <a:p>
            <a:r>
              <a:rPr lang="en-US" dirty="0"/>
              <a:t>•	View count of each post.</a:t>
            </a:r>
          </a:p>
          <a:p>
            <a:r>
              <a:rPr lang="en-US" dirty="0"/>
              <a:t>•	Rate of each post.</a:t>
            </a:r>
          </a:p>
          <a:p>
            <a:r>
              <a:rPr lang="en-US" dirty="0"/>
              <a:t>•	Date and time that the post is created.</a:t>
            </a:r>
          </a:p>
          <a:p>
            <a:r>
              <a:rPr lang="en-US" dirty="0"/>
              <a:t>•	Post’s ID </a:t>
            </a:r>
          </a:p>
        </p:txBody>
      </p:sp>
    </p:spTree>
    <p:extLst>
      <p:ext uri="{BB962C8B-B14F-4D97-AF65-F5344CB8AC3E}">
        <p14:creationId xmlns:p14="http://schemas.microsoft.com/office/powerpoint/2010/main" val="31087025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265" y="0"/>
            <a:ext cx="8946541" cy="4195481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b="1" i="1" dirty="0"/>
              <a:t>Functional requirements</a:t>
            </a:r>
          </a:p>
          <a:p>
            <a:pPr marL="0" indent="0" algn="ctr">
              <a:buNone/>
            </a:pP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174172" y="671691"/>
            <a:ext cx="1365794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USE CASE 3: LOGIN / LOGOUT</a:t>
            </a:r>
          </a:p>
          <a:p>
            <a:r>
              <a:rPr lang="en-US" dirty="0"/>
              <a:t>1.	The scope of the work:</a:t>
            </a:r>
          </a:p>
          <a:p>
            <a:r>
              <a:rPr lang="en-US" dirty="0"/>
              <a:t>•	This occurs in sprint 4 in the process.</a:t>
            </a:r>
          </a:p>
          <a:p>
            <a:r>
              <a:rPr lang="en-US" dirty="0"/>
              <a:t>•	7 tasks are needed for this function.</a:t>
            </a:r>
          </a:p>
          <a:p>
            <a:r>
              <a:rPr lang="en-US" dirty="0"/>
              <a:t>•	39 hours of effort are needed.</a:t>
            </a:r>
          </a:p>
          <a:p>
            <a:endParaRPr lang="en-US" dirty="0"/>
          </a:p>
          <a:p>
            <a:r>
              <a:rPr lang="en-US" dirty="0"/>
              <a:t>2.	Functional and Data Requirements:</a:t>
            </a:r>
          </a:p>
          <a:p>
            <a:r>
              <a:rPr lang="en-US" dirty="0"/>
              <a:t>a)	Functional Requirements:</a:t>
            </a:r>
          </a:p>
          <a:p>
            <a:r>
              <a:rPr lang="en-US" dirty="0" err="1"/>
              <a:t>i</a:t>
            </a:r>
            <a:r>
              <a:rPr lang="en-US" dirty="0"/>
              <a:t>.	Login</a:t>
            </a:r>
          </a:p>
          <a:p>
            <a:r>
              <a:rPr lang="en-US" dirty="0"/>
              <a:t>•	Shall display a page prompting for username and password to login.</a:t>
            </a:r>
          </a:p>
          <a:p>
            <a:r>
              <a:rPr lang="en-US" dirty="0"/>
              <a:t>•	Shall validate inputs (username, password) with the database.</a:t>
            </a:r>
          </a:p>
          <a:p>
            <a:r>
              <a:rPr lang="en-US" dirty="0"/>
              <a:t>•	Shall notify user if the login attempt is unsuccessful (username and password do not match,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r>
              <a:rPr lang="en-US" dirty="0"/>
              <a:t>•	Shall redirect user to the main page after logging in successfully.</a:t>
            </a:r>
          </a:p>
          <a:p>
            <a:endParaRPr lang="en-US" dirty="0"/>
          </a:p>
          <a:p>
            <a:r>
              <a:rPr lang="en-US" dirty="0"/>
              <a:t>ii.	Logout</a:t>
            </a:r>
          </a:p>
          <a:p>
            <a:r>
              <a:rPr lang="en-US" dirty="0"/>
              <a:t>•	Shall display the logout icon on screen only when users have already logged in.</a:t>
            </a:r>
          </a:p>
          <a:p>
            <a:r>
              <a:rPr lang="en-US" dirty="0"/>
              <a:t>•	Shall erase user object from the current session and close all user’s activities after user has logged out.</a:t>
            </a:r>
          </a:p>
          <a:p>
            <a:r>
              <a:rPr lang="en-US" dirty="0"/>
              <a:t>•	Shall redirect user back to the login page after user has logged out successfully.</a:t>
            </a:r>
          </a:p>
          <a:p>
            <a:endParaRPr lang="en-US" dirty="0"/>
          </a:p>
          <a:p>
            <a:r>
              <a:rPr lang="en-US" dirty="0"/>
              <a:t>b)	Data Requirements:</a:t>
            </a:r>
          </a:p>
          <a:p>
            <a:r>
              <a:rPr lang="en-US" dirty="0"/>
              <a:t>•	The user account must be valid for user to be able to login.</a:t>
            </a:r>
          </a:p>
        </p:txBody>
      </p:sp>
    </p:spTree>
    <p:extLst>
      <p:ext uri="{BB962C8B-B14F-4D97-AF65-F5344CB8AC3E}">
        <p14:creationId xmlns:p14="http://schemas.microsoft.com/office/powerpoint/2010/main" val="19017866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8751" y="0"/>
            <a:ext cx="8946541" cy="4195481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b="1" i="1" dirty="0"/>
              <a:t>Functional requirements</a:t>
            </a:r>
          </a:p>
          <a:p>
            <a:pPr marL="0" indent="0" algn="ctr">
              <a:buNone/>
            </a:pP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369518" y="1071984"/>
            <a:ext cx="11540432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USE CASE 4: CREATE POST</a:t>
            </a:r>
          </a:p>
          <a:p>
            <a:r>
              <a:rPr lang="en-US" dirty="0"/>
              <a:t>1.	The scope of the work:</a:t>
            </a:r>
          </a:p>
          <a:p>
            <a:r>
              <a:rPr lang="en-US" dirty="0"/>
              <a:t>•	This occurs in sprint 1 of the process.</a:t>
            </a:r>
          </a:p>
          <a:p>
            <a:r>
              <a:rPr lang="en-US" dirty="0"/>
              <a:t>•	7 tasks are needed for this function.</a:t>
            </a:r>
          </a:p>
          <a:p>
            <a:r>
              <a:rPr lang="en-US" dirty="0"/>
              <a:t>•	35 hours of effort are needed.</a:t>
            </a:r>
          </a:p>
          <a:p>
            <a:endParaRPr lang="en-US" dirty="0"/>
          </a:p>
          <a:p>
            <a:r>
              <a:rPr lang="en-US" dirty="0"/>
              <a:t>2.	Functional and Data Requirements:</a:t>
            </a:r>
          </a:p>
          <a:p>
            <a:r>
              <a:rPr lang="en-US" dirty="0"/>
              <a:t>a)	Functional Requirements:</a:t>
            </a:r>
          </a:p>
          <a:p>
            <a:r>
              <a:rPr lang="en-US" dirty="0"/>
              <a:t>•	Shall display “Create new post” button in a thread.</a:t>
            </a:r>
          </a:p>
          <a:p>
            <a:r>
              <a:rPr lang="en-US" dirty="0"/>
              <a:t>•	Shall display all requirements of creating a new post for members to fill out.</a:t>
            </a:r>
          </a:p>
          <a:p>
            <a:r>
              <a:rPr lang="en-US" dirty="0"/>
              <a:t>•	Shall check for post contents violation.</a:t>
            </a:r>
          </a:p>
          <a:p>
            <a:r>
              <a:rPr lang="en-US" dirty="0"/>
              <a:t>•	Shall receive all the information that members having filled out and save into database of that thread.</a:t>
            </a:r>
          </a:p>
          <a:p>
            <a:r>
              <a:rPr lang="en-US" dirty="0"/>
              <a:t>•	Shall create a new legal post after having performed all the checking.</a:t>
            </a:r>
          </a:p>
          <a:p>
            <a:r>
              <a:rPr lang="en-US" dirty="0"/>
              <a:t>•	Shall store the created post in the database, and register it with the corresponding thread.</a:t>
            </a:r>
          </a:p>
          <a:p>
            <a:endParaRPr lang="en-US" dirty="0"/>
          </a:p>
          <a:p>
            <a:r>
              <a:rPr lang="en-US" dirty="0"/>
              <a:t>b)	Data Requirements:</a:t>
            </a:r>
          </a:p>
          <a:p>
            <a:r>
              <a:rPr lang="en-US" dirty="0"/>
              <a:t>•	The content of post cannot have inappropriate characters.</a:t>
            </a:r>
          </a:p>
          <a:p>
            <a:r>
              <a:rPr lang="en-US" dirty="0"/>
              <a:t>•	The content of post cannot violate any of the rules.</a:t>
            </a:r>
          </a:p>
        </p:txBody>
      </p:sp>
    </p:spTree>
    <p:extLst>
      <p:ext uri="{BB962C8B-B14F-4D97-AF65-F5344CB8AC3E}">
        <p14:creationId xmlns:p14="http://schemas.microsoft.com/office/powerpoint/2010/main" val="10334763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8751" y="0"/>
            <a:ext cx="8946541" cy="4195481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b="1" i="1" dirty="0"/>
              <a:t>Functional requirements</a:t>
            </a:r>
          </a:p>
          <a:p>
            <a:pPr marL="0" indent="0" algn="ctr">
              <a:buNone/>
            </a:pP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369518" y="1071984"/>
            <a:ext cx="11540432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USE CASE 5: EDIT POST</a:t>
            </a:r>
          </a:p>
          <a:p>
            <a:r>
              <a:rPr lang="en-US" dirty="0"/>
              <a:t>1.	The scope of the work:</a:t>
            </a:r>
          </a:p>
          <a:p>
            <a:r>
              <a:rPr lang="en-US" dirty="0"/>
              <a:t>•	This occurs in sprint 1 of the process</a:t>
            </a:r>
          </a:p>
          <a:p>
            <a:r>
              <a:rPr lang="en-US" dirty="0"/>
              <a:t>•	7 tasks are needed for this function.</a:t>
            </a:r>
          </a:p>
          <a:p>
            <a:r>
              <a:rPr lang="en-US" dirty="0"/>
              <a:t>•	35 hours of effort are needed.</a:t>
            </a:r>
          </a:p>
          <a:p>
            <a:endParaRPr lang="en-US" dirty="0"/>
          </a:p>
          <a:p>
            <a:r>
              <a:rPr lang="en-US" dirty="0"/>
              <a:t>2.	Functional and Data Requirements:</a:t>
            </a:r>
          </a:p>
          <a:p>
            <a:r>
              <a:rPr lang="en-US" dirty="0"/>
              <a:t>a)	Functional Requirements:</a:t>
            </a:r>
          </a:p>
          <a:p>
            <a:r>
              <a:rPr lang="en-US" dirty="0"/>
              <a:t>•	Shall check user authorization on the post</a:t>
            </a:r>
          </a:p>
          <a:p>
            <a:r>
              <a:rPr lang="en-US" dirty="0"/>
              <a:t>•	Shall allow the user to re-type the content of the post in a text box.</a:t>
            </a:r>
          </a:p>
          <a:p>
            <a:r>
              <a:rPr lang="en-US" dirty="0"/>
              <a:t>•	Shall display the post in a block.</a:t>
            </a:r>
          </a:p>
          <a:p>
            <a:r>
              <a:rPr lang="en-US" dirty="0"/>
              <a:t>•	Shall modify the post in the database accordingly.</a:t>
            </a:r>
          </a:p>
          <a:p>
            <a:endParaRPr lang="en-US" dirty="0"/>
          </a:p>
          <a:p>
            <a:r>
              <a:rPr lang="en-US" dirty="0"/>
              <a:t>b)	Data Requirements:</a:t>
            </a:r>
          </a:p>
          <a:p>
            <a:r>
              <a:rPr lang="en-US" dirty="0"/>
              <a:t>•	The content of post cannot have inappropriate characters after being modified.</a:t>
            </a:r>
          </a:p>
          <a:p>
            <a:r>
              <a:rPr lang="en-US" dirty="0"/>
              <a:t>•	The content of post cannot violate any of the rules after being modified.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209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09301" y="2605705"/>
            <a:ext cx="849463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b="1" dirty="0"/>
              <a:t>1. Project Plan	</a:t>
            </a:r>
            <a:r>
              <a:rPr lang="en-US" sz="4000" b="1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7775608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8751" y="0"/>
            <a:ext cx="8946541" cy="4195481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b="1" i="1" dirty="0"/>
              <a:t>Functional requirements</a:t>
            </a:r>
          </a:p>
          <a:p>
            <a:pPr marL="0" indent="0" algn="ctr">
              <a:buNone/>
            </a:pP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369518" y="1071984"/>
            <a:ext cx="11540432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USE CASE 6: POST COMMENT</a:t>
            </a:r>
          </a:p>
          <a:p>
            <a:r>
              <a:rPr lang="en-US" dirty="0"/>
              <a:t>1.	The scope of the work:</a:t>
            </a:r>
          </a:p>
          <a:p>
            <a:r>
              <a:rPr lang="en-US" dirty="0"/>
              <a:t>•	This occurs in sprint 2 of the process.</a:t>
            </a:r>
          </a:p>
          <a:p>
            <a:r>
              <a:rPr lang="en-US" dirty="0"/>
              <a:t>•	7 tasks needed for this function.</a:t>
            </a:r>
          </a:p>
          <a:p>
            <a:r>
              <a:rPr lang="en-US" dirty="0"/>
              <a:t>•	36 hours of effort is needed for this function.</a:t>
            </a:r>
          </a:p>
          <a:p>
            <a:endParaRPr lang="en-US" dirty="0"/>
          </a:p>
          <a:p>
            <a:r>
              <a:rPr lang="en-US" dirty="0"/>
              <a:t>2.	Functional and Data Requirements:</a:t>
            </a:r>
          </a:p>
          <a:p>
            <a:r>
              <a:rPr lang="en-US" dirty="0"/>
              <a:t>a)	Functional Requirements:</a:t>
            </a:r>
          </a:p>
          <a:p>
            <a:r>
              <a:rPr lang="en-US" dirty="0"/>
              <a:t>•	Shall check user privilege (guest is not allowed).</a:t>
            </a:r>
          </a:p>
          <a:p>
            <a:r>
              <a:rPr lang="en-US" dirty="0"/>
              <a:t>•	Shall allow the user to type the comment in a text box.</a:t>
            </a:r>
          </a:p>
          <a:p>
            <a:r>
              <a:rPr lang="en-US" dirty="0"/>
              <a:t>•	Shall display the comment in a block.</a:t>
            </a:r>
          </a:p>
          <a:p>
            <a:r>
              <a:rPr lang="en-US" dirty="0"/>
              <a:t>•	Shall store the comment in the database.</a:t>
            </a:r>
          </a:p>
          <a:p>
            <a:r>
              <a:rPr lang="en-US" dirty="0"/>
              <a:t>•	Shall register the comment with the corresponding post.</a:t>
            </a:r>
          </a:p>
          <a:p>
            <a:endParaRPr lang="en-US" dirty="0"/>
          </a:p>
          <a:p>
            <a:r>
              <a:rPr lang="en-US" dirty="0"/>
              <a:t>b)	Data Requirements:</a:t>
            </a:r>
          </a:p>
          <a:p>
            <a:r>
              <a:rPr lang="en-US" dirty="0"/>
              <a:t>•	The comment cannot have inappropriate characters.</a:t>
            </a:r>
          </a:p>
          <a:p>
            <a:r>
              <a:rPr lang="en-US" dirty="0"/>
              <a:t>•	The content cannot violate any of the rules.</a:t>
            </a:r>
          </a:p>
        </p:txBody>
      </p:sp>
    </p:spTree>
    <p:extLst>
      <p:ext uri="{BB962C8B-B14F-4D97-AF65-F5344CB8AC3E}">
        <p14:creationId xmlns:p14="http://schemas.microsoft.com/office/powerpoint/2010/main" val="31134341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8751" y="0"/>
            <a:ext cx="8946541" cy="4195481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b="1" i="1" dirty="0"/>
              <a:t>Functional requirements</a:t>
            </a:r>
          </a:p>
          <a:p>
            <a:pPr marL="0" indent="0" algn="ctr">
              <a:buNone/>
            </a:pP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369518" y="1071984"/>
            <a:ext cx="11540432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USE CASE 7: EDIT COMMENT</a:t>
            </a:r>
          </a:p>
          <a:p>
            <a:r>
              <a:rPr lang="en-US" dirty="0"/>
              <a:t>1.	The scope of the work:</a:t>
            </a:r>
          </a:p>
          <a:p>
            <a:r>
              <a:rPr lang="en-US" dirty="0"/>
              <a:t>•	This occurs in sprint 2 of the process.</a:t>
            </a:r>
          </a:p>
          <a:p>
            <a:r>
              <a:rPr lang="en-US" dirty="0"/>
              <a:t>•	7 tasks needed for this function.</a:t>
            </a:r>
          </a:p>
          <a:p>
            <a:r>
              <a:rPr lang="en-US" dirty="0"/>
              <a:t>•	36 hours of effort is needed for this function.</a:t>
            </a:r>
          </a:p>
          <a:p>
            <a:endParaRPr lang="en-US" dirty="0"/>
          </a:p>
          <a:p>
            <a:r>
              <a:rPr lang="en-US" dirty="0"/>
              <a:t>2.	Functional and Data Requirements:</a:t>
            </a:r>
          </a:p>
          <a:p>
            <a:r>
              <a:rPr lang="en-US" dirty="0"/>
              <a:t>a)	Functional Requirements:</a:t>
            </a:r>
          </a:p>
          <a:p>
            <a:r>
              <a:rPr lang="en-US" dirty="0"/>
              <a:t>•	Shall check user authorization on the comment.</a:t>
            </a:r>
          </a:p>
          <a:p>
            <a:r>
              <a:rPr lang="en-US" dirty="0"/>
              <a:t>•	Shall allow the user to re-type the comment in a text box.</a:t>
            </a:r>
          </a:p>
          <a:p>
            <a:r>
              <a:rPr lang="en-US" dirty="0"/>
              <a:t>•	Shall display the comment in a block.</a:t>
            </a:r>
          </a:p>
          <a:p>
            <a:r>
              <a:rPr lang="en-US" dirty="0"/>
              <a:t>•	Shall modify the comment in the database.</a:t>
            </a:r>
          </a:p>
          <a:p>
            <a:endParaRPr lang="en-US" dirty="0"/>
          </a:p>
          <a:p>
            <a:r>
              <a:rPr lang="en-US" dirty="0"/>
              <a:t>b)	Data Requirements:</a:t>
            </a:r>
          </a:p>
          <a:p>
            <a:r>
              <a:rPr lang="en-US" dirty="0"/>
              <a:t>•	The comment cannot have inappropriate characters after being modified.</a:t>
            </a:r>
          </a:p>
          <a:p>
            <a:r>
              <a:rPr lang="en-US" dirty="0"/>
              <a:t>•	The content cannot violate any of the rules after being modified.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0216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8751" y="0"/>
            <a:ext cx="8946541" cy="4195481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b="1" i="1" dirty="0"/>
              <a:t>Functional requirements</a:t>
            </a:r>
          </a:p>
          <a:p>
            <a:pPr marL="0" indent="0" algn="ctr">
              <a:buNone/>
            </a:pP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369518" y="1071984"/>
            <a:ext cx="1154043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USE CASE 8: EDIT PROFILE</a:t>
            </a:r>
          </a:p>
          <a:p>
            <a:r>
              <a:rPr lang="en-US" dirty="0"/>
              <a:t>1.	The scope of the work:</a:t>
            </a:r>
          </a:p>
          <a:p>
            <a:r>
              <a:rPr lang="en-US" dirty="0"/>
              <a:t>•	This occurs in sprint 5 of the process.</a:t>
            </a:r>
          </a:p>
          <a:p>
            <a:r>
              <a:rPr lang="en-US" dirty="0"/>
              <a:t>•	5 tasks needed for this function.</a:t>
            </a:r>
          </a:p>
          <a:p>
            <a:r>
              <a:rPr lang="en-US" dirty="0"/>
              <a:t>•	32 hours of effort is needed for this function.</a:t>
            </a:r>
          </a:p>
          <a:p>
            <a:endParaRPr lang="en-US" dirty="0"/>
          </a:p>
          <a:p>
            <a:r>
              <a:rPr lang="en-US" dirty="0"/>
              <a:t>2.	Functional and Data Requirements:</a:t>
            </a:r>
          </a:p>
          <a:p>
            <a:r>
              <a:rPr lang="en-US" dirty="0"/>
              <a:t>a)	Functional Requirements:</a:t>
            </a:r>
          </a:p>
          <a:p>
            <a:r>
              <a:rPr lang="en-US" dirty="0"/>
              <a:t>•	Shall display the “edit profile” button on screen when users have already logged in.</a:t>
            </a:r>
          </a:p>
          <a:p>
            <a:r>
              <a:rPr lang="en-US" dirty="0"/>
              <a:t>•	Shall display the profile page after click on “edit profile” button.</a:t>
            </a:r>
          </a:p>
          <a:p>
            <a:r>
              <a:rPr lang="en-US" dirty="0"/>
              <a:t>•	Shall display all of the current information (name, avatar …) of the user and the confirm button.</a:t>
            </a:r>
          </a:p>
          <a:p>
            <a:r>
              <a:rPr lang="en-US" dirty="0"/>
              <a:t>•	Shall update new information in the account database after users have confirmed their new edited information.</a:t>
            </a:r>
          </a:p>
          <a:p>
            <a:endParaRPr lang="en-US" dirty="0"/>
          </a:p>
          <a:p>
            <a:r>
              <a:rPr lang="en-US" dirty="0"/>
              <a:t>b)	Data Requirements:</a:t>
            </a:r>
          </a:p>
          <a:p>
            <a:r>
              <a:rPr lang="en-US" dirty="0"/>
              <a:t>•	All user data must be updated and stored in the database accordingly.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2782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8751" y="0"/>
            <a:ext cx="8946541" cy="4195481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b="1" i="1" dirty="0"/>
              <a:t>Functional requirements</a:t>
            </a:r>
          </a:p>
          <a:p>
            <a:pPr marL="0" indent="0" algn="ctr">
              <a:buNone/>
            </a:pP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369518" y="1071984"/>
            <a:ext cx="11540432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USE CASE 9: DELETE VIOLATED COMMENT</a:t>
            </a:r>
          </a:p>
          <a:p>
            <a:r>
              <a:rPr lang="en-US" dirty="0"/>
              <a:t>1.	The scope of the work:</a:t>
            </a:r>
          </a:p>
          <a:p>
            <a:r>
              <a:rPr lang="en-US" dirty="0"/>
              <a:t>•	This occurs in sprint 3 of the process.</a:t>
            </a:r>
          </a:p>
          <a:p>
            <a:r>
              <a:rPr lang="en-US" dirty="0"/>
              <a:t>•	7 tasks needed for this function.</a:t>
            </a:r>
          </a:p>
          <a:p>
            <a:r>
              <a:rPr lang="en-US" dirty="0"/>
              <a:t>•	34 hours of effort is needed for this function.</a:t>
            </a:r>
          </a:p>
          <a:p>
            <a:endParaRPr lang="en-US" dirty="0"/>
          </a:p>
          <a:p>
            <a:r>
              <a:rPr lang="en-US" dirty="0"/>
              <a:t>2.	Functional and Data Requirements:</a:t>
            </a:r>
          </a:p>
          <a:p>
            <a:r>
              <a:rPr lang="en-US" dirty="0"/>
              <a:t>a)	Functional Requirements:</a:t>
            </a:r>
          </a:p>
          <a:p>
            <a:r>
              <a:rPr lang="en-US" dirty="0"/>
              <a:t>•	Shall check the user authorization on deleting the comment.</a:t>
            </a:r>
          </a:p>
          <a:p>
            <a:r>
              <a:rPr lang="en-US" dirty="0"/>
              <a:t>•	Shall show the delete button on the comment.</a:t>
            </a:r>
          </a:p>
          <a:p>
            <a:r>
              <a:rPr lang="en-US" dirty="0"/>
              <a:t>•	Shall display successful or error notification after having deleted comment.</a:t>
            </a:r>
          </a:p>
          <a:p>
            <a:r>
              <a:rPr lang="en-US" dirty="0"/>
              <a:t>•	Shall alert the owners about the removal of their comments via emails.</a:t>
            </a:r>
          </a:p>
          <a:p>
            <a:endParaRPr lang="en-US" dirty="0"/>
          </a:p>
          <a:p>
            <a:r>
              <a:rPr lang="en-US" dirty="0"/>
              <a:t>b)	Data Requirements:</a:t>
            </a:r>
          </a:p>
          <a:p>
            <a:r>
              <a:rPr lang="en-US" dirty="0"/>
              <a:t>•	The deleted comment shall be remove from the database.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3225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8751" y="0"/>
            <a:ext cx="8946541" cy="4195481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b="1" i="1" dirty="0"/>
              <a:t>Functional requirements</a:t>
            </a:r>
          </a:p>
          <a:p>
            <a:pPr marL="0" indent="0" algn="ctr">
              <a:buNone/>
            </a:pP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369518" y="1071984"/>
            <a:ext cx="11540432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USE CASE 10: DELETE VIOLATED POST</a:t>
            </a:r>
          </a:p>
          <a:p>
            <a:r>
              <a:rPr lang="en-US" dirty="0"/>
              <a:t>1.	The scope of the work:</a:t>
            </a:r>
          </a:p>
          <a:p>
            <a:r>
              <a:rPr lang="en-US" dirty="0"/>
              <a:t>•	This occurs in sprint 3 of the process.</a:t>
            </a:r>
          </a:p>
          <a:p>
            <a:r>
              <a:rPr lang="en-US" dirty="0"/>
              <a:t>•	7 tasks needed for this function.</a:t>
            </a:r>
          </a:p>
          <a:p>
            <a:r>
              <a:rPr lang="en-US" dirty="0"/>
              <a:t>•	34 hours of effort is needed for this function.</a:t>
            </a:r>
          </a:p>
          <a:p>
            <a:endParaRPr lang="en-US" dirty="0"/>
          </a:p>
          <a:p>
            <a:r>
              <a:rPr lang="en-US" dirty="0"/>
              <a:t>2.	Functional and Data Requirements:</a:t>
            </a:r>
          </a:p>
          <a:p>
            <a:r>
              <a:rPr lang="en-US" dirty="0"/>
              <a:t>a)	Functional Requirements:</a:t>
            </a:r>
          </a:p>
          <a:p>
            <a:r>
              <a:rPr lang="en-US" dirty="0"/>
              <a:t>•	Shall check the user authorization on deleting the post.</a:t>
            </a:r>
          </a:p>
          <a:p>
            <a:r>
              <a:rPr lang="en-US" dirty="0"/>
              <a:t>•	Shall show the delete button on the post.</a:t>
            </a:r>
          </a:p>
          <a:p>
            <a:r>
              <a:rPr lang="en-US" dirty="0"/>
              <a:t>•	Shall display successful or error notification after having deleted post.</a:t>
            </a:r>
          </a:p>
          <a:p>
            <a:r>
              <a:rPr lang="en-US" dirty="0"/>
              <a:t>•	Shall alert the owners about the removal of their posts via emails.</a:t>
            </a:r>
          </a:p>
          <a:p>
            <a:endParaRPr lang="en-US" dirty="0"/>
          </a:p>
          <a:p>
            <a:r>
              <a:rPr lang="en-US" dirty="0"/>
              <a:t>b)	Data Requirements:</a:t>
            </a:r>
          </a:p>
          <a:p>
            <a:r>
              <a:rPr lang="en-US" dirty="0"/>
              <a:t>•	The deleted post shall be remove from the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8020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235" y="875763"/>
            <a:ext cx="8946541" cy="746975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b="1" dirty="0"/>
              <a:t>Non - Functional Requirements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411351" y="2121981"/>
            <a:ext cx="115404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1.	 </a:t>
            </a:r>
            <a:r>
              <a:rPr lang="en-US" sz="2400" b="1" dirty="0"/>
              <a:t>USABILITY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important functions of the system are prioritize based on the usage patterns.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Frequently used functions such as complex and critical functions should be tested many times.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Should be easy for beginners to use the basic functions.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System documentation should be provided for users to help them understand and quickly approach the system.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100839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235" y="875763"/>
            <a:ext cx="8946541" cy="746975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b="1" dirty="0"/>
              <a:t>Non - Functional Requirements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411351" y="2121981"/>
            <a:ext cx="115404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2.	LEGAL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privacy of every user must be committed that will be protected and cannot be used by the company without user’s permission.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All other integrating software must be announced in order to avoid copyright issues and must have permission from the other parties.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08815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235" y="875763"/>
            <a:ext cx="8946541" cy="746975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b="1" dirty="0"/>
              <a:t>Non - Functional Requirements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411351" y="2121981"/>
            <a:ext cx="1154043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3.	RELIABILITY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Should have long MTBF (mean time between failures).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 created in the system will be retained for a number of years without being changed by the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Error messages for every failure must be clear so that it is easy to understand and to find solutions.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Should have some error detection and correction mechanisms for dealing with software failures.</a:t>
            </a:r>
          </a:p>
        </p:txBody>
      </p:sp>
    </p:spTree>
    <p:extLst>
      <p:ext uri="{BB962C8B-B14F-4D97-AF65-F5344CB8AC3E}">
        <p14:creationId xmlns:p14="http://schemas.microsoft.com/office/powerpoint/2010/main" val="40731467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235" y="875763"/>
            <a:ext cx="8946541" cy="746975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b="1" dirty="0"/>
              <a:t>Non - Functional Requirements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411351" y="2121981"/>
            <a:ext cx="1154043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4.	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User’s privacy information should be encrypted before being stored in the main database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Should have a medium level of security to protect access privilege of all type of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Policy of privacy should be given out to restrict the third retrieval of customers’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Session and its timeout should be re-set each time a user logins.</a:t>
            </a:r>
          </a:p>
        </p:txBody>
      </p:sp>
    </p:spTree>
    <p:extLst>
      <p:ext uri="{BB962C8B-B14F-4D97-AF65-F5344CB8AC3E}">
        <p14:creationId xmlns:p14="http://schemas.microsoft.com/office/powerpoint/2010/main" val="35728989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235" y="875763"/>
            <a:ext cx="8946541" cy="746975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b="1" dirty="0"/>
              <a:t>Non - Functional Requirements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411351" y="2121981"/>
            <a:ext cx="115404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5.	PORTABILITY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Should be able to access from multiple devices (computer, smartphones, tablets, </a:t>
            </a:r>
            <a:r>
              <a:rPr lang="en-US" sz="2400" dirty="0" err="1"/>
              <a:t>etc</a:t>
            </a:r>
            <a:r>
              <a:rPr lang="en-US" sz="24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statistics about different devices and browsers used to access the website should be documented to improve user’s experience.</a:t>
            </a:r>
          </a:p>
        </p:txBody>
      </p:sp>
    </p:spTree>
    <p:extLst>
      <p:ext uri="{BB962C8B-B14F-4D97-AF65-F5344CB8AC3E}">
        <p14:creationId xmlns:p14="http://schemas.microsoft.com/office/powerpoint/2010/main" val="2480222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952" y="1532413"/>
            <a:ext cx="8946541" cy="4195481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sz="3600" b="1" dirty="0"/>
              <a:t>Overview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/>
              <a:t>Goals and Scope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/>
              <a:t>Risk Management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/>
              <a:t>Organization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/>
              <a:t>Product Backlogs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/>
              <a:t>Sprint Backlogs</a:t>
            </a:r>
          </a:p>
          <a:p>
            <a:pPr marL="742950" indent="-742950" algn="ctr">
              <a:buFont typeface="+mj-lt"/>
              <a:buAutoNum type="arabicPeriod"/>
            </a:pPr>
            <a:endParaRPr lang="en-US" sz="3600" b="1" dirty="0"/>
          </a:p>
          <a:p>
            <a:pPr marL="742950" indent="-742950" algn="ctr">
              <a:buFont typeface="+mj-lt"/>
              <a:buAutoNum type="arabicPeriod"/>
            </a:pPr>
            <a:endParaRPr lang="en-US" sz="3600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4682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235" y="875763"/>
            <a:ext cx="8946541" cy="746975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b="1" dirty="0"/>
              <a:t>Non - Functional Requirements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411351" y="2121981"/>
            <a:ext cx="115404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6.	MAINTAINABILITY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User feedback should be taken biannually to help modify some current functions and develop some new functions which meet the world trends.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database should be backed-up biannually to avoid data corruption or server breakdown.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system should be designed and implemented in a clear and well-defined manner for further maintenance.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Critical sections of the source code should be noted and commented appropriately for future enhancements.</a:t>
            </a:r>
          </a:p>
        </p:txBody>
      </p:sp>
    </p:spTree>
    <p:extLst>
      <p:ext uri="{BB962C8B-B14F-4D97-AF65-F5344CB8AC3E}">
        <p14:creationId xmlns:p14="http://schemas.microsoft.com/office/powerpoint/2010/main" val="25085607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235" y="875763"/>
            <a:ext cx="8946541" cy="746975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b="1" dirty="0"/>
              <a:t>Non - Functional Requirements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411351" y="2121981"/>
            <a:ext cx="115404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7.	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Response time of login function should be adequately fast.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Time for system to update and retrieve data from database must be small.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Loading time must be fast and data of all components must be create correctly from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Should be able to handle multiple requests from many different users as the same period of time with smallest delay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Should be able to handle multiple modifications from the database without “lost-update” issues.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63206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413" y="2281518"/>
            <a:ext cx="2573607" cy="1788206"/>
          </a:xfrm>
        </p:spPr>
        <p:txBody>
          <a:bodyPr/>
          <a:lstStyle/>
          <a:p>
            <a:r>
              <a:rPr lang="en-US" b="1" dirty="0"/>
              <a:t>Use case diagram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369972" y="0"/>
            <a:ext cx="88220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01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06170" y="613339"/>
            <a:ext cx="11284632" cy="1400530"/>
          </a:xfrm>
        </p:spPr>
        <p:txBody>
          <a:bodyPr/>
          <a:lstStyle/>
          <a:p>
            <a:pPr algn="ctr"/>
            <a:r>
              <a:rPr lang="en-US" b="1" dirty="0"/>
              <a:t>Use Case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741" y="2413033"/>
            <a:ext cx="3345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 smtClean="0"/>
              <a:t>Use case 1: </a:t>
            </a:r>
            <a:r>
              <a:rPr lang="en-US" sz="2400" dirty="0" smtClean="0"/>
              <a:t>Sign up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63738" y="2876564"/>
            <a:ext cx="3528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 smtClean="0"/>
              <a:t>Use case 2: </a:t>
            </a:r>
            <a:r>
              <a:rPr lang="en-US" sz="2400" dirty="0" smtClean="0"/>
              <a:t>Sort post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63740" y="3324794"/>
            <a:ext cx="4233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 smtClean="0"/>
              <a:t>Use case 3: </a:t>
            </a:r>
            <a:r>
              <a:rPr lang="en-US" sz="2400" dirty="0" smtClean="0"/>
              <a:t>Login/Logout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63739" y="3770277"/>
            <a:ext cx="4762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 smtClean="0"/>
              <a:t>Use case 4: </a:t>
            </a:r>
            <a:r>
              <a:rPr lang="en-US" sz="2400" dirty="0" smtClean="0"/>
              <a:t>Create new post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63738" y="4215760"/>
            <a:ext cx="3517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 smtClean="0"/>
              <a:t>Use case 5: </a:t>
            </a:r>
            <a:r>
              <a:rPr lang="en-US" sz="2400" dirty="0" smtClean="0"/>
              <a:t>Edit post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532840" y="2413033"/>
            <a:ext cx="4418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 smtClean="0"/>
              <a:t>Use case 6: </a:t>
            </a:r>
            <a:r>
              <a:rPr lang="en-US" sz="2400" dirty="0" smtClean="0"/>
              <a:t>Post comment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532837" y="2876564"/>
            <a:ext cx="4349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 smtClean="0"/>
              <a:t>Use case 7:</a:t>
            </a:r>
            <a:r>
              <a:rPr lang="en-US" sz="2400" dirty="0" smtClean="0"/>
              <a:t> Edit comment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532839" y="3324794"/>
            <a:ext cx="3804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 smtClean="0"/>
              <a:t>Use case 8: </a:t>
            </a:r>
            <a:r>
              <a:rPr lang="en-US" sz="2400" dirty="0" smtClean="0"/>
              <a:t>Edit profile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532838" y="3770277"/>
            <a:ext cx="6397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 smtClean="0"/>
              <a:t>Use case 9: </a:t>
            </a:r>
            <a:r>
              <a:rPr lang="en-US" sz="2400" dirty="0" smtClean="0"/>
              <a:t>Delete member’s comment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5532837" y="4215760"/>
            <a:ext cx="5737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 smtClean="0"/>
              <a:t>Use case 10: </a:t>
            </a:r>
            <a:r>
              <a:rPr lang="en-US" sz="2400" dirty="0" smtClean="0"/>
              <a:t>Delete member’s post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694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57280" y="2849177"/>
            <a:ext cx="851386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/>
              <a:t>3. Design Document</a:t>
            </a:r>
          </a:p>
        </p:txBody>
      </p:sp>
    </p:spTree>
    <p:extLst>
      <p:ext uri="{BB962C8B-B14F-4D97-AF65-F5344CB8AC3E}">
        <p14:creationId xmlns:p14="http://schemas.microsoft.com/office/powerpoint/2010/main" val="386084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952" y="1532413"/>
            <a:ext cx="8946541" cy="4195481"/>
          </a:xfrm>
        </p:spPr>
        <p:txBody>
          <a:bodyPr/>
          <a:lstStyle/>
          <a:p>
            <a:pPr marL="742950" indent="-742950">
              <a:lnSpc>
                <a:spcPct val="200000"/>
              </a:lnSpc>
              <a:buFont typeface="+mj-lt"/>
              <a:buAutoNum type="arabicPeriod"/>
            </a:pPr>
            <a:r>
              <a:rPr lang="en-US" sz="3600" b="1" dirty="0"/>
              <a:t>System Architecture</a:t>
            </a:r>
          </a:p>
          <a:p>
            <a:pPr marL="742950" indent="-742950">
              <a:lnSpc>
                <a:spcPct val="200000"/>
              </a:lnSpc>
              <a:buFont typeface="+mj-lt"/>
              <a:buAutoNum type="arabicPeriod"/>
            </a:pPr>
            <a:r>
              <a:rPr lang="en-US" sz="3600" b="1" dirty="0"/>
              <a:t>Class Diagram</a:t>
            </a:r>
          </a:p>
          <a:p>
            <a:pPr marL="742950" indent="-742950">
              <a:lnSpc>
                <a:spcPct val="200000"/>
              </a:lnSpc>
              <a:buFont typeface="+mj-lt"/>
              <a:buAutoNum type="arabicPeriod"/>
            </a:pPr>
            <a:r>
              <a:rPr lang="en-US" sz="3600" b="1" dirty="0"/>
              <a:t>Sequence Diagrams</a:t>
            </a:r>
          </a:p>
          <a:p>
            <a:pPr marL="742950" indent="-742950" algn="ctr">
              <a:buFont typeface="+mj-lt"/>
              <a:buAutoNum type="arabicPeriod"/>
            </a:pPr>
            <a:endParaRPr lang="en-US" sz="3600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1940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388033" y="2662519"/>
            <a:ext cx="8946541" cy="4195481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b="1" dirty="0"/>
              <a:t>System </a:t>
            </a:r>
          </a:p>
          <a:p>
            <a:pPr marL="0" indent="0" algn="ctr">
              <a:buNone/>
            </a:pPr>
            <a:r>
              <a:rPr lang="en-US" sz="3600" b="1" dirty="0"/>
              <a:t>architecture</a:t>
            </a:r>
            <a:endParaRPr lang="en-US" b="1" dirty="0"/>
          </a:p>
        </p:txBody>
      </p:sp>
      <p:pic>
        <p:nvPicPr>
          <p:cNvPr id="8" name="Image14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108361" y="-116731"/>
            <a:ext cx="8184516" cy="697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2100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2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-17876" y="1046922"/>
            <a:ext cx="12209876" cy="5811078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613791" y="197614"/>
            <a:ext cx="8946541" cy="4195481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b="1" dirty="0"/>
              <a:t>Class diagram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71041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44856" y="2708996"/>
            <a:ext cx="8045363" cy="93572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/>
              <a:t>Sequence diagram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2425096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76093" y="2447389"/>
            <a:ext cx="3781805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Noto Sans CJK SC Regular"/>
                <a:cs typeface="Arial" panose="020B0604020202020204" pitchFamily="34" charset="0"/>
              </a:rPr>
              <a:t>Sign up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Noto Sans CJK SC Regular"/>
                <a:cs typeface="Arial" panose="020B0604020202020204" pitchFamily="34" charset="0"/>
              </a:rPr>
              <a:t>sequence diagram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4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2049" name="Image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0" y="-2522"/>
            <a:ext cx="6858010" cy="6920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A"/>
                </a:solidFill>
                <a:effectLst/>
                <a:latin typeface="Liberation Serif"/>
                <a:ea typeface="Noto Sans CJK SC Regular"/>
                <a:cs typeface="FreeSans"/>
              </a:rPr>
              <a:t/>
            </a:r>
            <a:b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A"/>
                </a:solidFill>
                <a:effectLst/>
                <a:latin typeface="Liberation Serif"/>
                <a:ea typeface="Noto Sans CJK SC Regular"/>
                <a:cs typeface="FreeSans"/>
              </a:rPr>
            </a:b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272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2843" y="778269"/>
            <a:ext cx="8946541" cy="4195481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b="1" dirty="0"/>
              <a:t>Overview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163975"/>
              </p:ext>
            </p:extLst>
          </p:nvPr>
        </p:nvGraphicFramePr>
        <p:xfrm>
          <a:off x="1048888" y="1857083"/>
          <a:ext cx="10246936" cy="38744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1144">
                  <a:extLst>
                    <a:ext uri="{9D8B030D-6E8A-4147-A177-3AD203B41FA5}">
                      <a16:colId xmlns="" xmlns:a16="http://schemas.microsoft.com/office/drawing/2014/main" val="254162335"/>
                    </a:ext>
                  </a:extLst>
                </a:gridCol>
                <a:gridCol w="6945792">
                  <a:extLst>
                    <a:ext uri="{9D8B030D-6E8A-4147-A177-3AD203B41FA5}">
                      <a16:colId xmlns="" xmlns:a16="http://schemas.microsoft.com/office/drawing/2014/main" val="167191780"/>
                    </a:ext>
                  </a:extLst>
                </a:gridCol>
              </a:tblGrid>
              <a:tr h="47608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>
                          <a:effectLst/>
                        </a:rPr>
                        <a:t>Company Name: </a:t>
                      </a:r>
                      <a:endParaRPr lang="en-US" sz="12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>
                          <a:effectLst/>
                        </a:rPr>
                        <a:t>SET</a:t>
                      </a:r>
                      <a:endParaRPr lang="en-US" sz="12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950177742"/>
                  </a:ext>
                </a:extLst>
              </a:tr>
              <a:tr h="47608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>
                          <a:effectLst/>
                        </a:rPr>
                        <a:t>Team Name:</a:t>
                      </a:r>
                      <a:endParaRPr lang="en-US" sz="12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 dirty="0" err="1">
                          <a:effectLst/>
                        </a:rPr>
                        <a:t>SETeam</a:t>
                      </a:r>
                      <a:endParaRPr lang="en-US" sz="1200" kern="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287752241"/>
                  </a:ext>
                </a:extLst>
              </a:tr>
              <a:tr h="101789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>
                          <a:effectLst/>
                        </a:rPr>
                        <a:t>Business:</a:t>
                      </a:r>
                      <a:endParaRPr lang="en-US" sz="12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 dirty="0">
                          <a:effectLst/>
                        </a:rPr>
                        <a:t>Develop Software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 dirty="0">
                          <a:effectLst/>
                        </a:rPr>
                        <a:t>Design and Develop Web Application</a:t>
                      </a:r>
                      <a:endParaRPr lang="en-US" sz="1200" kern="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11568501"/>
                  </a:ext>
                </a:extLst>
              </a:tr>
              <a:tr h="47608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>
                          <a:effectLst/>
                        </a:rPr>
                        <a:t>Customer:</a:t>
                      </a:r>
                      <a:endParaRPr lang="en-US" sz="12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>
                          <a:effectLst/>
                        </a:rPr>
                        <a:t>Prof. Sang</a:t>
                      </a:r>
                      <a:endParaRPr lang="en-US" sz="12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592901511"/>
                  </a:ext>
                </a:extLst>
              </a:tr>
              <a:tr h="47608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>
                          <a:effectLst/>
                        </a:rPr>
                        <a:t>Office:</a:t>
                      </a:r>
                      <a:endParaRPr lang="en-US" sz="12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>
                          <a:effectLst/>
                        </a:rPr>
                        <a:t>3B Ly Tu Trong street, District 1, HCM city</a:t>
                      </a:r>
                      <a:endParaRPr lang="en-US" sz="12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438917438"/>
                  </a:ext>
                </a:extLst>
              </a:tr>
              <a:tr h="47608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>
                          <a:effectLst/>
                        </a:rPr>
                        <a:t>Email:</a:t>
                      </a:r>
                      <a:endParaRPr lang="en-US" sz="12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>
                          <a:effectLst/>
                        </a:rPr>
                        <a:t>seteam@gmail.com</a:t>
                      </a:r>
                      <a:endParaRPr lang="en-US" sz="12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21250143"/>
                  </a:ext>
                </a:extLst>
              </a:tr>
              <a:tr h="47608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>
                          <a:effectLst/>
                        </a:rPr>
                        <a:t>Phone:</a:t>
                      </a:r>
                      <a:endParaRPr lang="en-US" sz="12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 dirty="0">
                          <a:effectLst/>
                        </a:rPr>
                        <a:t>(08) 38242092 - (08) 38237846</a:t>
                      </a:r>
                      <a:endParaRPr lang="en-US" sz="1200" kern="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704847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16816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85941" y="2408752"/>
            <a:ext cx="4243469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/>
              <a:t>Sort displayed posts </a:t>
            </a:r>
          </a:p>
          <a:p>
            <a:r>
              <a:rPr lang="en-US" sz="3200" b="1" dirty="0"/>
              <a:t>sequence diagram</a:t>
            </a:r>
            <a:endParaRPr lang="en-US" sz="3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4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A"/>
                </a:solidFill>
                <a:effectLst/>
                <a:latin typeface="Liberation Serif"/>
                <a:ea typeface="Noto Sans CJK SC Regular"/>
                <a:cs typeface="FreeSans"/>
              </a:rPr>
              <a:t/>
            </a:r>
            <a:b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A"/>
                </a:solidFill>
                <a:effectLst/>
                <a:latin typeface="Liberation Serif"/>
                <a:ea typeface="Noto Sans CJK SC Regular"/>
                <a:cs typeface="FreeSans"/>
              </a:rPr>
            </a:b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age4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929411" y="-56121"/>
            <a:ext cx="7262590" cy="691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260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20518" y="2644170"/>
            <a:ext cx="221406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/>
              <a:t>Login </a:t>
            </a:r>
          </a:p>
          <a:p>
            <a:pPr algn="ctr"/>
            <a:r>
              <a:rPr lang="en-US" sz="3200" b="1" dirty="0"/>
              <a:t>Sequence</a:t>
            </a:r>
          </a:p>
          <a:p>
            <a:pPr algn="ctr"/>
            <a:r>
              <a:rPr lang="en-US" sz="3200" b="1" dirty="0"/>
              <a:t> diagram</a:t>
            </a:r>
            <a:endParaRPr kumimoji="0" lang="en-US" altLang="zh-CN" sz="4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A"/>
                </a:solidFill>
                <a:effectLst/>
                <a:latin typeface="Liberation Serif"/>
                <a:ea typeface="Noto Sans CJK SC Regular"/>
                <a:cs typeface="FreeSans"/>
              </a:rPr>
              <a:t/>
            </a:r>
            <a:b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A"/>
                </a:solidFill>
                <a:effectLst/>
                <a:latin typeface="Liberation Serif"/>
                <a:ea typeface="Noto Sans CJK SC Regular"/>
                <a:cs typeface="FreeSans"/>
              </a:rPr>
            </a:b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5"/>
          <p:cNvPicPr/>
          <p:nvPr/>
        </p:nvPicPr>
        <p:blipFill rotWithShape="1">
          <a:blip r:embed="rId2"/>
          <a:srcRect l="-225" t="-99" r="225" b="44465"/>
          <a:stretch/>
        </p:blipFill>
        <p:spPr bwMode="auto">
          <a:xfrm>
            <a:off x="3467423" y="0"/>
            <a:ext cx="87245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5193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55040" y="2087940"/>
            <a:ext cx="229742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/>
              <a:t>Login </a:t>
            </a:r>
          </a:p>
          <a:p>
            <a:pPr algn="ctr"/>
            <a:r>
              <a:rPr lang="en-US" sz="3200" b="1" dirty="0"/>
              <a:t>sequence </a:t>
            </a:r>
          </a:p>
          <a:p>
            <a:pPr algn="ctr"/>
            <a:r>
              <a:rPr lang="en-US" sz="3200" b="1" dirty="0"/>
              <a:t>diagram</a:t>
            </a:r>
            <a:endParaRPr kumimoji="0" lang="en-US" altLang="zh-CN" sz="4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A"/>
                </a:solidFill>
                <a:effectLst/>
                <a:latin typeface="Liberation Serif"/>
                <a:ea typeface="Noto Sans CJK SC Regular"/>
                <a:cs typeface="FreeSans"/>
              </a:rPr>
              <a:t/>
            </a:r>
            <a:b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A"/>
                </a:solidFill>
                <a:effectLst/>
                <a:latin typeface="Liberation Serif"/>
                <a:ea typeface="Noto Sans CJK SC Regular"/>
                <a:cs typeface="FreeSans"/>
              </a:rPr>
            </a:b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5"/>
          <p:cNvPicPr/>
          <p:nvPr/>
        </p:nvPicPr>
        <p:blipFill rotWithShape="1">
          <a:blip r:embed="rId2"/>
          <a:srcRect l="-79" t="44305" r="79" b="60"/>
          <a:stretch/>
        </p:blipFill>
        <p:spPr bwMode="auto">
          <a:xfrm>
            <a:off x="3467423" y="0"/>
            <a:ext cx="87245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9699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93910" y="2580382"/>
            <a:ext cx="411202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/>
              <a:t> Logout</a:t>
            </a:r>
          </a:p>
          <a:p>
            <a:pPr algn="ctr"/>
            <a:r>
              <a:rPr lang="en-US" sz="3200" b="1" dirty="0"/>
              <a:t> sequence diagram</a:t>
            </a:r>
            <a:endParaRPr kumimoji="0" lang="en-US" altLang="zh-CN" sz="4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A"/>
                </a:solidFill>
                <a:effectLst/>
                <a:latin typeface="Liberation Serif"/>
                <a:ea typeface="Noto Sans CJK SC Regular"/>
                <a:cs typeface="FreeSans"/>
              </a:rPr>
              <a:t/>
            </a:r>
            <a:b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A"/>
                </a:solidFill>
                <a:effectLst/>
                <a:latin typeface="Liberation Serif"/>
                <a:ea typeface="Noto Sans CJK SC Regular"/>
                <a:cs typeface="FreeSans"/>
              </a:rPr>
            </a:b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12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5699842" y="-29564"/>
            <a:ext cx="6492158" cy="688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884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2789" y="2593538"/>
            <a:ext cx="312777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/>
              <a:t>Create</a:t>
            </a:r>
          </a:p>
          <a:p>
            <a:pPr algn="ctr"/>
            <a:r>
              <a:rPr lang="en-US" sz="2400" b="1" dirty="0"/>
              <a:t> new post</a:t>
            </a:r>
          </a:p>
          <a:p>
            <a:pPr algn="ctr"/>
            <a:r>
              <a:rPr lang="en-US" sz="2400" b="1" dirty="0"/>
              <a:t> sequence diagram</a:t>
            </a:r>
            <a:endParaRPr kumimoji="0" lang="en-US" altLang="zh-CN" sz="3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A"/>
                </a:solidFill>
                <a:effectLst/>
                <a:latin typeface="Liberation Serif"/>
                <a:ea typeface="Noto Sans CJK SC Regular"/>
                <a:cs typeface="FreeSans"/>
              </a:rPr>
              <a:t/>
            </a:r>
            <a:b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A"/>
                </a:solidFill>
                <a:effectLst/>
                <a:latin typeface="Liberation Serif"/>
                <a:ea typeface="Noto Sans CJK SC Regular"/>
                <a:cs typeface="FreeSans"/>
              </a:rPr>
            </a:b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6"/>
          <p:cNvPicPr/>
          <p:nvPr/>
        </p:nvPicPr>
        <p:blipFill rotWithShape="1">
          <a:blip r:embed="rId2"/>
          <a:srcRect b="58783"/>
          <a:stretch/>
        </p:blipFill>
        <p:spPr bwMode="auto">
          <a:xfrm>
            <a:off x="3293357" y="0"/>
            <a:ext cx="88986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1864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37289" y="2652114"/>
            <a:ext cx="361829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/>
              <a:t>Create new post</a:t>
            </a:r>
          </a:p>
          <a:p>
            <a:pPr algn="ctr"/>
            <a:r>
              <a:rPr lang="en-US" sz="2800" b="1" dirty="0"/>
              <a:t> sequence diagram</a:t>
            </a:r>
            <a:endParaRPr kumimoji="0" lang="en-US" altLang="zh-CN" sz="3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6"/>
          <p:cNvPicPr/>
          <p:nvPr/>
        </p:nvPicPr>
        <p:blipFill rotWithShape="1">
          <a:blip r:embed="rId2"/>
          <a:srcRect l="-617" t="42285" r="1" b="-255"/>
          <a:stretch/>
        </p:blipFill>
        <p:spPr bwMode="auto">
          <a:xfrm>
            <a:off x="5692877" y="-1"/>
            <a:ext cx="6499124" cy="700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797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335142" y="368300"/>
            <a:ext cx="51700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/>
              <a:t>Edit post sequence diagram</a:t>
            </a:r>
            <a:endParaRPr lang="en-US" sz="2800" dirty="0"/>
          </a:p>
        </p:txBody>
      </p:sp>
      <p:pic>
        <p:nvPicPr>
          <p:cNvPr id="5" name="Image7"/>
          <p:cNvPicPr/>
          <p:nvPr/>
        </p:nvPicPr>
        <p:blipFill rotWithShape="1">
          <a:blip r:embed="rId2"/>
          <a:srcRect b="56667"/>
          <a:stretch/>
        </p:blipFill>
        <p:spPr bwMode="auto">
          <a:xfrm>
            <a:off x="0" y="1193800"/>
            <a:ext cx="12230837" cy="566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0244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335142" y="368300"/>
            <a:ext cx="51700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/>
              <a:t>Edit post sequence diagram</a:t>
            </a:r>
            <a:endParaRPr lang="en-US" sz="2800" dirty="0"/>
          </a:p>
        </p:txBody>
      </p:sp>
      <p:pic>
        <p:nvPicPr>
          <p:cNvPr id="5" name="Image7"/>
          <p:cNvPicPr/>
          <p:nvPr/>
        </p:nvPicPr>
        <p:blipFill rotWithShape="1">
          <a:blip r:embed="rId2"/>
          <a:srcRect l="207" t="43722" r="-207" b="196"/>
          <a:stretch/>
        </p:blipFill>
        <p:spPr bwMode="auto">
          <a:xfrm>
            <a:off x="0" y="0"/>
            <a:ext cx="12230837" cy="733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8661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15899" y="2540415"/>
            <a:ext cx="360066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/>
              <a:t>Post new comment </a:t>
            </a:r>
          </a:p>
          <a:p>
            <a:pPr algn="ctr"/>
            <a:r>
              <a:rPr lang="en-US" sz="2800" b="1" dirty="0"/>
              <a:t>sequence diagram</a:t>
            </a:r>
            <a:endParaRPr lang="en-US" sz="2800" dirty="0"/>
          </a:p>
        </p:txBody>
      </p:sp>
      <p:pic>
        <p:nvPicPr>
          <p:cNvPr id="6" name="Image8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5213252" y="0"/>
            <a:ext cx="69787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3293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275344" y="622259"/>
            <a:ext cx="602280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/>
              <a:t>Edit comment sequence diagram</a:t>
            </a:r>
            <a:endParaRPr lang="en-US" sz="2800" dirty="0"/>
          </a:p>
        </p:txBody>
      </p:sp>
      <p:pic>
        <p:nvPicPr>
          <p:cNvPr id="5" name="Image9"/>
          <p:cNvPicPr/>
          <p:nvPr/>
        </p:nvPicPr>
        <p:blipFill rotWithShape="1">
          <a:blip r:embed="rId2"/>
          <a:srcRect b="61077"/>
          <a:stretch/>
        </p:blipFill>
        <p:spPr bwMode="auto">
          <a:xfrm>
            <a:off x="0" y="2007539"/>
            <a:ext cx="12192000" cy="485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15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2843" y="778269"/>
            <a:ext cx="8946541" cy="5405715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b="1" dirty="0"/>
              <a:t>Overview</a:t>
            </a:r>
          </a:p>
          <a:p>
            <a:r>
              <a:rPr lang="en-US" dirty="0"/>
              <a:t>Forum is no longer a new idea in World Wide Web.</a:t>
            </a:r>
          </a:p>
          <a:p>
            <a:r>
              <a:rPr lang="en-US" dirty="0"/>
              <a:t>Our customers are the Internet users all over the world, from teenagers to middle-aged community</a:t>
            </a:r>
          </a:p>
          <a:p>
            <a:r>
              <a:rPr lang="en-US" dirty="0"/>
              <a:t>Our early approximation: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679934"/>
              </p:ext>
            </p:extLst>
          </p:nvPr>
        </p:nvGraphicFramePr>
        <p:xfrm>
          <a:off x="2187019" y="3566954"/>
          <a:ext cx="7607430" cy="26170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48658">
                  <a:extLst>
                    <a:ext uri="{9D8B030D-6E8A-4147-A177-3AD203B41FA5}">
                      <a16:colId xmlns="" xmlns:a16="http://schemas.microsoft.com/office/drawing/2014/main" val="3770382196"/>
                    </a:ext>
                  </a:extLst>
                </a:gridCol>
                <a:gridCol w="5058772">
                  <a:extLst>
                    <a:ext uri="{9D8B030D-6E8A-4147-A177-3AD203B41FA5}">
                      <a16:colId xmlns="" xmlns:a16="http://schemas.microsoft.com/office/drawing/2014/main" val="558019836"/>
                    </a:ext>
                  </a:extLst>
                </a:gridCol>
              </a:tblGrid>
              <a:tr h="261703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>
                          <a:effectLst/>
                        </a:rPr>
                        <a:t>Time Delivery</a:t>
                      </a:r>
                      <a:endParaRPr lang="en-US" sz="1200" kern="5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 dirty="0">
                          <a:effectLst/>
                        </a:rPr>
                        <a:t>The First Day of the Construction: 20</a:t>
                      </a:r>
                      <a:r>
                        <a:rPr lang="en-US" sz="1200" kern="50" baseline="30000" dirty="0">
                          <a:effectLst/>
                        </a:rPr>
                        <a:t>th</a:t>
                      </a:r>
                      <a:r>
                        <a:rPr lang="en-US" sz="1200" kern="50" dirty="0">
                          <a:effectLst/>
                        </a:rPr>
                        <a:t> October, 2016.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 dirty="0">
                          <a:effectLst/>
                        </a:rPr>
                        <a:t>The Last Day of the Construction: 19</a:t>
                      </a:r>
                      <a:r>
                        <a:rPr lang="en-US" sz="1200" kern="50" baseline="30000" dirty="0">
                          <a:effectLst/>
                        </a:rPr>
                        <a:t>th</a:t>
                      </a:r>
                      <a:r>
                        <a:rPr lang="en-US" sz="1200" kern="50" dirty="0">
                          <a:effectLst/>
                        </a:rPr>
                        <a:t> December, 2016.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 dirty="0">
                          <a:effectLst/>
                        </a:rPr>
                        <a:t>Duration: approx. 2 months.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 dirty="0">
                          <a:effectLst/>
                        </a:rPr>
                        <a:t>Demonstration: [date to demonstrate the project to the class]</a:t>
                      </a:r>
                      <a:endParaRPr lang="en-US" sz="1200" kern="50" dirty="0">
                        <a:effectLst/>
                        <a:latin typeface="Liberation Serif"/>
                        <a:ea typeface="Noto Sans CJK SC Regular"/>
                        <a:cs typeface="FreeSans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="" xmlns:a16="http://schemas.microsoft.com/office/drawing/2014/main" val="319345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24127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275344" y="622259"/>
            <a:ext cx="602280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/>
              <a:t>Edit comment sequence diagram</a:t>
            </a:r>
            <a:endParaRPr lang="en-US" sz="2800" dirty="0"/>
          </a:p>
        </p:txBody>
      </p:sp>
      <p:pic>
        <p:nvPicPr>
          <p:cNvPr id="5" name="Image9"/>
          <p:cNvPicPr/>
          <p:nvPr/>
        </p:nvPicPr>
        <p:blipFill rotWithShape="1">
          <a:blip r:embed="rId2"/>
          <a:srcRect l="119" t="38553" r="-119" b="-317"/>
          <a:stretch/>
        </p:blipFill>
        <p:spPr bwMode="auto">
          <a:xfrm>
            <a:off x="0" y="0"/>
            <a:ext cx="12192000" cy="76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5300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14083" y="2903282"/>
            <a:ext cx="351731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/>
              <a:t>Edit profile </a:t>
            </a:r>
          </a:p>
          <a:p>
            <a:pPr algn="ctr"/>
            <a:r>
              <a:rPr lang="en-US" sz="2800" b="1" dirty="0"/>
              <a:t>sequence diagram</a:t>
            </a:r>
            <a:endParaRPr lang="en-US" sz="2800" dirty="0"/>
          </a:p>
        </p:txBody>
      </p:sp>
      <p:pic>
        <p:nvPicPr>
          <p:cNvPr id="6" name="Image13"/>
          <p:cNvPicPr/>
          <p:nvPr/>
        </p:nvPicPr>
        <p:blipFill rotWithShape="1">
          <a:blip r:embed="rId2"/>
          <a:srcRect b="45801"/>
          <a:stretch/>
        </p:blipFill>
        <p:spPr bwMode="auto">
          <a:xfrm>
            <a:off x="5010151" y="-97328"/>
            <a:ext cx="7181850" cy="695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5059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14083" y="2903282"/>
            <a:ext cx="351731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/>
              <a:t>Edit profile </a:t>
            </a:r>
          </a:p>
          <a:p>
            <a:pPr algn="ctr"/>
            <a:r>
              <a:rPr lang="en-US" sz="2800" b="1" dirty="0"/>
              <a:t>sequence diagram</a:t>
            </a:r>
            <a:endParaRPr lang="en-US" sz="2800" dirty="0"/>
          </a:p>
        </p:txBody>
      </p:sp>
      <p:pic>
        <p:nvPicPr>
          <p:cNvPr id="6" name="Image13"/>
          <p:cNvPicPr/>
          <p:nvPr/>
        </p:nvPicPr>
        <p:blipFill rotWithShape="1">
          <a:blip r:embed="rId2"/>
          <a:srcRect l="-265" t="54331" r="265" b="80"/>
          <a:stretch/>
        </p:blipFill>
        <p:spPr bwMode="auto">
          <a:xfrm>
            <a:off x="5010150" y="0"/>
            <a:ext cx="71818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8804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823035" y="576589"/>
            <a:ext cx="85459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/>
              <a:t>Delete members’ comments sequence diagram</a:t>
            </a:r>
            <a:endParaRPr lang="en-US" sz="2800" dirty="0"/>
          </a:p>
        </p:txBody>
      </p:sp>
      <p:pic>
        <p:nvPicPr>
          <p:cNvPr id="5" name="Image10"/>
          <p:cNvPicPr/>
          <p:nvPr/>
        </p:nvPicPr>
        <p:blipFill rotWithShape="1">
          <a:blip r:embed="rId2"/>
          <a:srcRect b="57222"/>
          <a:stretch/>
        </p:blipFill>
        <p:spPr bwMode="auto">
          <a:xfrm>
            <a:off x="0" y="1971259"/>
            <a:ext cx="12192000" cy="488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869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67429" y="367039"/>
            <a:ext cx="85459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/>
              <a:t>Delete members’ comments sequence diagram</a:t>
            </a:r>
            <a:endParaRPr lang="en-US" sz="2800" dirty="0"/>
          </a:p>
        </p:txBody>
      </p:sp>
      <p:pic>
        <p:nvPicPr>
          <p:cNvPr id="5" name="Image10"/>
          <p:cNvPicPr/>
          <p:nvPr/>
        </p:nvPicPr>
        <p:blipFill rotWithShape="1">
          <a:blip r:embed="rId2"/>
          <a:srcRect l="156" t="41357" r="-156" b="-143"/>
          <a:stretch/>
        </p:blipFill>
        <p:spPr bwMode="auto">
          <a:xfrm>
            <a:off x="0" y="1042659"/>
            <a:ext cx="12192000" cy="671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6178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1241" y="2488852"/>
            <a:ext cx="3517309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/>
              <a:t>Delete </a:t>
            </a:r>
          </a:p>
          <a:p>
            <a:pPr algn="ctr"/>
            <a:r>
              <a:rPr lang="en-US" sz="2800" b="1" dirty="0"/>
              <a:t>members’ posts </a:t>
            </a:r>
          </a:p>
          <a:p>
            <a:pPr algn="ctr"/>
            <a:r>
              <a:rPr lang="en-US" sz="2800" b="1" dirty="0"/>
              <a:t>sequence diagram</a:t>
            </a:r>
            <a:endParaRPr lang="en-US" sz="2800" dirty="0"/>
          </a:p>
        </p:txBody>
      </p:sp>
      <p:pic>
        <p:nvPicPr>
          <p:cNvPr id="6" name="Image11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638550" y="-20399"/>
            <a:ext cx="8553450" cy="687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45354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1241" y="2488852"/>
            <a:ext cx="3517309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/>
              <a:t>Delete </a:t>
            </a:r>
          </a:p>
          <a:p>
            <a:pPr algn="ctr"/>
            <a:r>
              <a:rPr lang="en-US" sz="2800" b="1" dirty="0"/>
              <a:t>members’ posts </a:t>
            </a:r>
          </a:p>
          <a:p>
            <a:pPr algn="ctr"/>
            <a:r>
              <a:rPr lang="en-US" sz="2800" b="1" dirty="0"/>
              <a:t>sequence diagram</a:t>
            </a:r>
            <a:endParaRPr lang="en-US" sz="2800" dirty="0"/>
          </a:p>
        </p:txBody>
      </p:sp>
      <p:pic>
        <p:nvPicPr>
          <p:cNvPr id="6" name="Image11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638550" y="-20399"/>
            <a:ext cx="8553450" cy="687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0743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57280" y="2849177"/>
            <a:ext cx="849463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/>
              <a:t>4. Testing document	</a:t>
            </a:r>
          </a:p>
        </p:txBody>
      </p:sp>
    </p:spTree>
    <p:extLst>
      <p:ext uri="{BB962C8B-B14F-4D97-AF65-F5344CB8AC3E}">
        <p14:creationId xmlns:p14="http://schemas.microsoft.com/office/powerpoint/2010/main" val="3019140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27943" y="1471541"/>
            <a:ext cx="773611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171450" algn="l"/>
                <a:tab pos="342900" algn="l"/>
                <a:tab pos="400050" algn="l"/>
                <a:tab pos="5486400" algn="l"/>
              </a:tabLst>
            </a:pPr>
            <a:r>
              <a:rPr lang="en-US" kern="50" dirty="0">
                <a:latin typeface="Arial" panose="020B0604020202020204" pitchFamily="34" charset="0"/>
                <a:ea typeface="Noto Sans CJK SC Regular"/>
                <a:cs typeface="FreeSans"/>
              </a:rPr>
              <a:t>	</a:t>
            </a:r>
            <a:r>
              <a:rPr lang="en-US" sz="2000" kern="50" dirty="0">
                <a:latin typeface="Arial" panose="020B0604020202020204" pitchFamily="34" charset="0"/>
                <a:ea typeface="Noto Sans CJK SC Regular"/>
                <a:cs typeface="FreeSans"/>
              </a:rPr>
              <a:t>	3.1   Signup	</a:t>
            </a:r>
            <a:endParaRPr lang="en-US" sz="2000" kern="50" dirty="0">
              <a:latin typeface="Liberation Serif"/>
              <a:ea typeface="Noto Sans CJK SC Regular"/>
              <a:cs typeface="FreeSans"/>
            </a:endParaRPr>
          </a:p>
          <a:p>
            <a:pPr>
              <a:lnSpc>
                <a:spcPct val="150000"/>
              </a:lnSpc>
              <a:tabLst>
                <a:tab pos="171450" algn="l"/>
                <a:tab pos="342900" algn="l"/>
                <a:tab pos="400050" algn="l"/>
                <a:tab pos="5486400" algn="l"/>
              </a:tabLst>
            </a:pPr>
            <a:r>
              <a:rPr lang="en-US" sz="2000" kern="50" dirty="0">
                <a:latin typeface="Arial" panose="020B0604020202020204" pitchFamily="34" charset="0"/>
                <a:ea typeface="Noto Sans CJK SC Regular"/>
                <a:cs typeface="FreeSans"/>
              </a:rPr>
              <a:t>		3.2   Arrange posts	</a:t>
            </a:r>
            <a:endParaRPr lang="en-US" sz="2000" kern="50" dirty="0">
              <a:latin typeface="Liberation Serif"/>
              <a:ea typeface="Noto Sans CJK SC Regular"/>
              <a:cs typeface="FreeSans"/>
            </a:endParaRPr>
          </a:p>
          <a:p>
            <a:pPr>
              <a:lnSpc>
                <a:spcPct val="150000"/>
              </a:lnSpc>
              <a:tabLst>
                <a:tab pos="171450" algn="l"/>
                <a:tab pos="342900" algn="l"/>
                <a:tab pos="400050" algn="l"/>
                <a:tab pos="5486400" algn="l"/>
              </a:tabLst>
            </a:pPr>
            <a:r>
              <a:rPr lang="en-US" sz="2000" kern="50" dirty="0">
                <a:latin typeface="Arial" panose="020B0604020202020204" pitchFamily="34" charset="0"/>
                <a:ea typeface="Noto Sans CJK SC Regular"/>
                <a:cs typeface="FreeSans"/>
              </a:rPr>
              <a:t>		3.3   Login / Logout	</a:t>
            </a:r>
            <a:endParaRPr lang="en-US" sz="2000" kern="50" dirty="0">
              <a:latin typeface="Liberation Serif"/>
              <a:ea typeface="Noto Sans CJK SC Regular"/>
              <a:cs typeface="FreeSans"/>
            </a:endParaRPr>
          </a:p>
          <a:p>
            <a:pPr>
              <a:lnSpc>
                <a:spcPct val="150000"/>
              </a:lnSpc>
              <a:tabLst>
                <a:tab pos="171450" algn="l"/>
                <a:tab pos="342900" algn="l"/>
                <a:tab pos="400050" algn="l"/>
                <a:tab pos="5486400" algn="l"/>
              </a:tabLst>
            </a:pPr>
            <a:r>
              <a:rPr lang="en-US" sz="2000" kern="50" dirty="0">
                <a:latin typeface="Arial" panose="020B0604020202020204" pitchFamily="34" charset="0"/>
                <a:ea typeface="Noto Sans CJK SC Regular"/>
                <a:cs typeface="FreeSans"/>
              </a:rPr>
              <a:t>		3.4   Create new post	</a:t>
            </a:r>
            <a:endParaRPr lang="en-US" sz="2000" kern="50" dirty="0">
              <a:latin typeface="Liberation Serif"/>
              <a:ea typeface="Noto Sans CJK SC Regular"/>
              <a:cs typeface="FreeSans"/>
            </a:endParaRPr>
          </a:p>
          <a:p>
            <a:pPr>
              <a:lnSpc>
                <a:spcPct val="150000"/>
              </a:lnSpc>
              <a:tabLst>
                <a:tab pos="171450" algn="l"/>
                <a:tab pos="342900" algn="l"/>
                <a:tab pos="400050" algn="l"/>
                <a:tab pos="5486400" algn="l"/>
              </a:tabLst>
            </a:pPr>
            <a:r>
              <a:rPr lang="en-US" sz="2000" kern="50" dirty="0">
                <a:latin typeface="Arial" panose="020B0604020202020204" pitchFamily="34" charset="0"/>
                <a:ea typeface="Noto Sans CJK SC Regular"/>
                <a:cs typeface="FreeSans"/>
              </a:rPr>
              <a:t>		3.5   Edit own posts</a:t>
            </a:r>
            <a:endParaRPr lang="en-US" sz="2000" kern="50" dirty="0">
              <a:latin typeface="Liberation Serif"/>
              <a:ea typeface="Noto Sans CJK SC Regular"/>
              <a:cs typeface="FreeSans"/>
            </a:endParaRPr>
          </a:p>
          <a:p>
            <a:pPr>
              <a:lnSpc>
                <a:spcPct val="150000"/>
              </a:lnSpc>
              <a:tabLst>
                <a:tab pos="171450" algn="l"/>
                <a:tab pos="342900" algn="l"/>
                <a:tab pos="400050" algn="l"/>
                <a:tab pos="5486400" algn="l"/>
              </a:tabLst>
            </a:pPr>
            <a:r>
              <a:rPr lang="en-US" sz="2000" kern="50" dirty="0">
                <a:latin typeface="Arial" panose="020B0604020202020204" pitchFamily="34" charset="0"/>
                <a:ea typeface="Noto Sans CJK SC Regular"/>
                <a:cs typeface="FreeSans"/>
              </a:rPr>
              <a:t>		3.6   Create new comment	</a:t>
            </a:r>
            <a:endParaRPr lang="en-US" sz="2000" kern="50" dirty="0">
              <a:latin typeface="Liberation Serif"/>
              <a:ea typeface="Noto Sans CJK SC Regular"/>
              <a:cs typeface="FreeSans"/>
            </a:endParaRPr>
          </a:p>
          <a:p>
            <a:pPr>
              <a:lnSpc>
                <a:spcPct val="150000"/>
              </a:lnSpc>
              <a:tabLst>
                <a:tab pos="171450" algn="l"/>
                <a:tab pos="342900" algn="l"/>
                <a:tab pos="400050" algn="l"/>
                <a:tab pos="5486400" algn="l"/>
              </a:tabLst>
            </a:pPr>
            <a:r>
              <a:rPr lang="en-US" sz="2000" kern="50" dirty="0">
                <a:latin typeface="Arial" panose="020B0604020202020204" pitchFamily="34" charset="0"/>
                <a:ea typeface="Noto Sans CJK SC Regular"/>
                <a:cs typeface="FreeSans"/>
              </a:rPr>
              <a:t>		3.7   Edit own comments	</a:t>
            </a:r>
            <a:endParaRPr lang="en-US" sz="2000" kern="50" dirty="0">
              <a:latin typeface="Liberation Serif"/>
              <a:ea typeface="Noto Sans CJK SC Regular"/>
              <a:cs typeface="FreeSans"/>
            </a:endParaRPr>
          </a:p>
          <a:p>
            <a:pPr>
              <a:lnSpc>
                <a:spcPct val="150000"/>
              </a:lnSpc>
              <a:tabLst>
                <a:tab pos="171450" algn="l"/>
                <a:tab pos="342900" algn="l"/>
                <a:tab pos="400050" algn="l"/>
                <a:tab pos="5486400" algn="l"/>
              </a:tabLst>
            </a:pPr>
            <a:r>
              <a:rPr lang="en-US" sz="2000" kern="50" dirty="0">
                <a:latin typeface="Arial" panose="020B0604020202020204" pitchFamily="34" charset="0"/>
                <a:ea typeface="Noto Sans CJK SC Regular"/>
                <a:cs typeface="FreeSans"/>
              </a:rPr>
              <a:t>		3.8   Edit user profile	</a:t>
            </a:r>
            <a:endParaRPr lang="en-US" sz="2000" kern="50" dirty="0">
              <a:latin typeface="Liberation Serif"/>
              <a:ea typeface="Noto Sans CJK SC Regular"/>
              <a:cs typeface="FreeSans"/>
            </a:endParaRPr>
          </a:p>
          <a:p>
            <a:pPr>
              <a:lnSpc>
                <a:spcPct val="150000"/>
              </a:lnSpc>
              <a:tabLst>
                <a:tab pos="171450" algn="l"/>
                <a:tab pos="342900" algn="l"/>
                <a:tab pos="400050" algn="l"/>
                <a:tab pos="5486400" algn="l"/>
              </a:tabLst>
            </a:pPr>
            <a:r>
              <a:rPr lang="en-US" sz="2000" kern="50" dirty="0">
                <a:latin typeface="Arial" panose="020B0604020202020204" pitchFamily="34" charset="0"/>
                <a:ea typeface="Noto Sans CJK SC Regular"/>
                <a:cs typeface="FreeSans"/>
              </a:rPr>
              <a:t>		3.9   Delete violated members’ comments	</a:t>
            </a:r>
            <a:endParaRPr lang="en-US" sz="2000" kern="50" dirty="0">
              <a:latin typeface="Liberation Serif"/>
              <a:ea typeface="Noto Sans CJK SC Regular"/>
              <a:cs typeface="FreeSans"/>
            </a:endParaRPr>
          </a:p>
          <a:p>
            <a:pPr>
              <a:lnSpc>
                <a:spcPct val="150000"/>
              </a:lnSpc>
              <a:tabLst>
                <a:tab pos="171450" algn="l"/>
                <a:tab pos="342900" algn="l"/>
                <a:tab pos="400050" algn="l"/>
                <a:tab pos="5486400" algn="l"/>
              </a:tabLst>
            </a:pPr>
            <a:r>
              <a:rPr lang="en-US" sz="2000" kern="50" dirty="0">
                <a:latin typeface="Arial" panose="020B0604020202020204" pitchFamily="34" charset="0"/>
                <a:ea typeface="Noto Sans CJK SC Regular"/>
                <a:cs typeface="FreeSans"/>
              </a:rPr>
              <a:t>		3.10 Delete violated members’ posts	</a:t>
            </a:r>
            <a:endParaRPr lang="en-US" sz="2000" kern="50" dirty="0">
              <a:effectLst/>
              <a:latin typeface="Liberation Serif"/>
              <a:ea typeface="Noto Sans CJK SC Regular"/>
              <a:cs typeface="Free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29615" y="271212"/>
            <a:ext cx="473277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kern="50" dirty="0">
                <a:latin typeface="Arial" panose="020B0604020202020204" pitchFamily="34" charset="0"/>
                <a:ea typeface="Noto Sans CJK SC Regular"/>
                <a:cs typeface="FreeSans"/>
              </a:rPr>
              <a:t>Test Case 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82708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306" y="1438146"/>
            <a:ext cx="8946541" cy="4604436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b="1" dirty="0"/>
              <a:t>Goals and Scope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FF0000"/>
                </a:solidFill>
              </a:rPr>
              <a:t>Project Goals</a:t>
            </a:r>
          </a:p>
          <a:p>
            <a:r>
              <a:rPr lang="en-US" b="1" dirty="0"/>
              <a:t>Functional goals</a:t>
            </a:r>
          </a:p>
          <a:p>
            <a:r>
              <a:rPr lang="en-US" b="1" dirty="0"/>
              <a:t>Strategic goals</a:t>
            </a:r>
          </a:p>
          <a:p>
            <a:r>
              <a:rPr lang="en-US" b="1" dirty="0"/>
              <a:t>Business goals</a:t>
            </a:r>
          </a:p>
          <a:p>
            <a:r>
              <a:rPr lang="en-US" b="1" dirty="0"/>
              <a:t>Technological goals</a:t>
            </a:r>
          </a:p>
          <a:p>
            <a:r>
              <a:rPr lang="en-US" b="1" dirty="0"/>
              <a:t>Quality Goals</a:t>
            </a:r>
          </a:p>
          <a:p>
            <a:r>
              <a:rPr lang="en-US" b="1" dirty="0"/>
              <a:t>Organizational goals</a:t>
            </a:r>
          </a:p>
          <a:p>
            <a:r>
              <a:rPr lang="en-US" b="1" dirty="0"/>
              <a:t>Constraints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95928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306" y="1438146"/>
            <a:ext cx="8946541" cy="4604436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b="1" dirty="0"/>
              <a:t>Goals and Scope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FF0000"/>
                </a:solidFill>
              </a:rPr>
              <a:t>Project Scope</a:t>
            </a:r>
          </a:p>
          <a:p>
            <a:r>
              <a:rPr lang="en-US" i="1" dirty="0"/>
              <a:t>Customer classifications</a:t>
            </a:r>
            <a:r>
              <a:rPr lang="en-US" dirty="0"/>
              <a:t>:</a:t>
            </a:r>
          </a:p>
          <a:p>
            <a:pPr lvl="0"/>
            <a:r>
              <a:rPr lang="en-US" dirty="0"/>
              <a:t>(Unprivileged) Users: Guest</a:t>
            </a:r>
          </a:p>
          <a:p>
            <a:pPr lvl="0"/>
            <a:r>
              <a:rPr lang="en-US" dirty="0"/>
              <a:t>Privileged users</a:t>
            </a:r>
          </a:p>
          <a:p>
            <a:pPr lvl="1"/>
            <a:r>
              <a:rPr lang="en-US" dirty="0"/>
              <a:t>Member</a:t>
            </a:r>
          </a:p>
          <a:p>
            <a:pPr lvl="1"/>
            <a:r>
              <a:rPr lang="en-US" dirty="0"/>
              <a:t>Moderator</a:t>
            </a:r>
          </a:p>
          <a:p>
            <a:pPr lvl="1"/>
            <a:r>
              <a:rPr lang="en-US" dirty="0"/>
              <a:t>Administrator </a:t>
            </a:r>
          </a:p>
          <a:p>
            <a:r>
              <a:rPr lang="en-US" b="1" dirty="0"/>
              <a:t>Included</a:t>
            </a:r>
          </a:p>
          <a:p>
            <a:r>
              <a:rPr lang="en-US" b="1" dirty="0"/>
              <a:t>Excluded</a:t>
            </a:r>
          </a:p>
        </p:txBody>
      </p:sp>
    </p:spTree>
    <p:extLst>
      <p:ext uri="{BB962C8B-B14F-4D97-AF65-F5344CB8AC3E}">
        <p14:creationId xmlns:p14="http://schemas.microsoft.com/office/powerpoint/2010/main" val="418929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261" y="604930"/>
            <a:ext cx="8946541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i="1" dirty="0"/>
              <a:t>Risk managements</a:t>
            </a:r>
            <a:endParaRPr lang="en-US" sz="2400" b="1" i="1" dirty="0"/>
          </a:p>
        </p:txBody>
      </p:sp>
      <p:sp>
        <p:nvSpPr>
          <p:cNvPr id="4" name="Rectangle 3"/>
          <p:cNvSpPr/>
          <p:nvPr/>
        </p:nvSpPr>
        <p:spPr>
          <a:xfrm>
            <a:off x="504444" y="1681159"/>
            <a:ext cx="10950804" cy="4234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1009">
              <a:lnSpc>
                <a:spcPct val="100000"/>
              </a:lnSpc>
              <a:spcBef>
                <a:spcPts val="635"/>
              </a:spcBef>
            </a:pPr>
            <a:r>
              <a:rPr lang="en-US" sz="2400" dirty="0">
                <a:latin typeface="Times New Roman"/>
                <a:cs typeface="Times New Roman"/>
              </a:rPr>
              <a:t>Th</a:t>
            </a:r>
            <a:r>
              <a:rPr lang="en-US" sz="2400" spc="-5" dirty="0">
                <a:latin typeface="Times New Roman"/>
                <a:cs typeface="Times New Roman"/>
              </a:rPr>
              <a:t>re</a:t>
            </a:r>
            <a:r>
              <a:rPr lang="en-US" sz="2400" dirty="0">
                <a:latin typeface="Times New Roman"/>
                <a:cs typeface="Times New Roman"/>
              </a:rPr>
              <a:t>e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c</a:t>
            </a:r>
            <a:r>
              <a:rPr lang="en-US" sz="2400" dirty="0">
                <a:latin typeface="Times New Roman"/>
                <a:cs typeface="Times New Roman"/>
              </a:rPr>
              <a:t>lassifi</a:t>
            </a:r>
            <a:r>
              <a:rPr lang="en-US" sz="2400" spc="-5" dirty="0">
                <a:latin typeface="Times New Roman"/>
                <a:cs typeface="Times New Roman"/>
              </a:rPr>
              <a:t>ca</a:t>
            </a:r>
            <a:r>
              <a:rPr lang="en-US" sz="2400" dirty="0">
                <a:latin typeface="Times New Roman"/>
                <a:cs typeface="Times New Roman"/>
              </a:rPr>
              <a:t>tions of </a:t>
            </a:r>
            <a:r>
              <a:rPr lang="en-US" sz="2400" spc="-10" dirty="0">
                <a:latin typeface="Times New Roman"/>
                <a:cs typeface="Times New Roman"/>
              </a:rPr>
              <a:t>r</a:t>
            </a:r>
            <a:r>
              <a:rPr lang="en-US" sz="2400" spc="10" dirty="0">
                <a:latin typeface="Times New Roman"/>
                <a:cs typeface="Times New Roman"/>
              </a:rPr>
              <a:t>i</a:t>
            </a:r>
            <a:r>
              <a:rPr lang="en-US" sz="2400" dirty="0">
                <a:latin typeface="Times New Roman"/>
                <a:cs typeface="Times New Roman"/>
              </a:rPr>
              <a:t>sk:</a:t>
            </a:r>
          </a:p>
          <a:p>
            <a:pPr marL="461009" indent="228600">
              <a:lnSpc>
                <a:spcPct val="100000"/>
              </a:lnSpc>
              <a:spcBef>
                <a:spcPts val="705"/>
              </a:spcBef>
              <a:buFont typeface="Symbol"/>
              <a:buChar char=""/>
              <a:tabLst>
                <a:tab pos="909319" algn="l"/>
              </a:tabLst>
            </a:pPr>
            <a:r>
              <a:rPr lang="en-US" sz="2400" i="1" dirty="0">
                <a:latin typeface="Times New Roman"/>
                <a:cs typeface="Times New Roman"/>
              </a:rPr>
              <a:t>P</a:t>
            </a:r>
            <a:r>
              <a:rPr lang="en-US" sz="2400" i="1" spc="-50" dirty="0">
                <a:latin typeface="Times New Roman"/>
                <a:cs typeface="Times New Roman"/>
              </a:rPr>
              <a:t>r</a:t>
            </a:r>
            <a:r>
              <a:rPr lang="en-US" sz="2400" i="1" dirty="0">
                <a:latin typeface="Times New Roman"/>
                <a:cs typeface="Times New Roman"/>
              </a:rPr>
              <a:t>oje</a:t>
            </a:r>
            <a:r>
              <a:rPr lang="en-US" sz="2400" i="1" spc="-10" dirty="0">
                <a:latin typeface="Times New Roman"/>
                <a:cs typeface="Times New Roman"/>
              </a:rPr>
              <a:t>c</a:t>
            </a:r>
            <a:r>
              <a:rPr lang="en-US" sz="2400" i="1" dirty="0">
                <a:latin typeface="Times New Roman"/>
                <a:cs typeface="Times New Roman"/>
              </a:rPr>
              <a:t>t ris</a:t>
            </a:r>
            <a:r>
              <a:rPr lang="en-US" sz="2400" i="1" spc="-5" dirty="0">
                <a:latin typeface="Times New Roman"/>
                <a:cs typeface="Times New Roman"/>
              </a:rPr>
              <a:t>k</a:t>
            </a:r>
            <a:r>
              <a:rPr lang="en-US" sz="2400" i="1" spc="5" dirty="0">
                <a:latin typeface="Times New Roman"/>
                <a:cs typeface="Times New Roman"/>
              </a:rPr>
              <a:t>s</a:t>
            </a:r>
            <a:r>
              <a:rPr lang="en-US" sz="2400" dirty="0">
                <a:latin typeface="Times New Roman"/>
                <a:cs typeface="Times New Roman"/>
              </a:rPr>
              <a:t>: a</a:t>
            </a:r>
            <a:r>
              <a:rPr lang="en-US" sz="2400" spc="-20" dirty="0">
                <a:latin typeface="Times New Roman"/>
                <a:cs typeface="Times New Roman"/>
              </a:rPr>
              <a:t>f</a:t>
            </a:r>
            <a:r>
              <a:rPr lang="en-US" sz="2400" dirty="0">
                <a:latin typeface="Times New Roman"/>
                <a:cs typeface="Times New Roman"/>
              </a:rPr>
              <a:t>f</a:t>
            </a:r>
            <a:r>
              <a:rPr lang="en-US" sz="2400" spc="-10" dirty="0">
                <a:latin typeface="Times New Roman"/>
                <a:cs typeface="Times New Roman"/>
              </a:rPr>
              <a:t>e</a:t>
            </a:r>
            <a:r>
              <a:rPr lang="en-US" sz="2400" spc="-5" dirty="0">
                <a:latin typeface="Times New Roman"/>
                <a:cs typeface="Times New Roman"/>
              </a:rPr>
              <a:t>c</a:t>
            </a:r>
            <a:r>
              <a:rPr lang="en-US" sz="2400" dirty="0">
                <a:latin typeface="Times New Roman"/>
                <a:cs typeface="Times New Roman"/>
              </a:rPr>
              <a:t>t sc</a:t>
            </a:r>
            <a:r>
              <a:rPr lang="en-US" sz="2400" spc="5" dirty="0">
                <a:latin typeface="Times New Roman"/>
                <a:cs typeface="Times New Roman"/>
              </a:rPr>
              <a:t>he</a:t>
            </a:r>
            <a:r>
              <a:rPr lang="en-US" sz="2400" dirty="0">
                <a:latin typeface="Times New Roman"/>
                <a:cs typeface="Times New Roman"/>
              </a:rPr>
              <a:t>dules </a:t>
            </a:r>
            <a:r>
              <a:rPr lang="en-US" sz="2400" spc="-10" dirty="0">
                <a:latin typeface="Times New Roman"/>
                <a:cs typeface="Times New Roman"/>
              </a:rPr>
              <a:t>a</a:t>
            </a:r>
            <a:r>
              <a:rPr lang="en-US" sz="2400" dirty="0">
                <a:latin typeface="Times New Roman"/>
                <a:cs typeface="Times New Roman"/>
              </a:rPr>
              <a:t>nd r</a:t>
            </a:r>
            <a:r>
              <a:rPr lang="en-US" sz="2400" spc="-10" dirty="0">
                <a:latin typeface="Times New Roman"/>
                <a:cs typeface="Times New Roman"/>
              </a:rPr>
              <a:t>e</a:t>
            </a:r>
            <a:r>
              <a:rPr lang="en-US" sz="2400" dirty="0">
                <a:latin typeface="Times New Roman"/>
                <a:cs typeface="Times New Roman"/>
              </a:rPr>
              <a:t>sou</a:t>
            </a:r>
            <a:r>
              <a:rPr lang="en-US" sz="2400" spc="5" dirty="0">
                <a:latin typeface="Times New Roman"/>
                <a:cs typeface="Times New Roman"/>
              </a:rPr>
              <a:t>r</a:t>
            </a:r>
            <a:r>
              <a:rPr lang="en-US" sz="2400" spc="-5" dirty="0">
                <a:latin typeface="Times New Roman"/>
                <a:cs typeface="Times New Roman"/>
              </a:rPr>
              <a:t>ce</a:t>
            </a:r>
            <a:r>
              <a:rPr lang="en-US" sz="2400" dirty="0">
                <a:latin typeface="Times New Roman"/>
                <a:cs typeface="Times New Roman"/>
              </a:rPr>
              <a:t>s.</a:t>
            </a:r>
          </a:p>
          <a:p>
            <a:pPr marL="908685" indent="-219075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909319" algn="l"/>
              </a:tabLst>
            </a:pPr>
            <a:r>
              <a:rPr lang="en-US" sz="2400" i="1" dirty="0">
                <a:latin typeface="Times New Roman"/>
                <a:cs typeface="Times New Roman"/>
              </a:rPr>
              <a:t>P</a:t>
            </a:r>
            <a:r>
              <a:rPr lang="en-US" sz="2400" i="1" spc="-50" dirty="0">
                <a:latin typeface="Times New Roman"/>
                <a:cs typeface="Times New Roman"/>
              </a:rPr>
              <a:t>r</a:t>
            </a:r>
            <a:r>
              <a:rPr lang="en-US" sz="2400" i="1" dirty="0">
                <a:latin typeface="Times New Roman"/>
                <a:cs typeface="Times New Roman"/>
              </a:rPr>
              <a:t>odu</a:t>
            </a:r>
            <a:r>
              <a:rPr lang="en-US" sz="2400" i="1" spc="-5" dirty="0">
                <a:latin typeface="Times New Roman"/>
                <a:cs typeface="Times New Roman"/>
              </a:rPr>
              <a:t>c</a:t>
            </a:r>
            <a:r>
              <a:rPr lang="en-US" sz="2400" i="1" dirty="0">
                <a:latin typeface="Times New Roman"/>
                <a:cs typeface="Times New Roman"/>
              </a:rPr>
              <a:t>t ris</a:t>
            </a:r>
            <a:r>
              <a:rPr lang="en-US" sz="2400" i="1" spc="-5" dirty="0">
                <a:latin typeface="Times New Roman"/>
                <a:cs typeface="Times New Roman"/>
              </a:rPr>
              <a:t>k</a:t>
            </a:r>
            <a:r>
              <a:rPr lang="en-US" sz="2400" i="1" spc="5" dirty="0">
                <a:latin typeface="Times New Roman"/>
                <a:cs typeface="Times New Roman"/>
              </a:rPr>
              <a:t>s</a:t>
            </a:r>
            <a:r>
              <a:rPr lang="en-US" sz="2400" dirty="0">
                <a:latin typeface="Times New Roman"/>
                <a:cs typeface="Times New Roman"/>
              </a:rPr>
              <a:t>: a</a:t>
            </a:r>
            <a:r>
              <a:rPr lang="en-US" sz="2400" spc="-30" dirty="0">
                <a:latin typeface="Times New Roman"/>
                <a:cs typeface="Times New Roman"/>
              </a:rPr>
              <a:t>f</a:t>
            </a:r>
            <a:r>
              <a:rPr lang="en-US" sz="2400" spc="5" dirty="0">
                <a:latin typeface="Times New Roman"/>
                <a:cs typeface="Times New Roman"/>
              </a:rPr>
              <a:t>f</a:t>
            </a:r>
            <a:r>
              <a:rPr lang="en-US" sz="2400" spc="-5" dirty="0">
                <a:latin typeface="Times New Roman"/>
                <a:cs typeface="Times New Roman"/>
              </a:rPr>
              <a:t>ec</a:t>
            </a:r>
            <a:r>
              <a:rPr lang="en-US" sz="2400" dirty="0">
                <a:latin typeface="Times New Roman"/>
                <a:cs typeface="Times New Roman"/>
              </a:rPr>
              <a:t>t the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qu</a:t>
            </a:r>
            <a:r>
              <a:rPr lang="en-US" sz="2400" spc="-5" dirty="0">
                <a:latin typeface="Times New Roman"/>
                <a:cs typeface="Times New Roman"/>
              </a:rPr>
              <a:t>a</a:t>
            </a:r>
            <a:r>
              <a:rPr lang="en-US" sz="2400" dirty="0">
                <a:latin typeface="Times New Roman"/>
                <a:cs typeface="Times New Roman"/>
              </a:rPr>
              <a:t>li</a:t>
            </a:r>
            <a:r>
              <a:rPr lang="en-US" sz="2400" spc="10" dirty="0">
                <a:latin typeface="Times New Roman"/>
                <a:cs typeface="Times New Roman"/>
              </a:rPr>
              <a:t>t</a:t>
            </a:r>
            <a:r>
              <a:rPr lang="en-US" sz="2400" dirty="0">
                <a:latin typeface="Times New Roman"/>
                <a:cs typeface="Times New Roman"/>
              </a:rPr>
              <a:t>y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of per</a:t>
            </a:r>
            <a:r>
              <a:rPr lang="en-US" sz="2400" spc="-10" dirty="0">
                <a:latin typeface="Times New Roman"/>
                <a:cs typeface="Times New Roman"/>
              </a:rPr>
              <a:t>f</a:t>
            </a:r>
            <a:r>
              <a:rPr lang="en-US" sz="2400" dirty="0">
                <a:latin typeface="Times New Roman"/>
                <a:cs typeface="Times New Roman"/>
              </a:rPr>
              <a:t>or</a:t>
            </a:r>
            <a:r>
              <a:rPr lang="en-US" sz="2400" spc="5" dirty="0">
                <a:latin typeface="Times New Roman"/>
                <a:cs typeface="Times New Roman"/>
              </a:rPr>
              <a:t>m</a:t>
            </a:r>
            <a:r>
              <a:rPr lang="en-US" sz="2400" spc="-5" dirty="0">
                <a:latin typeface="Times New Roman"/>
                <a:cs typeface="Times New Roman"/>
              </a:rPr>
              <a:t>a</a:t>
            </a:r>
            <a:r>
              <a:rPr lang="en-US" sz="2400" dirty="0">
                <a:latin typeface="Times New Roman"/>
                <a:cs typeface="Times New Roman"/>
              </a:rPr>
              <a:t>n</a:t>
            </a:r>
            <a:r>
              <a:rPr lang="en-US" sz="2400" spc="-5" dirty="0">
                <a:latin typeface="Times New Roman"/>
                <a:cs typeface="Times New Roman"/>
              </a:rPr>
              <a:t>c</a:t>
            </a:r>
            <a:r>
              <a:rPr lang="en-US" sz="2400" dirty="0">
                <a:latin typeface="Times New Roman"/>
                <a:cs typeface="Times New Roman"/>
              </a:rPr>
              <a:t>e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spc="10" dirty="0">
                <a:latin typeface="Times New Roman"/>
                <a:cs typeface="Times New Roman"/>
              </a:rPr>
              <a:t>o</a:t>
            </a:r>
            <a:r>
              <a:rPr lang="en-US" sz="2400" dirty="0">
                <a:latin typeface="Times New Roman"/>
                <a:cs typeface="Times New Roman"/>
              </a:rPr>
              <a:t>f the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softw</a:t>
            </a:r>
            <a:r>
              <a:rPr lang="en-US" sz="2400" spc="-10" dirty="0">
                <a:latin typeface="Times New Roman"/>
                <a:cs typeface="Times New Roman"/>
              </a:rPr>
              <a:t>a</a:t>
            </a:r>
            <a:r>
              <a:rPr lang="en-US" sz="2400" spc="5" dirty="0">
                <a:latin typeface="Times New Roman"/>
                <a:cs typeface="Times New Roman"/>
              </a:rPr>
              <a:t>r</a:t>
            </a:r>
            <a:r>
              <a:rPr lang="en-US" sz="2400" dirty="0">
                <a:latin typeface="Times New Roman"/>
                <a:cs typeface="Times New Roman"/>
              </a:rPr>
              <a:t>e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b</a:t>
            </a:r>
            <a:r>
              <a:rPr lang="en-US" sz="2400" spc="-5" dirty="0">
                <a:latin typeface="Times New Roman"/>
                <a:cs typeface="Times New Roman"/>
              </a:rPr>
              <a:t>e</a:t>
            </a:r>
            <a:r>
              <a:rPr lang="en-US" sz="2400" dirty="0">
                <a:latin typeface="Times New Roman"/>
                <a:cs typeface="Times New Roman"/>
              </a:rPr>
              <a:t>i</a:t>
            </a:r>
            <a:r>
              <a:rPr lang="en-US" sz="2400" spc="10" dirty="0">
                <a:latin typeface="Times New Roman"/>
                <a:cs typeface="Times New Roman"/>
              </a:rPr>
              <a:t>n</a:t>
            </a:r>
            <a:r>
              <a:rPr lang="en-US" sz="2400" dirty="0">
                <a:latin typeface="Times New Roman"/>
                <a:cs typeface="Times New Roman"/>
              </a:rPr>
              <a:t>g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d</a:t>
            </a:r>
            <a:r>
              <a:rPr lang="en-US" sz="2400" spc="-5" dirty="0">
                <a:latin typeface="Times New Roman"/>
                <a:cs typeface="Times New Roman"/>
              </a:rPr>
              <a:t>e</a:t>
            </a:r>
            <a:r>
              <a:rPr lang="en-US" sz="2400" spc="10" dirty="0">
                <a:latin typeface="Times New Roman"/>
                <a:cs typeface="Times New Roman"/>
              </a:rPr>
              <a:t>v</a:t>
            </a:r>
            <a:r>
              <a:rPr lang="en-US" sz="2400" spc="5" dirty="0">
                <a:latin typeface="Times New Roman"/>
                <a:cs typeface="Times New Roman"/>
              </a:rPr>
              <a:t>e</a:t>
            </a:r>
            <a:r>
              <a:rPr lang="en-US" sz="2400" dirty="0">
                <a:latin typeface="Times New Roman"/>
                <a:cs typeface="Times New Roman"/>
              </a:rPr>
              <a:t>loped.</a:t>
            </a:r>
          </a:p>
          <a:p>
            <a:pPr marL="461009" marR="384810" indent="228600">
              <a:lnSpc>
                <a:spcPct val="143300"/>
              </a:lnSpc>
              <a:spcBef>
                <a:spcPts val="95"/>
              </a:spcBef>
              <a:buFont typeface="Symbol"/>
              <a:buChar char=""/>
              <a:tabLst>
                <a:tab pos="909319" algn="l"/>
              </a:tabLst>
            </a:pPr>
            <a:r>
              <a:rPr lang="en-US" sz="2400" i="1" dirty="0">
                <a:latin typeface="Times New Roman"/>
                <a:cs typeface="Times New Roman"/>
              </a:rPr>
              <a:t>Business ris</a:t>
            </a:r>
            <a:r>
              <a:rPr lang="en-US" sz="2400" i="1" spc="-5" dirty="0">
                <a:latin typeface="Times New Roman"/>
                <a:cs typeface="Times New Roman"/>
              </a:rPr>
              <a:t>k</a:t>
            </a:r>
            <a:r>
              <a:rPr lang="en-US" sz="2400" i="1" spc="5" dirty="0">
                <a:latin typeface="Times New Roman"/>
                <a:cs typeface="Times New Roman"/>
              </a:rPr>
              <a:t>s</a:t>
            </a:r>
            <a:r>
              <a:rPr lang="en-US" sz="2400" dirty="0">
                <a:latin typeface="Times New Roman"/>
                <a:cs typeface="Times New Roman"/>
              </a:rPr>
              <a:t>: a</a:t>
            </a:r>
            <a:r>
              <a:rPr lang="en-US" sz="2400" spc="-30" dirty="0">
                <a:latin typeface="Times New Roman"/>
                <a:cs typeface="Times New Roman"/>
              </a:rPr>
              <a:t>f</a:t>
            </a:r>
            <a:r>
              <a:rPr lang="en-US" sz="2400" dirty="0">
                <a:latin typeface="Times New Roman"/>
                <a:cs typeface="Times New Roman"/>
              </a:rPr>
              <a:t>fe</a:t>
            </a:r>
            <a:r>
              <a:rPr lang="en-US" sz="2400" spc="-5" dirty="0">
                <a:latin typeface="Times New Roman"/>
                <a:cs typeface="Times New Roman"/>
              </a:rPr>
              <a:t>c</a:t>
            </a:r>
            <a:r>
              <a:rPr lang="en-US" sz="2400" dirty="0">
                <a:latin typeface="Times New Roman"/>
                <a:cs typeface="Times New Roman"/>
              </a:rPr>
              <a:t>t the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</a:t>
            </a:r>
            <a:r>
              <a:rPr lang="en-US" sz="2400" spc="-20" dirty="0">
                <a:latin typeface="Times New Roman"/>
                <a:cs typeface="Times New Roman"/>
              </a:rPr>
              <a:t>r</a:t>
            </a:r>
            <a:r>
              <a:rPr lang="en-US" sz="2400" spc="-15" dirty="0">
                <a:latin typeface="Times New Roman"/>
                <a:cs typeface="Times New Roman"/>
              </a:rPr>
              <a:t>g</a:t>
            </a:r>
            <a:r>
              <a:rPr lang="en-US" sz="2400" spc="-5" dirty="0">
                <a:latin typeface="Times New Roman"/>
                <a:cs typeface="Times New Roman"/>
              </a:rPr>
              <a:t>a</a:t>
            </a:r>
            <a:r>
              <a:rPr lang="en-US" sz="2400" dirty="0">
                <a:latin typeface="Times New Roman"/>
                <a:cs typeface="Times New Roman"/>
              </a:rPr>
              <a:t>ni</a:t>
            </a:r>
            <a:r>
              <a:rPr lang="en-US" sz="2400" spc="5" dirty="0">
                <a:latin typeface="Times New Roman"/>
                <a:cs typeface="Times New Roman"/>
              </a:rPr>
              <a:t>z</a:t>
            </a:r>
            <a:r>
              <a:rPr lang="en-US" sz="2400" spc="-5" dirty="0">
                <a:latin typeface="Times New Roman"/>
                <a:cs typeface="Times New Roman"/>
              </a:rPr>
              <a:t>a</a:t>
            </a:r>
            <a:r>
              <a:rPr lang="en-US" sz="2400" dirty="0">
                <a:latin typeface="Times New Roman"/>
                <a:cs typeface="Times New Roman"/>
              </a:rPr>
              <a:t>tion d</a:t>
            </a:r>
            <a:r>
              <a:rPr lang="en-US" sz="2400" spc="-5" dirty="0">
                <a:latin typeface="Times New Roman"/>
                <a:cs typeface="Times New Roman"/>
              </a:rPr>
              <a:t>e</a:t>
            </a:r>
            <a:r>
              <a:rPr lang="en-US" sz="2400" dirty="0">
                <a:latin typeface="Times New Roman"/>
                <a:cs typeface="Times New Roman"/>
              </a:rPr>
              <a:t>v</a:t>
            </a:r>
            <a:r>
              <a:rPr lang="en-US" sz="2400" spc="-5" dirty="0">
                <a:latin typeface="Times New Roman"/>
                <a:cs typeface="Times New Roman"/>
              </a:rPr>
              <a:t>e</a:t>
            </a:r>
            <a:r>
              <a:rPr lang="en-US" sz="2400" dirty="0">
                <a:latin typeface="Times New Roman"/>
                <a:cs typeface="Times New Roman"/>
              </a:rPr>
              <a:t>loping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or p</a:t>
            </a:r>
            <a:r>
              <a:rPr lang="en-US" sz="2400" spc="-10" dirty="0">
                <a:latin typeface="Times New Roman"/>
                <a:cs typeface="Times New Roman"/>
              </a:rPr>
              <a:t>r</a:t>
            </a:r>
            <a:r>
              <a:rPr lang="en-US" sz="2400" dirty="0">
                <a:latin typeface="Times New Roman"/>
                <a:cs typeface="Times New Roman"/>
              </a:rPr>
              <a:t>o</a:t>
            </a:r>
            <a:r>
              <a:rPr lang="en-US" sz="2400" spc="-5" dirty="0">
                <a:latin typeface="Times New Roman"/>
                <a:cs typeface="Times New Roman"/>
              </a:rPr>
              <a:t>c</a:t>
            </a:r>
            <a:r>
              <a:rPr lang="en-US" sz="2400" dirty="0">
                <a:latin typeface="Times New Roman"/>
                <a:cs typeface="Times New Roman"/>
              </a:rPr>
              <a:t>uri</a:t>
            </a:r>
            <a:r>
              <a:rPr lang="en-US" sz="2400" spc="5" dirty="0">
                <a:latin typeface="Times New Roman"/>
                <a:cs typeface="Times New Roman"/>
              </a:rPr>
              <a:t>n</a:t>
            </a:r>
            <a:r>
              <a:rPr lang="en-US" sz="2400" dirty="0">
                <a:latin typeface="Times New Roman"/>
                <a:cs typeface="Times New Roman"/>
              </a:rPr>
              <a:t>g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 s</a:t>
            </a:r>
            <a:r>
              <a:rPr lang="en-US" sz="2400" spc="5" dirty="0">
                <a:latin typeface="Times New Roman"/>
                <a:cs typeface="Times New Roman"/>
              </a:rPr>
              <a:t>o</a:t>
            </a:r>
            <a:r>
              <a:rPr lang="en-US" sz="2400" dirty="0">
                <a:latin typeface="Times New Roman"/>
                <a:cs typeface="Times New Roman"/>
              </a:rPr>
              <a:t>ft</a:t>
            </a:r>
            <a:r>
              <a:rPr lang="en-US" sz="2400" spc="-5" dirty="0">
                <a:latin typeface="Times New Roman"/>
                <a:cs typeface="Times New Roman"/>
              </a:rPr>
              <a:t>wa</a:t>
            </a:r>
            <a:r>
              <a:rPr lang="en-US" sz="2400" spc="5" dirty="0">
                <a:latin typeface="Times New Roman"/>
                <a:cs typeface="Times New Roman"/>
              </a:rPr>
              <a:t>re</a:t>
            </a:r>
            <a:r>
              <a:rPr lang="en-US" sz="2400" dirty="0">
                <a:latin typeface="Times New Roman"/>
                <a:cs typeface="Times New Roman"/>
              </a:rPr>
              <a:t>. De</a:t>
            </a:r>
            <a:r>
              <a:rPr lang="en-US" sz="2400" spc="-15" dirty="0">
                <a:latin typeface="Times New Roman"/>
                <a:cs typeface="Times New Roman"/>
              </a:rPr>
              <a:t>g</a:t>
            </a:r>
            <a:r>
              <a:rPr lang="en-US" sz="2400" dirty="0">
                <a:latin typeface="Times New Roman"/>
                <a:cs typeface="Times New Roman"/>
              </a:rPr>
              <a:t>ree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of e</a:t>
            </a:r>
            <a:r>
              <a:rPr lang="en-US" sz="2400" spc="-30" dirty="0">
                <a:latin typeface="Times New Roman"/>
                <a:cs typeface="Times New Roman"/>
              </a:rPr>
              <a:t>f</a:t>
            </a:r>
            <a:r>
              <a:rPr lang="en-US" sz="2400" spc="5" dirty="0">
                <a:latin typeface="Times New Roman"/>
                <a:cs typeface="Times New Roman"/>
              </a:rPr>
              <a:t>f</a:t>
            </a:r>
            <a:r>
              <a:rPr lang="en-US" sz="2400" spc="-5" dirty="0">
                <a:latin typeface="Times New Roman"/>
                <a:cs typeface="Times New Roman"/>
              </a:rPr>
              <a:t>ec</a:t>
            </a:r>
            <a:r>
              <a:rPr lang="en-US" sz="2400" dirty="0">
                <a:latin typeface="Times New Roman"/>
                <a:cs typeface="Times New Roman"/>
              </a:rPr>
              <a:t>ts:</a:t>
            </a:r>
          </a:p>
          <a:p>
            <a:pPr marL="919480" indent="-228600">
              <a:lnSpc>
                <a:spcPct val="100000"/>
              </a:lnSpc>
              <a:spcBef>
                <a:spcPts val="635"/>
              </a:spcBef>
              <a:buFont typeface="Wingdings"/>
              <a:buChar char=""/>
              <a:tabLst>
                <a:tab pos="920115" algn="l"/>
              </a:tabLst>
            </a:pPr>
            <a:r>
              <a:rPr lang="en-US"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lang="en-US" sz="24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lang="en-US"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d: Catast</a:t>
            </a:r>
            <a:r>
              <a:rPr lang="en-US" sz="2400" i="1" spc="-4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lang="en-US"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ophic</a:t>
            </a:r>
            <a:endParaRPr lang="en-US" sz="2400" dirty="0">
              <a:latin typeface="Times New Roman"/>
              <a:cs typeface="Times New Roman"/>
            </a:endParaRPr>
          </a:p>
          <a:p>
            <a:pPr marL="919480" indent="-228600">
              <a:lnSpc>
                <a:spcPct val="100000"/>
              </a:lnSpc>
              <a:spcBef>
                <a:spcPts val="625"/>
              </a:spcBef>
              <a:buFont typeface="Wingdings"/>
              <a:buChar char=""/>
              <a:tabLst>
                <a:tab pos="920115" algn="l"/>
              </a:tabLst>
            </a:pPr>
            <a:r>
              <a:rPr lang="en-US" sz="2400" i="1" dirty="0">
                <a:solidFill>
                  <a:srgbClr val="EC7C30"/>
                </a:solidFill>
                <a:latin typeface="Times New Roman"/>
                <a:cs typeface="Times New Roman"/>
              </a:rPr>
              <a:t>Orang</a:t>
            </a:r>
            <a:r>
              <a:rPr lang="en-US" sz="2400" i="1" spc="-10" dirty="0">
                <a:solidFill>
                  <a:srgbClr val="EC7C30"/>
                </a:solidFill>
                <a:latin typeface="Times New Roman"/>
                <a:cs typeface="Times New Roman"/>
              </a:rPr>
              <a:t>e</a:t>
            </a:r>
            <a:r>
              <a:rPr lang="en-US" sz="2400" i="1" dirty="0">
                <a:solidFill>
                  <a:srgbClr val="EC7C30"/>
                </a:solidFill>
                <a:latin typeface="Times New Roman"/>
                <a:cs typeface="Times New Roman"/>
              </a:rPr>
              <a:t>: S</a:t>
            </a:r>
            <a:r>
              <a:rPr lang="en-US" sz="2400" i="1" spc="-10" dirty="0">
                <a:solidFill>
                  <a:srgbClr val="EC7C30"/>
                </a:solidFill>
                <a:latin typeface="Times New Roman"/>
                <a:cs typeface="Times New Roman"/>
              </a:rPr>
              <a:t>e</a:t>
            </a:r>
            <a:r>
              <a:rPr lang="en-US" sz="2400" i="1" dirty="0">
                <a:solidFill>
                  <a:srgbClr val="EC7C30"/>
                </a:solidFill>
                <a:latin typeface="Times New Roman"/>
                <a:cs typeface="Times New Roman"/>
              </a:rPr>
              <a:t>rious</a:t>
            </a:r>
            <a:endParaRPr lang="en-US" sz="2400" dirty="0">
              <a:latin typeface="Times New Roman"/>
              <a:cs typeface="Times New Roman"/>
            </a:endParaRPr>
          </a:p>
          <a:p>
            <a:pPr marL="919480" indent="-228600">
              <a:lnSpc>
                <a:spcPct val="100000"/>
              </a:lnSpc>
              <a:spcBef>
                <a:spcPts val="635"/>
              </a:spcBef>
              <a:buFont typeface="Wingdings"/>
              <a:buChar char=""/>
              <a:tabLst>
                <a:tab pos="920115" algn="l"/>
              </a:tabLst>
            </a:pPr>
            <a:r>
              <a:rPr lang="en-US" sz="2400" i="1" spc="-95" dirty="0">
                <a:solidFill>
                  <a:srgbClr val="FFC000"/>
                </a:solidFill>
                <a:latin typeface="Times New Roman"/>
                <a:cs typeface="Times New Roman"/>
              </a:rPr>
              <a:t>Y</a:t>
            </a:r>
            <a:r>
              <a:rPr lang="en-US" sz="2400" i="1" spc="-5" dirty="0">
                <a:solidFill>
                  <a:srgbClr val="FFC000"/>
                </a:solidFill>
                <a:latin typeface="Times New Roman"/>
                <a:cs typeface="Times New Roman"/>
              </a:rPr>
              <a:t>e</a:t>
            </a:r>
            <a:r>
              <a:rPr lang="en-US" sz="2400" i="1" spc="-10" dirty="0">
                <a:solidFill>
                  <a:srgbClr val="FFC000"/>
                </a:solidFill>
                <a:latin typeface="Times New Roman"/>
                <a:cs typeface="Times New Roman"/>
              </a:rPr>
              <a:t>l</a:t>
            </a:r>
            <a:r>
              <a:rPr lang="en-US" sz="2400" i="1" dirty="0">
                <a:solidFill>
                  <a:srgbClr val="FFC000"/>
                </a:solidFill>
                <a:latin typeface="Times New Roman"/>
                <a:cs typeface="Times New Roman"/>
              </a:rPr>
              <a:t>low:</a:t>
            </a:r>
            <a:r>
              <a:rPr lang="en-US" sz="2400" i="1" spc="-3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lang="en-US" sz="2400" i="1" spc="-105" dirty="0">
                <a:solidFill>
                  <a:srgbClr val="FFC000"/>
                </a:solidFill>
                <a:latin typeface="Times New Roman"/>
                <a:cs typeface="Times New Roman"/>
              </a:rPr>
              <a:t>T</a:t>
            </a:r>
            <a:r>
              <a:rPr lang="en-US" sz="2400" i="1" dirty="0">
                <a:solidFill>
                  <a:srgbClr val="FFC000"/>
                </a:solidFill>
                <a:latin typeface="Times New Roman"/>
                <a:cs typeface="Times New Roman"/>
              </a:rPr>
              <a:t>olerable</a:t>
            </a:r>
            <a:endParaRPr lang="en-US" sz="2400" dirty="0">
              <a:latin typeface="Times New Roman"/>
              <a:cs typeface="Times New Roman"/>
            </a:endParaRPr>
          </a:p>
          <a:p>
            <a:pPr marL="919480" indent="-228600">
              <a:lnSpc>
                <a:spcPct val="100000"/>
              </a:lnSpc>
              <a:spcBef>
                <a:spcPts val="620"/>
              </a:spcBef>
              <a:buFont typeface="Wingdings"/>
              <a:buChar char=""/>
              <a:tabLst>
                <a:tab pos="920115" algn="l"/>
              </a:tabLst>
            </a:pPr>
            <a:r>
              <a:rPr lang="en-US" sz="2400" i="1" dirty="0">
                <a:solidFill>
                  <a:srgbClr val="6FAC46"/>
                </a:solidFill>
                <a:latin typeface="Times New Roman"/>
                <a:cs typeface="Times New Roman"/>
              </a:rPr>
              <a:t>G</a:t>
            </a:r>
            <a:r>
              <a:rPr lang="en-US" sz="2400" i="1" spc="-50" dirty="0">
                <a:solidFill>
                  <a:srgbClr val="6FAC46"/>
                </a:solidFill>
                <a:latin typeface="Times New Roman"/>
                <a:cs typeface="Times New Roman"/>
              </a:rPr>
              <a:t>r</a:t>
            </a:r>
            <a:r>
              <a:rPr lang="en-US" sz="2400" i="1" spc="-5" dirty="0">
                <a:solidFill>
                  <a:srgbClr val="6FAC46"/>
                </a:solidFill>
                <a:latin typeface="Times New Roman"/>
                <a:cs typeface="Times New Roman"/>
              </a:rPr>
              <a:t>ee</a:t>
            </a:r>
            <a:r>
              <a:rPr lang="en-US" sz="2400" i="1" spc="10" dirty="0">
                <a:solidFill>
                  <a:srgbClr val="6FAC46"/>
                </a:solidFill>
                <a:latin typeface="Times New Roman"/>
                <a:cs typeface="Times New Roman"/>
              </a:rPr>
              <a:t>n</a:t>
            </a:r>
            <a:r>
              <a:rPr lang="en-US" sz="2400" i="1" dirty="0">
                <a:solidFill>
                  <a:srgbClr val="6FAC46"/>
                </a:solidFill>
                <a:latin typeface="Times New Roman"/>
                <a:cs typeface="Times New Roman"/>
              </a:rPr>
              <a:t>: </a:t>
            </a:r>
            <a:r>
              <a:rPr lang="en-US" sz="2400" i="1" spc="-10" dirty="0">
                <a:solidFill>
                  <a:srgbClr val="6FAC46"/>
                </a:solidFill>
                <a:latin typeface="Times New Roman"/>
                <a:cs typeface="Times New Roman"/>
              </a:rPr>
              <a:t>I</a:t>
            </a:r>
            <a:r>
              <a:rPr lang="en-US" sz="2400" i="1" dirty="0">
                <a:solidFill>
                  <a:srgbClr val="6FAC46"/>
                </a:solidFill>
                <a:latin typeface="Times New Roman"/>
                <a:cs typeface="Times New Roman"/>
              </a:rPr>
              <a:t>nsignificant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700184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345</TotalTime>
  <Words>1125</Words>
  <Application>Microsoft Office PowerPoint</Application>
  <PresentationFormat>Custom</PresentationFormat>
  <Paragraphs>511</Paragraphs>
  <Slides>68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69" baseType="lpstr"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Risk managements</vt:lpstr>
      <vt:lpstr>Risk managements</vt:lpstr>
      <vt:lpstr>Risk managements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 case diagram </vt:lpstr>
      <vt:lpstr>Use Case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 Hồ</dc:creator>
  <cp:lastModifiedBy>user</cp:lastModifiedBy>
  <cp:revision>55</cp:revision>
  <dcterms:created xsi:type="dcterms:W3CDTF">2016-12-20T16:50:06Z</dcterms:created>
  <dcterms:modified xsi:type="dcterms:W3CDTF">2016-12-21T17:28:22Z</dcterms:modified>
</cp:coreProperties>
</file>