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894" autoAdjust="0"/>
  </p:normalViewPr>
  <p:slideViewPr>
    <p:cSldViewPr>
      <p:cViewPr varScale="1">
        <p:scale>
          <a:sx n="72" d="100"/>
          <a:sy n="72" d="100"/>
        </p:scale>
        <p:origin x="-109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624"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ED84F-D6C2-449F-AC88-B3E8E87E973D}"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3F521B87-45E6-4C83-8D83-67D8A445190F}">
      <dgm:prSet phldrT="[Text]"/>
      <dgm:spPr/>
      <dgm:t>
        <a:bodyPr/>
        <a:lstStyle/>
        <a:p>
          <a:r>
            <a:rPr lang="en-US"/>
            <a:t>2199</a:t>
          </a:r>
        </a:p>
      </dgm:t>
    </dgm:pt>
    <dgm:pt modelId="{8FFC85B8-7BFB-4FFB-953C-0D2B552BA6E6}" type="parTrans" cxnId="{B707D322-6EDA-4ADA-8C5C-1425FFA54EC2}">
      <dgm:prSet/>
      <dgm:spPr/>
      <dgm:t>
        <a:bodyPr/>
        <a:lstStyle/>
        <a:p>
          <a:endParaRPr lang="en-US"/>
        </a:p>
      </dgm:t>
    </dgm:pt>
    <dgm:pt modelId="{11B95465-F131-451C-BEC7-563B68CB4E52}" type="sibTrans" cxnId="{B707D322-6EDA-4ADA-8C5C-1425FFA54EC2}">
      <dgm:prSet/>
      <dgm:spPr/>
      <dgm:t>
        <a:bodyPr/>
        <a:lstStyle/>
        <a:p>
          <a:endParaRPr lang="en-US"/>
        </a:p>
      </dgm:t>
    </dgm:pt>
    <dgm:pt modelId="{945A2B62-6627-48DB-BECD-B572C8A0A05E}">
      <dgm:prSet phldrT="[Text]"/>
      <dgm:spPr/>
      <dgm:t>
        <a:bodyPr/>
        <a:lstStyle/>
        <a:p>
          <a:r>
            <a:rPr lang="en-US"/>
            <a:t>349</a:t>
          </a:r>
        </a:p>
      </dgm:t>
    </dgm:pt>
    <dgm:pt modelId="{A994C44A-A4DF-4D28-8EC6-B96D1B5A8BE5}" type="parTrans" cxnId="{D3838795-E9B2-4607-BB7F-29CA3586500D}">
      <dgm:prSet/>
      <dgm:spPr/>
      <dgm:t>
        <a:bodyPr/>
        <a:lstStyle/>
        <a:p>
          <a:endParaRPr lang="en-US"/>
        </a:p>
      </dgm:t>
    </dgm:pt>
    <dgm:pt modelId="{4B432269-55AB-4218-B0EB-692954AD8598}" type="sibTrans" cxnId="{D3838795-E9B2-4607-BB7F-29CA3586500D}">
      <dgm:prSet/>
      <dgm:spPr/>
      <dgm:t>
        <a:bodyPr/>
        <a:lstStyle/>
        <a:p>
          <a:endParaRPr lang="en-US"/>
        </a:p>
      </dgm:t>
    </dgm:pt>
    <dgm:pt modelId="{456266D7-2A69-44FC-8908-86E25DC7EE90}">
      <dgm:prSet phldrT="[Text]"/>
      <dgm:spPr/>
      <dgm:t>
        <a:bodyPr/>
        <a:lstStyle/>
        <a:p>
          <a:r>
            <a:rPr lang="en-US"/>
            <a:t>276</a:t>
          </a:r>
        </a:p>
      </dgm:t>
    </dgm:pt>
    <dgm:pt modelId="{B064FDF1-86F4-44F3-AB34-78BDF5D01DB5}" type="parTrans" cxnId="{0BD46467-5E93-46A8-A221-B4ED111B82FC}">
      <dgm:prSet/>
      <dgm:spPr/>
      <dgm:t>
        <a:bodyPr/>
        <a:lstStyle/>
        <a:p>
          <a:endParaRPr lang="en-US"/>
        </a:p>
      </dgm:t>
    </dgm:pt>
    <dgm:pt modelId="{959669BE-F78F-42D3-987F-6C7FFCB9CD63}" type="sibTrans" cxnId="{0BD46467-5E93-46A8-A221-B4ED111B82FC}">
      <dgm:prSet/>
      <dgm:spPr/>
      <dgm:t>
        <a:bodyPr/>
        <a:lstStyle/>
        <a:p>
          <a:endParaRPr lang="en-US"/>
        </a:p>
      </dgm:t>
    </dgm:pt>
    <dgm:pt modelId="{CCD778CC-6901-461F-B016-E500D0665FD4}">
      <dgm:prSet phldrT="[Text]"/>
      <dgm:spPr/>
      <dgm:t>
        <a:bodyPr/>
        <a:lstStyle/>
        <a:p>
          <a:r>
            <a:rPr lang="en-US"/>
            <a:t>2176</a:t>
          </a:r>
        </a:p>
      </dgm:t>
    </dgm:pt>
    <dgm:pt modelId="{8578637A-6845-4042-8DF6-80545BA400B8}" type="parTrans" cxnId="{535C6403-F4A0-416A-BE02-034DDE58938E}">
      <dgm:prSet/>
      <dgm:spPr/>
      <dgm:t>
        <a:bodyPr/>
        <a:lstStyle/>
        <a:p>
          <a:endParaRPr lang="en-US"/>
        </a:p>
      </dgm:t>
    </dgm:pt>
    <dgm:pt modelId="{8080283A-5591-4732-B033-9EB0FE019ADC}" type="sibTrans" cxnId="{535C6403-F4A0-416A-BE02-034DDE58938E}">
      <dgm:prSet/>
      <dgm:spPr/>
      <dgm:t>
        <a:bodyPr/>
        <a:lstStyle/>
        <a:p>
          <a:endParaRPr lang="en-US"/>
        </a:p>
      </dgm:t>
    </dgm:pt>
    <dgm:pt modelId="{92E90E48-D816-46A9-9136-C5EE20E5524A}" type="pres">
      <dgm:prSet presAssocID="{FE1ED84F-D6C2-449F-AC88-B3E8E87E973D}" presName="matrix" presStyleCnt="0">
        <dgm:presLayoutVars>
          <dgm:chMax val="1"/>
          <dgm:dir/>
          <dgm:resizeHandles val="exact"/>
        </dgm:presLayoutVars>
      </dgm:prSet>
      <dgm:spPr/>
      <dgm:t>
        <a:bodyPr/>
        <a:lstStyle/>
        <a:p>
          <a:endParaRPr lang="en-US"/>
        </a:p>
      </dgm:t>
    </dgm:pt>
    <dgm:pt modelId="{6EB05D75-9544-4948-B914-F5CD99823928}" type="pres">
      <dgm:prSet presAssocID="{FE1ED84F-D6C2-449F-AC88-B3E8E87E973D}" presName="diamond" presStyleLbl="bgShp" presStyleIdx="0" presStyleCnt="1"/>
      <dgm:spPr/>
    </dgm:pt>
    <dgm:pt modelId="{55E82D5A-9146-44BF-8D10-EAA5B57593AC}" type="pres">
      <dgm:prSet presAssocID="{FE1ED84F-D6C2-449F-AC88-B3E8E87E973D}" presName="quad1" presStyleLbl="node1" presStyleIdx="0" presStyleCnt="4">
        <dgm:presLayoutVars>
          <dgm:chMax val="0"/>
          <dgm:chPref val="0"/>
          <dgm:bulletEnabled val="1"/>
        </dgm:presLayoutVars>
      </dgm:prSet>
      <dgm:spPr/>
      <dgm:t>
        <a:bodyPr/>
        <a:lstStyle/>
        <a:p>
          <a:endParaRPr lang="en-US"/>
        </a:p>
      </dgm:t>
    </dgm:pt>
    <dgm:pt modelId="{0248DAD4-EF6E-43B8-94A3-7E285ED17E7C}" type="pres">
      <dgm:prSet presAssocID="{FE1ED84F-D6C2-449F-AC88-B3E8E87E973D}" presName="quad2" presStyleLbl="node1" presStyleIdx="1" presStyleCnt="4">
        <dgm:presLayoutVars>
          <dgm:chMax val="0"/>
          <dgm:chPref val="0"/>
          <dgm:bulletEnabled val="1"/>
        </dgm:presLayoutVars>
      </dgm:prSet>
      <dgm:spPr/>
      <dgm:t>
        <a:bodyPr/>
        <a:lstStyle/>
        <a:p>
          <a:endParaRPr lang="en-US"/>
        </a:p>
      </dgm:t>
    </dgm:pt>
    <dgm:pt modelId="{3D162252-9F41-4FF5-A69A-50F7B6FB4DF8}" type="pres">
      <dgm:prSet presAssocID="{FE1ED84F-D6C2-449F-AC88-B3E8E87E973D}" presName="quad3" presStyleLbl="node1" presStyleIdx="2" presStyleCnt="4">
        <dgm:presLayoutVars>
          <dgm:chMax val="0"/>
          <dgm:chPref val="0"/>
          <dgm:bulletEnabled val="1"/>
        </dgm:presLayoutVars>
      </dgm:prSet>
      <dgm:spPr/>
      <dgm:t>
        <a:bodyPr/>
        <a:lstStyle/>
        <a:p>
          <a:endParaRPr lang="en-US"/>
        </a:p>
      </dgm:t>
    </dgm:pt>
    <dgm:pt modelId="{03B0EDE6-48B6-4CE0-B7F8-FAC78C322CCF}" type="pres">
      <dgm:prSet presAssocID="{FE1ED84F-D6C2-449F-AC88-B3E8E87E973D}" presName="quad4" presStyleLbl="node1" presStyleIdx="3" presStyleCnt="4">
        <dgm:presLayoutVars>
          <dgm:chMax val="0"/>
          <dgm:chPref val="0"/>
          <dgm:bulletEnabled val="1"/>
        </dgm:presLayoutVars>
      </dgm:prSet>
      <dgm:spPr/>
      <dgm:t>
        <a:bodyPr/>
        <a:lstStyle/>
        <a:p>
          <a:endParaRPr lang="en-US"/>
        </a:p>
      </dgm:t>
    </dgm:pt>
  </dgm:ptLst>
  <dgm:cxnLst>
    <dgm:cxn modelId="{B707D322-6EDA-4ADA-8C5C-1425FFA54EC2}" srcId="{FE1ED84F-D6C2-449F-AC88-B3E8E87E973D}" destId="{3F521B87-45E6-4C83-8D83-67D8A445190F}" srcOrd="0" destOrd="0" parTransId="{8FFC85B8-7BFB-4FFB-953C-0D2B552BA6E6}" sibTransId="{11B95465-F131-451C-BEC7-563B68CB4E52}"/>
    <dgm:cxn modelId="{DAEF1509-C695-4D2F-B946-7C0BEFA0DB8F}" type="presOf" srcId="{FE1ED84F-D6C2-449F-AC88-B3E8E87E973D}" destId="{92E90E48-D816-46A9-9136-C5EE20E5524A}" srcOrd="0" destOrd="0" presId="urn:microsoft.com/office/officeart/2005/8/layout/matrix3"/>
    <dgm:cxn modelId="{EC3BF1ED-3F5B-43CB-ADED-F782A2ED39DC}" type="presOf" srcId="{3F521B87-45E6-4C83-8D83-67D8A445190F}" destId="{55E82D5A-9146-44BF-8D10-EAA5B57593AC}" srcOrd="0" destOrd="0" presId="urn:microsoft.com/office/officeart/2005/8/layout/matrix3"/>
    <dgm:cxn modelId="{D3838795-E9B2-4607-BB7F-29CA3586500D}" srcId="{FE1ED84F-D6C2-449F-AC88-B3E8E87E973D}" destId="{945A2B62-6627-48DB-BECD-B572C8A0A05E}" srcOrd="1" destOrd="0" parTransId="{A994C44A-A4DF-4D28-8EC6-B96D1B5A8BE5}" sibTransId="{4B432269-55AB-4218-B0EB-692954AD8598}"/>
    <dgm:cxn modelId="{535C6403-F4A0-416A-BE02-034DDE58938E}" srcId="{FE1ED84F-D6C2-449F-AC88-B3E8E87E973D}" destId="{CCD778CC-6901-461F-B016-E500D0665FD4}" srcOrd="3" destOrd="0" parTransId="{8578637A-6845-4042-8DF6-80545BA400B8}" sibTransId="{8080283A-5591-4732-B033-9EB0FE019ADC}"/>
    <dgm:cxn modelId="{72A7384A-5241-4EA1-8449-DB51A4D69918}" type="presOf" srcId="{945A2B62-6627-48DB-BECD-B572C8A0A05E}" destId="{0248DAD4-EF6E-43B8-94A3-7E285ED17E7C}" srcOrd="0" destOrd="0" presId="urn:microsoft.com/office/officeart/2005/8/layout/matrix3"/>
    <dgm:cxn modelId="{0BD46467-5E93-46A8-A221-B4ED111B82FC}" srcId="{FE1ED84F-D6C2-449F-AC88-B3E8E87E973D}" destId="{456266D7-2A69-44FC-8908-86E25DC7EE90}" srcOrd="2" destOrd="0" parTransId="{B064FDF1-86F4-44F3-AB34-78BDF5D01DB5}" sibTransId="{959669BE-F78F-42D3-987F-6C7FFCB9CD63}"/>
    <dgm:cxn modelId="{5DAD61B9-2028-4059-BF26-112A53AFC292}" type="presOf" srcId="{456266D7-2A69-44FC-8908-86E25DC7EE90}" destId="{3D162252-9F41-4FF5-A69A-50F7B6FB4DF8}" srcOrd="0" destOrd="0" presId="urn:microsoft.com/office/officeart/2005/8/layout/matrix3"/>
    <dgm:cxn modelId="{740256EA-55A9-41BD-9695-06575217C353}" type="presOf" srcId="{CCD778CC-6901-461F-B016-E500D0665FD4}" destId="{03B0EDE6-48B6-4CE0-B7F8-FAC78C322CCF}" srcOrd="0" destOrd="0" presId="urn:microsoft.com/office/officeart/2005/8/layout/matrix3"/>
    <dgm:cxn modelId="{2EF046DC-CD56-4D14-BF1A-29B741B6CBC1}" type="presParOf" srcId="{92E90E48-D816-46A9-9136-C5EE20E5524A}" destId="{6EB05D75-9544-4948-B914-F5CD99823928}" srcOrd="0" destOrd="0" presId="urn:microsoft.com/office/officeart/2005/8/layout/matrix3"/>
    <dgm:cxn modelId="{14EF8165-0DF7-468C-8F2A-435946A7EA57}" type="presParOf" srcId="{92E90E48-D816-46A9-9136-C5EE20E5524A}" destId="{55E82D5A-9146-44BF-8D10-EAA5B57593AC}" srcOrd="1" destOrd="0" presId="urn:microsoft.com/office/officeart/2005/8/layout/matrix3"/>
    <dgm:cxn modelId="{2195EBFF-ED64-4364-BEDF-405BA21F2D9E}" type="presParOf" srcId="{92E90E48-D816-46A9-9136-C5EE20E5524A}" destId="{0248DAD4-EF6E-43B8-94A3-7E285ED17E7C}" srcOrd="2" destOrd="0" presId="urn:microsoft.com/office/officeart/2005/8/layout/matrix3"/>
    <dgm:cxn modelId="{D0B5C156-0063-4794-9063-1BB06A04D50A}" type="presParOf" srcId="{92E90E48-D816-46A9-9136-C5EE20E5524A}" destId="{3D162252-9F41-4FF5-A69A-50F7B6FB4DF8}" srcOrd="3" destOrd="0" presId="urn:microsoft.com/office/officeart/2005/8/layout/matrix3"/>
    <dgm:cxn modelId="{84387AD4-AA97-4E5F-A691-B9C803812F8D}" type="presParOf" srcId="{92E90E48-D816-46A9-9136-C5EE20E5524A}" destId="{03B0EDE6-48B6-4CE0-B7F8-FAC78C322CC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05D75-9544-4948-B914-F5CD99823928}">
      <dsp:nvSpPr>
        <dsp:cNvPr id="0" name=""/>
        <dsp:cNvSpPr/>
      </dsp:nvSpPr>
      <dsp:spPr>
        <a:xfrm>
          <a:off x="770095" y="0"/>
          <a:ext cx="2070735" cy="207073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82D5A-9146-44BF-8D10-EAA5B57593AC}">
      <dsp:nvSpPr>
        <dsp:cNvPr id="0" name=""/>
        <dsp:cNvSpPr/>
      </dsp:nvSpPr>
      <dsp:spPr>
        <a:xfrm>
          <a:off x="966815" y="196719"/>
          <a:ext cx="807586" cy="80758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2199</a:t>
          </a:r>
        </a:p>
      </dsp:txBody>
      <dsp:txXfrm>
        <a:off x="1006238" y="236142"/>
        <a:ext cx="728740" cy="728740"/>
      </dsp:txXfrm>
    </dsp:sp>
    <dsp:sp modelId="{0248DAD4-EF6E-43B8-94A3-7E285ED17E7C}">
      <dsp:nvSpPr>
        <dsp:cNvPr id="0" name=""/>
        <dsp:cNvSpPr/>
      </dsp:nvSpPr>
      <dsp:spPr>
        <a:xfrm>
          <a:off x="1836524" y="196719"/>
          <a:ext cx="807586" cy="80758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349</a:t>
          </a:r>
        </a:p>
      </dsp:txBody>
      <dsp:txXfrm>
        <a:off x="1875947" y="236142"/>
        <a:ext cx="728740" cy="728740"/>
      </dsp:txXfrm>
    </dsp:sp>
    <dsp:sp modelId="{3D162252-9F41-4FF5-A69A-50F7B6FB4DF8}">
      <dsp:nvSpPr>
        <dsp:cNvPr id="0" name=""/>
        <dsp:cNvSpPr/>
      </dsp:nvSpPr>
      <dsp:spPr>
        <a:xfrm>
          <a:off x="966815" y="1066428"/>
          <a:ext cx="807586" cy="80758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276</a:t>
          </a:r>
        </a:p>
      </dsp:txBody>
      <dsp:txXfrm>
        <a:off x="1006238" y="1105851"/>
        <a:ext cx="728740" cy="728740"/>
      </dsp:txXfrm>
    </dsp:sp>
    <dsp:sp modelId="{03B0EDE6-48B6-4CE0-B7F8-FAC78C322CCF}">
      <dsp:nvSpPr>
        <dsp:cNvPr id="0" name=""/>
        <dsp:cNvSpPr/>
      </dsp:nvSpPr>
      <dsp:spPr>
        <a:xfrm>
          <a:off x="1836524" y="1066428"/>
          <a:ext cx="807586" cy="80758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2176</a:t>
          </a:r>
        </a:p>
      </dsp:txBody>
      <dsp:txXfrm>
        <a:off x="1875947" y="1105851"/>
        <a:ext cx="728740" cy="72874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FD91C-23F3-40E0-BF3A-52484DBA0E72}" type="datetimeFigureOut">
              <a:rPr lang="en-US" smtClean="0"/>
              <a:t>24-Aug-18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72666-635E-482F-B29C-02479406B856}" type="slidenum">
              <a:rPr lang="en-US" smtClean="0"/>
              <a:t>‹#›</a:t>
            </a:fld>
            <a:endParaRPr lang="en-US"/>
          </a:p>
        </p:txBody>
      </p:sp>
    </p:spTree>
    <p:extLst>
      <p:ext uri="{BB962C8B-B14F-4D97-AF65-F5344CB8AC3E}">
        <p14:creationId xmlns:p14="http://schemas.microsoft.com/office/powerpoint/2010/main" val="54827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72666-635E-482F-B29C-02479406B856}" type="slidenum">
              <a:rPr lang="en-US" smtClean="0"/>
              <a:t>1</a:t>
            </a:fld>
            <a:endParaRPr lang="en-US"/>
          </a:p>
        </p:txBody>
      </p:sp>
    </p:spTree>
    <p:extLst>
      <p:ext uri="{BB962C8B-B14F-4D97-AF65-F5344CB8AC3E}">
        <p14:creationId xmlns:p14="http://schemas.microsoft.com/office/powerpoint/2010/main" val="211189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24-Aug-18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24-Aug-18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24-Aug-18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24-Aug-18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24-Aug-18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24-Aug-18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8229600" cy="1143000"/>
          </a:xfrm>
        </p:spPr>
        <p:txBody>
          <a:bodyPr>
            <a:normAutofit fontScale="90000"/>
          </a:bodyPr>
          <a:lstStyle/>
          <a:p>
            <a:r>
              <a:rPr lang="en-US" b="1" dirty="0" smtClean="0">
                <a:solidFill>
                  <a:schemeClr val="tx1"/>
                </a:solidFill>
                <a:latin typeface="Times New Roman" pitchFamily="18" charset="0"/>
                <a:cs typeface="Times New Roman" pitchFamily="18" charset="0"/>
              </a:rPr>
              <a:t>   Sentiment </a:t>
            </a:r>
            <a:r>
              <a:rPr lang="en-US" b="1" dirty="0">
                <a:solidFill>
                  <a:schemeClr val="tx1"/>
                </a:solidFill>
                <a:latin typeface="Times New Roman" pitchFamily="18" charset="0"/>
                <a:cs typeface="Times New Roman" pitchFamily="18" charset="0"/>
              </a:rPr>
              <a:t>Analysis on </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Movie </a:t>
            </a:r>
            <a:r>
              <a:rPr lang="en-US" b="1" dirty="0">
                <a:solidFill>
                  <a:schemeClr val="tx1"/>
                </a:solidFill>
                <a:latin typeface="Times New Roman" pitchFamily="18" charset="0"/>
                <a:cs typeface="Times New Roman" pitchFamily="18" charset="0"/>
              </a:rPr>
              <a:t>Reviews</a:t>
            </a: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43584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latin typeface="Times New Roman" pitchFamily="18" charset="0"/>
                <a:cs typeface="Times New Roman" pitchFamily="18" charset="0"/>
              </a:rPr>
              <a:t>Steps to perform sentiment analysis</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b="1" dirty="0" smtClean="0">
                <a:latin typeface="Times New Roman" pitchFamily="18" charset="0"/>
                <a:cs typeface="Times New Roman" pitchFamily="18" charset="0"/>
              </a:rPr>
              <a:t>5. Implement Logistic Regression :</a:t>
            </a:r>
          </a:p>
          <a:p>
            <a:pPr marL="0" indent="0" algn="just">
              <a:buNone/>
            </a:pPr>
            <a:r>
              <a:rPr lang="en-US" sz="1800" dirty="0">
                <a:latin typeface="Times New Roman" pitchFamily="18" charset="0"/>
                <a:cs typeface="Times New Roman" pitchFamily="18" charset="0"/>
              </a:rPr>
              <a:t>Despite its name, it is a linear model for classification rather than regression. It is also known in the literature as </a:t>
            </a:r>
            <a:r>
              <a:rPr lang="en-US" sz="1800" dirty="0" err="1">
                <a:latin typeface="Times New Roman" pitchFamily="18" charset="0"/>
                <a:cs typeface="Times New Roman" pitchFamily="18" charset="0"/>
              </a:rPr>
              <a:t>logit</a:t>
            </a:r>
            <a:r>
              <a:rPr lang="en-US" sz="1800" dirty="0">
                <a:latin typeface="Times New Roman" pitchFamily="18" charset="0"/>
                <a:cs typeface="Times New Roman" pitchFamily="18" charset="0"/>
              </a:rPr>
              <a:t> regression, log-linear classifier and maximum-entropy classification (</a:t>
            </a:r>
            <a:r>
              <a:rPr lang="en-US" sz="1800" dirty="0" err="1">
                <a:latin typeface="Times New Roman" pitchFamily="18" charset="0"/>
                <a:cs typeface="Times New Roman" pitchFamily="18" charset="0"/>
              </a:rPr>
              <a:t>MaxEnt</a:t>
            </a:r>
            <a:r>
              <a:rPr lang="en-US" sz="1800" dirty="0">
                <a:latin typeface="Times New Roman" pitchFamily="18" charset="0"/>
                <a:cs typeface="Times New Roman" pitchFamily="18" charset="0"/>
              </a:rPr>
              <a:t>). In this model, the probabilities describing the possible outcomes of a single trial are modeled using a logistic function. A logistic function or logistic curve is a common S shape (sigmoid curve), with the equation:</a:t>
            </a: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pic>
        <p:nvPicPr>
          <p:cNvPr id="4" name="Picture 3"/>
          <p:cNvPicPr/>
          <p:nvPr/>
        </p:nvPicPr>
        <p:blipFill>
          <a:blip r:embed="rId2">
            <a:extLst/>
          </a:blip>
          <a:srcRect/>
          <a:stretch>
            <a:fillRect/>
          </a:stretch>
        </p:blipFill>
        <p:spPr bwMode="auto">
          <a:xfrm>
            <a:off x="2895600" y="3851031"/>
            <a:ext cx="1638300" cy="409575"/>
          </a:xfrm>
          <a:prstGeom prst="rect">
            <a:avLst/>
          </a:prstGeom>
          <a:noFill/>
        </p:spPr>
      </p:pic>
      <p:graphicFrame>
        <p:nvGraphicFramePr>
          <p:cNvPr id="5" name="Table 4"/>
          <p:cNvGraphicFramePr>
            <a:graphicFrameLocks noGrp="1"/>
          </p:cNvGraphicFramePr>
          <p:nvPr>
            <p:extLst>
              <p:ext uri="{D42A27DB-BD31-4B8C-83A1-F6EECF244321}">
                <p14:modId xmlns:p14="http://schemas.microsoft.com/office/powerpoint/2010/main" val="1990614404"/>
              </p:ext>
            </p:extLst>
          </p:nvPr>
        </p:nvGraphicFramePr>
        <p:xfrm>
          <a:off x="1066800" y="4724400"/>
          <a:ext cx="6096000" cy="118872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from </a:t>
                      </a:r>
                      <a:r>
                        <a:rPr lang="en-US" dirty="0" err="1" smtClean="0"/>
                        <a:t>sklearn.linear_model</a:t>
                      </a:r>
                      <a:r>
                        <a:rPr lang="en-US" dirty="0" smtClean="0"/>
                        <a:t> import </a:t>
                      </a:r>
                      <a:r>
                        <a:rPr lang="en-US" dirty="0" err="1" smtClean="0"/>
                        <a:t>LogisticRegression</a:t>
                      </a:r>
                      <a:endParaRPr lang="en-US" dirty="0" smtClean="0"/>
                    </a:p>
                    <a:p>
                      <a:r>
                        <a:rPr lang="en-US" dirty="0" smtClean="0"/>
                        <a:t>classifier = </a:t>
                      </a:r>
                      <a:r>
                        <a:rPr lang="en-US" dirty="0" err="1" smtClean="0"/>
                        <a:t>LogisticRegression</a:t>
                      </a:r>
                      <a:r>
                        <a:rPr lang="en-US" dirty="0" smtClean="0"/>
                        <a:t>(</a:t>
                      </a:r>
                      <a:r>
                        <a:rPr lang="en-US" dirty="0" err="1" smtClean="0"/>
                        <a:t>random_state</a:t>
                      </a:r>
                      <a:r>
                        <a:rPr lang="en-US" dirty="0" smtClean="0"/>
                        <a:t> = 0)</a:t>
                      </a:r>
                    </a:p>
                    <a:p>
                      <a:r>
                        <a:rPr lang="en-US" dirty="0" err="1" smtClean="0"/>
                        <a:t>classifier.fit</a:t>
                      </a:r>
                      <a:r>
                        <a:rPr lang="en-US" dirty="0" smtClean="0"/>
                        <a:t>(</a:t>
                      </a:r>
                      <a:r>
                        <a:rPr lang="en-US" dirty="0" err="1" smtClean="0"/>
                        <a:t>X_train</a:t>
                      </a:r>
                      <a:r>
                        <a:rPr lang="en-US" dirty="0" smtClean="0"/>
                        <a:t>, </a:t>
                      </a:r>
                      <a:r>
                        <a:rPr lang="en-US" dirty="0" err="1" smtClean="0"/>
                        <a:t>y_train</a:t>
                      </a:r>
                      <a:r>
                        <a:rPr lang="en-US" dirty="0" smtClean="0"/>
                        <a:t>)</a:t>
                      </a:r>
                    </a:p>
                    <a:p>
                      <a:r>
                        <a:rPr lang="en-US" dirty="0" err="1" smtClean="0"/>
                        <a:t>y_pred</a:t>
                      </a:r>
                      <a:r>
                        <a:rPr lang="en-US" dirty="0" smtClean="0"/>
                        <a:t> = </a:t>
                      </a:r>
                      <a:r>
                        <a:rPr lang="en-US" dirty="0" err="1" smtClean="0"/>
                        <a:t>classifier.predict</a:t>
                      </a:r>
                      <a:r>
                        <a:rPr lang="en-US" dirty="0" smtClean="0"/>
                        <a:t>(</a:t>
                      </a:r>
                      <a:r>
                        <a:rPr lang="en-US" dirty="0" err="1" smtClean="0"/>
                        <a:t>X_test</a:t>
                      </a:r>
                      <a:r>
                        <a:rPr lang="en-US" dirty="0" smtClean="0"/>
                        <a:t>)</a:t>
                      </a:r>
                      <a:endParaRPr lang="en-US" dirty="0"/>
                    </a:p>
                  </a:txBody>
                  <a:tcPr/>
                </a:tc>
              </a:tr>
            </a:tbl>
          </a:graphicData>
        </a:graphic>
      </p:graphicFrame>
    </p:spTree>
    <p:extLst>
      <p:ext uri="{BB962C8B-B14F-4D97-AF65-F5344CB8AC3E}">
        <p14:creationId xmlns:p14="http://schemas.microsoft.com/office/powerpoint/2010/main" val="32911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Result</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itchFamily="18" charset="0"/>
                <a:cs typeface="Times New Roman" pitchFamily="18" charset="0"/>
              </a:rPr>
              <a:t>The result of this project is given using confusion matrix which is 2x2 matrix having: </a:t>
            </a:r>
          </a:p>
          <a:p>
            <a:r>
              <a:rPr lang="en-US" sz="1800" dirty="0">
                <a:latin typeface="Times New Roman" pitchFamily="18" charset="0"/>
                <a:cs typeface="Times New Roman" pitchFamily="18" charset="0"/>
              </a:rPr>
              <a:t>“true positive” for correctly predicted event values.</a:t>
            </a: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false positive” for incorrectly predicted event values.</a:t>
            </a: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true negative” for correctly predicted no-event values.</a:t>
            </a: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false negative” for incorrectly </a:t>
            </a:r>
            <a:r>
              <a:rPr lang="en-US" sz="1800" dirty="0" smtClean="0">
                <a:latin typeface="Times New Roman" pitchFamily="18" charset="0"/>
                <a:cs typeface="Times New Roman" pitchFamily="18" charset="0"/>
              </a:rPr>
              <a:t>predicted </a:t>
            </a:r>
            <a:r>
              <a:rPr lang="en-US" sz="1800" dirty="0">
                <a:latin typeface="Times New Roman" pitchFamily="18" charset="0"/>
                <a:cs typeface="Times New Roman" pitchFamily="18" charset="0"/>
              </a:rPr>
              <a:t>no-event values</a:t>
            </a:r>
            <a:r>
              <a:rPr lang="en-US" sz="1800" dirty="0" smtClean="0">
                <a:latin typeface="Times New Roman" pitchFamily="18" charset="0"/>
                <a:cs typeface="Times New Roman" pitchFamily="18" charset="0"/>
              </a:rPr>
              <a:t>.</a:t>
            </a:r>
          </a:p>
          <a:p>
            <a:pPr marL="0" indent="0">
              <a:buNone/>
            </a:pPr>
            <a:endParaRPr lang="en-US" sz="1800" dirty="0" smtClean="0"/>
          </a:p>
          <a:p>
            <a:pPr marL="0" indent="0">
              <a:buNone/>
            </a:pPr>
            <a:r>
              <a:rPr lang="en-US" sz="1800" dirty="0" smtClean="0"/>
              <a:t>We </a:t>
            </a:r>
            <a:r>
              <a:rPr lang="en-US" sz="1800" dirty="0"/>
              <a:t>can summarize this in the confusion matrix as follows</a:t>
            </a:r>
            <a:r>
              <a:rPr lang="en-US" sz="1800" dirty="0" smtClean="0"/>
              <a:t>:</a:t>
            </a:r>
            <a:endParaRPr lang="en-US" sz="1800" dirty="0"/>
          </a:p>
          <a:p>
            <a:pPr marL="0" indent="0">
              <a:buNone/>
            </a:pPr>
            <a:r>
              <a:rPr lang="en-US" sz="1800" b="1" dirty="0" smtClean="0"/>
              <a:t>		event</a:t>
            </a:r>
            <a:r>
              <a:rPr lang="en-US" sz="1800" b="1" dirty="0"/>
              <a:t>			no-event</a:t>
            </a:r>
            <a:endParaRPr lang="en-US" sz="1800" dirty="0"/>
          </a:p>
          <a:p>
            <a:pPr marL="0" indent="0">
              <a:buNone/>
            </a:pPr>
            <a:r>
              <a:rPr lang="en-US" sz="1800" b="1" dirty="0"/>
              <a:t>event</a:t>
            </a:r>
            <a:r>
              <a:rPr lang="en-US" sz="1800" dirty="0"/>
              <a:t>		true positive		false positive</a:t>
            </a:r>
          </a:p>
          <a:p>
            <a:pPr marL="0" indent="0">
              <a:buNone/>
            </a:pPr>
            <a:r>
              <a:rPr lang="en-US" sz="1800" b="1" dirty="0"/>
              <a:t>no-event</a:t>
            </a:r>
            <a:r>
              <a:rPr lang="en-US" sz="1800" dirty="0"/>
              <a:t>	false negative		true negative</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9645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tx1"/>
                </a:solidFill>
              </a:rPr>
              <a:t>REsult</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sz="1800" b="1" dirty="0">
                <a:latin typeface="Times New Roman" pitchFamily="18" charset="0"/>
                <a:cs typeface="Times New Roman" pitchFamily="18" charset="0"/>
              </a:rPr>
              <a:t>Confusion Matrix for this project : </a:t>
            </a:r>
            <a:endParaRPr lang="en-US" sz="1800" dirty="0">
              <a:latin typeface="Times New Roman" pitchFamily="18" charset="0"/>
              <a:cs typeface="Times New Roman"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b="1" dirty="0" smtClean="0">
                <a:latin typeface="Times New Roman" pitchFamily="18" charset="0"/>
                <a:cs typeface="Times New Roman" pitchFamily="18" charset="0"/>
              </a:rPr>
              <a:t>Code to generate </a:t>
            </a:r>
            <a:r>
              <a:rPr lang="en-US" sz="1800" b="1" dirty="0" err="1" smtClean="0">
                <a:latin typeface="Times New Roman" pitchFamily="18" charset="0"/>
                <a:cs typeface="Times New Roman" pitchFamily="18" charset="0"/>
              </a:rPr>
              <a:t>Cofusion</a:t>
            </a:r>
            <a:r>
              <a:rPr lang="en-US" sz="1800" b="1" dirty="0" smtClean="0">
                <a:latin typeface="Times New Roman" pitchFamily="18" charset="0"/>
                <a:cs typeface="Times New Roman" pitchFamily="18" charset="0"/>
              </a:rPr>
              <a:t> Matrix :</a:t>
            </a:r>
          </a:p>
          <a:p>
            <a:pPr marL="0" indent="0">
              <a:buNone/>
            </a:pPr>
            <a:endParaRPr lang="en-US" sz="18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3189577755"/>
              </p:ext>
            </p:extLst>
          </p:nvPr>
        </p:nvGraphicFramePr>
        <p:xfrm>
          <a:off x="1905000" y="2209800"/>
          <a:ext cx="3610927" cy="207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6533075"/>
              </p:ext>
            </p:extLst>
          </p:nvPr>
        </p:nvGraphicFramePr>
        <p:xfrm>
          <a:off x="1219200" y="4876800"/>
          <a:ext cx="5181600" cy="640080"/>
        </p:xfrm>
        <a:graphic>
          <a:graphicData uri="http://schemas.openxmlformats.org/drawingml/2006/table">
            <a:tbl>
              <a:tblPr firstRow="1" bandRow="1">
                <a:tableStyleId>{5C22544A-7EE6-4342-B048-85BDC9FD1C3A}</a:tableStyleId>
              </a:tblPr>
              <a:tblGrid>
                <a:gridCol w="5181600"/>
              </a:tblGrid>
              <a:tr h="370840">
                <a:tc>
                  <a:txBody>
                    <a:bodyPr/>
                    <a:lstStyle/>
                    <a:p>
                      <a:r>
                        <a:rPr lang="en-US" dirty="0" smtClean="0"/>
                        <a:t>from </a:t>
                      </a:r>
                      <a:r>
                        <a:rPr lang="en-US" dirty="0" err="1" smtClean="0"/>
                        <a:t>sklearn.metrics</a:t>
                      </a:r>
                      <a:r>
                        <a:rPr lang="en-US" dirty="0" smtClean="0"/>
                        <a:t> import </a:t>
                      </a:r>
                      <a:r>
                        <a:rPr lang="en-US" dirty="0" err="1" smtClean="0"/>
                        <a:t>confusion_matrix</a:t>
                      </a:r>
                      <a:endParaRPr lang="en-US" dirty="0" smtClean="0"/>
                    </a:p>
                    <a:p>
                      <a:r>
                        <a:rPr lang="en-US" dirty="0" smtClean="0"/>
                        <a:t>cm = </a:t>
                      </a:r>
                      <a:r>
                        <a:rPr lang="en-US" dirty="0" err="1" smtClean="0"/>
                        <a:t>confusion_matrix</a:t>
                      </a:r>
                      <a:r>
                        <a:rPr lang="en-US" dirty="0" smtClean="0"/>
                        <a:t>(</a:t>
                      </a:r>
                      <a:r>
                        <a:rPr lang="en-US" dirty="0" err="1" smtClean="0"/>
                        <a:t>y_test</a:t>
                      </a:r>
                      <a:r>
                        <a:rPr lang="en-US" dirty="0" smtClean="0"/>
                        <a:t>, </a:t>
                      </a:r>
                      <a:r>
                        <a:rPr lang="en-US" dirty="0" err="1" smtClean="0"/>
                        <a:t>y_pred</a:t>
                      </a:r>
                      <a:r>
                        <a:rPr lang="en-US" dirty="0" smtClean="0"/>
                        <a:t>)</a:t>
                      </a:r>
                      <a:endParaRPr lang="en-US" dirty="0"/>
                    </a:p>
                  </a:txBody>
                  <a:tcPr/>
                </a:tc>
              </a:tr>
            </a:tbl>
          </a:graphicData>
        </a:graphic>
      </p:graphicFrame>
    </p:spTree>
    <p:extLst>
      <p:ext uri="{BB962C8B-B14F-4D97-AF65-F5344CB8AC3E}">
        <p14:creationId xmlns:p14="http://schemas.microsoft.com/office/powerpoint/2010/main" val="22683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Conclusion</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From the generated confusion matrix , obtained accuracy of this model is </a:t>
            </a:r>
            <a:endParaRPr lang="en-US" sz="1800" b="1" dirty="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classification accuracy </a:t>
            </a:r>
            <a:r>
              <a:rPr lang="en-US" sz="1800" b="1" dirty="0" smtClean="0">
                <a:latin typeface="Times New Roman" pitchFamily="18" charset="0"/>
                <a:cs typeface="Times New Roman" pitchFamily="18" charset="0"/>
              </a:rPr>
              <a:t> = </a:t>
            </a:r>
            <a:r>
              <a:rPr lang="en-US" sz="1800" b="1" dirty="0">
                <a:latin typeface="Times New Roman" pitchFamily="18" charset="0"/>
                <a:cs typeface="Times New Roman" pitchFamily="18" charset="0"/>
              </a:rPr>
              <a:t>correct predictions / total predictions * 100</a:t>
            </a: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87.5%</a:t>
            </a:r>
          </a:p>
          <a:p>
            <a:pPr marL="0" indent="0" algn="just">
              <a:buNone/>
            </a:pPr>
            <a:endParaRPr lang="en-US" sz="1800" b="1" dirty="0">
              <a:latin typeface="Times New Roman" pitchFamily="18" charset="0"/>
              <a:cs typeface="Times New Roman" pitchFamily="18" charset="0"/>
            </a:endParaRPr>
          </a:p>
          <a:p>
            <a:pPr marL="0" indent="0" algn="just">
              <a:buNone/>
            </a:pPr>
            <a:endParaRPr lang="en-US" sz="1800" b="1" dirty="0" smtClean="0">
              <a:latin typeface="Times New Roman" pitchFamily="18" charset="0"/>
              <a:cs typeface="Times New Roman" pitchFamily="18" charset="0"/>
            </a:endParaRPr>
          </a:p>
          <a:p>
            <a:pPr marL="0" indent="0" algn="just">
              <a:buNone/>
            </a:pPr>
            <a:endParaRPr lang="en-US" sz="1800" b="1"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The Logistic Regression Model performed relatively well on our data set. By choosing what features our model must consider we can increase the accuracy of our results.</a:t>
            </a:r>
          </a:p>
          <a:p>
            <a:pPr marL="0" indent="0" algn="just">
              <a:buNone/>
            </a:pPr>
            <a:endParaRPr lang="en-US" sz="1800" b="1"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52343443"/>
              </p:ext>
            </p:extLst>
          </p:nvPr>
        </p:nvGraphicFramePr>
        <p:xfrm>
          <a:off x="1295400" y="3200400"/>
          <a:ext cx="4876800" cy="370840"/>
        </p:xfrm>
        <a:graphic>
          <a:graphicData uri="http://schemas.openxmlformats.org/drawingml/2006/table">
            <a:tbl>
              <a:tblPr firstRow="1" bandRow="1">
                <a:tableStyleId>{5C22544A-7EE6-4342-B048-85BDC9FD1C3A}</a:tableStyleId>
              </a:tblPr>
              <a:tblGrid>
                <a:gridCol w="4876800"/>
              </a:tblGrid>
              <a:tr h="370840">
                <a:tc>
                  <a:txBody>
                    <a:bodyPr/>
                    <a:lstStyle/>
                    <a:p>
                      <a:r>
                        <a:rPr lang="en-US" dirty="0" smtClean="0"/>
                        <a:t>accuracy = (cm[0][0]+cm[1][1])/</a:t>
                      </a:r>
                      <a:r>
                        <a:rPr lang="en-US" dirty="0" err="1" smtClean="0"/>
                        <a:t>len</a:t>
                      </a:r>
                      <a:r>
                        <a:rPr lang="en-US" dirty="0" smtClean="0"/>
                        <a:t>(</a:t>
                      </a:r>
                      <a:r>
                        <a:rPr lang="en-US" dirty="0" err="1" smtClean="0"/>
                        <a:t>y_test</a:t>
                      </a:r>
                      <a:r>
                        <a:rPr lang="en-US" dirty="0" smtClean="0"/>
                        <a:t>)</a:t>
                      </a:r>
                    </a:p>
                  </a:txBody>
                  <a:tcPr/>
                </a:tc>
              </a:tr>
            </a:tbl>
          </a:graphicData>
        </a:graphic>
      </p:graphicFrame>
    </p:spTree>
    <p:extLst>
      <p:ext uri="{BB962C8B-B14F-4D97-AF65-F5344CB8AC3E}">
        <p14:creationId xmlns:p14="http://schemas.microsoft.com/office/powerpoint/2010/main" val="165911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Tree>
    <p:extLst>
      <p:ext uri="{BB962C8B-B14F-4D97-AF65-F5344CB8AC3E}">
        <p14:creationId xmlns:p14="http://schemas.microsoft.com/office/powerpoint/2010/main" val="204696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chemeClr val="tx1"/>
                </a:solidFill>
                <a:latin typeface="Times New Roman" pitchFamily="18" charset="0"/>
                <a:cs typeface="Times New Roman" pitchFamily="18" charset="0"/>
              </a:rPr>
              <a:t>Problem Statement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Users </a:t>
            </a:r>
            <a:r>
              <a:rPr lang="en-US" sz="1800" dirty="0">
                <a:latin typeface="Times New Roman" pitchFamily="18" charset="0"/>
                <a:cs typeface="Times New Roman" pitchFamily="18" charset="0"/>
              </a:rPr>
              <a:t>have written over hundreds of reviews for each movie. The reviews are expressed in the natural language, along with a self-annotated score describing the overall sentiment of that review. To make a better informed decision, user has to go through each of them, which is a time consuming activity that user is highly unlikely to invest time in. </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smtClean="0">
                <a:latin typeface="Times New Roman" pitchFamily="18" charset="0"/>
                <a:cs typeface="Times New Roman" pitchFamily="18" charset="0"/>
              </a:rPr>
              <a:t>		In </a:t>
            </a:r>
            <a:r>
              <a:rPr lang="en-US" sz="1800" dirty="0">
                <a:latin typeface="Times New Roman" pitchFamily="18" charset="0"/>
                <a:cs typeface="Times New Roman" pitchFamily="18" charset="0"/>
              </a:rPr>
              <a:t>this project we’re helping users making a better informed </a:t>
            </a:r>
            <a:r>
              <a:rPr lang="en-US" sz="1800" dirty="0" smtClean="0">
                <a:latin typeface="Times New Roman" pitchFamily="18" charset="0"/>
                <a:cs typeface="Times New Roman" pitchFamily="18" charset="0"/>
              </a:rPr>
              <a:t>decision</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by classifying the reviews as either positive or negative.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286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solidFill>
                  <a:schemeClr val="tx1"/>
                </a:solidFill>
                <a:latin typeface="Times New Roman" pitchFamily="18" charset="0"/>
                <a:cs typeface="Times New Roman" pitchFamily="18" charset="0"/>
              </a:rPr>
              <a:t>ABSTRACT</a:t>
            </a:r>
            <a:endParaRPr lang="en-US" b="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There </a:t>
            </a:r>
            <a:r>
              <a:rPr lang="en-US" sz="1800" dirty="0">
                <a:latin typeface="Times New Roman" pitchFamily="18" charset="0"/>
                <a:cs typeface="Times New Roman" pitchFamily="18" charset="0"/>
              </a:rPr>
              <a:t>are many ways of implementing the use of sentiments often found in documents; one of which is the sentiments found on the product or service reviews. It is so important to be able to process and extract textual data from the documents. Therefore, we propose a system that is able to classify sentiments from review documents into two classes: positive sentiment and negative sentiment. We use the Logistic Regression method in this classification system that we build. Most of the time reviews on movies carry sentiment which indicates whether the review is positive or negative. The goal of this project is to predict the sentiments of reviews using basic algorithms.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4859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chemeClr val="tx1"/>
                </a:solidFill>
                <a:latin typeface="Times New Roman" pitchFamily="18" charset="0"/>
                <a:cs typeface="Times New Roman" pitchFamily="18" charset="0"/>
              </a:rPr>
              <a:t>MOTIVATION</a:t>
            </a:r>
            <a:endParaRPr lang="en-US" b="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Movie </a:t>
            </a:r>
            <a:r>
              <a:rPr lang="en-US" sz="1800" dirty="0">
                <a:latin typeface="Times New Roman" pitchFamily="18" charset="0"/>
                <a:cs typeface="Times New Roman" pitchFamily="18" charset="0"/>
              </a:rPr>
              <a:t>Review- What do you think</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Definition- </a:t>
            </a:r>
            <a:r>
              <a:rPr lang="en-US" sz="1800" dirty="0">
                <a:latin typeface="Times New Roman" pitchFamily="18" charset="0"/>
                <a:cs typeface="Times New Roman" pitchFamily="18" charset="0"/>
              </a:rPr>
              <a:t>an article published in a newspaper or </a:t>
            </a:r>
            <a:r>
              <a:rPr lang="en-US" sz="1800" dirty="0" smtClean="0">
                <a:latin typeface="Times New Roman" pitchFamily="18" charset="0"/>
                <a:cs typeface="Times New Roman" pitchFamily="18" charset="0"/>
              </a:rPr>
              <a:t>magazine that </a:t>
            </a:r>
            <a:r>
              <a:rPr lang="en-US" sz="1800" dirty="0">
                <a:latin typeface="Times New Roman" pitchFamily="18" charset="0"/>
                <a:cs typeface="Times New Roman" pitchFamily="18" charset="0"/>
              </a:rPr>
              <a:t>describes and evaluates a movie. Reviews are </a:t>
            </a:r>
            <a:r>
              <a:rPr lang="en-US" sz="1800" dirty="0" smtClean="0">
                <a:latin typeface="Times New Roman" pitchFamily="18" charset="0"/>
                <a:cs typeface="Times New Roman" pitchFamily="18" charset="0"/>
              </a:rPr>
              <a:t>typically written </a:t>
            </a:r>
            <a:r>
              <a:rPr lang="en-US" sz="1800" dirty="0">
                <a:latin typeface="Times New Roman" pitchFamily="18" charset="0"/>
                <a:cs typeface="Times New Roman" pitchFamily="18" charset="0"/>
              </a:rPr>
              <a:t>by journalists giving their opinion of the movie</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many of us, reviews are like one written by our friends </a:t>
            </a:r>
            <a:r>
              <a:rPr lang="en-US" sz="1800" dirty="0" smtClean="0">
                <a:latin typeface="Times New Roman" pitchFamily="18" charset="0"/>
                <a:cs typeface="Times New Roman" pitchFamily="18" charset="0"/>
              </a:rPr>
              <a:t>on Facebook, </a:t>
            </a:r>
            <a:r>
              <a:rPr lang="en-US" sz="1800" dirty="0">
                <a:latin typeface="Times New Roman" pitchFamily="18" charset="0"/>
                <a:cs typeface="Times New Roman" pitchFamily="18" charset="0"/>
              </a:rPr>
              <a:t>are important in making our decision to watch </a:t>
            </a:r>
            <a:r>
              <a:rPr lang="en-US" sz="1800" dirty="0" smtClean="0">
                <a:latin typeface="Times New Roman" pitchFamily="18" charset="0"/>
                <a:cs typeface="Times New Roman" pitchFamily="18" charset="0"/>
              </a:rPr>
              <a:t>a movie.</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Human </a:t>
            </a:r>
            <a:r>
              <a:rPr lang="en-US" sz="1800" dirty="0">
                <a:latin typeface="Times New Roman" pitchFamily="18" charset="0"/>
                <a:cs typeface="Times New Roman" pitchFamily="18" charset="0"/>
              </a:rPr>
              <a:t>mind can read and understand whether a review is </a:t>
            </a:r>
            <a:r>
              <a:rPr lang="en-US" sz="1800" dirty="0" smtClean="0">
                <a:latin typeface="Times New Roman" pitchFamily="18" charset="0"/>
                <a:cs typeface="Times New Roman" pitchFamily="18" charset="0"/>
              </a:rPr>
              <a:t>positive but </a:t>
            </a:r>
            <a:r>
              <a:rPr lang="en-US" sz="1800" dirty="0">
                <a:latin typeface="Times New Roman" pitchFamily="18" charset="0"/>
                <a:cs typeface="Times New Roman" pitchFamily="18" charset="0"/>
              </a:rPr>
              <a:t>for movie studios it is difficult to hire employees to simply </a:t>
            </a:r>
            <a:r>
              <a:rPr lang="en-US" sz="1800" dirty="0" smtClean="0">
                <a:latin typeface="Times New Roman" pitchFamily="18" charset="0"/>
                <a:cs typeface="Times New Roman" pitchFamily="18" charset="0"/>
              </a:rPr>
              <a:t>read and </a:t>
            </a:r>
            <a:r>
              <a:rPr lang="en-US" sz="1800" dirty="0">
                <a:latin typeface="Times New Roman" pitchFamily="18" charset="0"/>
                <a:cs typeface="Times New Roman" pitchFamily="18" charset="0"/>
              </a:rPr>
              <a:t>judge movie </a:t>
            </a:r>
            <a:r>
              <a:rPr lang="en-US" sz="1800" dirty="0" smtClean="0">
                <a:latin typeface="Times New Roman" pitchFamily="18" charset="0"/>
                <a:cs typeface="Times New Roman" pitchFamily="18" charset="0"/>
              </a:rPr>
              <a:t>opinions. So </a:t>
            </a:r>
            <a:r>
              <a:rPr lang="en-US" sz="1800" dirty="0">
                <a:latin typeface="Times New Roman" pitchFamily="18" charset="0"/>
                <a:cs typeface="Times New Roman" pitchFamily="18" charset="0"/>
              </a:rPr>
              <a:t>here comes Machine Learning to rescue - to process, </a:t>
            </a:r>
            <a:r>
              <a:rPr lang="en-US" sz="1800" dirty="0" smtClean="0">
                <a:latin typeface="Times New Roman" pitchFamily="18" charset="0"/>
                <a:cs typeface="Times New Roman" pitchFamily="18" charset="0"/>
              </a:rPr>
              <a:t>reliably extract </a:t>
            </a:r>
            <a:r>
              <a:rPr lang="en-US" sz="1800" dirty="0">
                <a:latin typeface="Times New Roman" pitchFamily="18" charset="0"/>
                <a:cs typeface="Times New Roman" pitchFamily="18" charset="0"/>
              </a:rPr>
              <a:t>and classify the sentiment of unstructured movie reviews.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64999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solidFill>
                  <a:schemeClr val="tx1"/>
                </a:solidFill>
                <a:latin typeface="Times New Roman" pitchFamily="18" charset="0"/>
                <a:cs typeface="Times New Roman" pitchFamily="18" charset="0"/>
              </a:rPr>
              <a:t>INTRODUCTION</a:t>
            </a:r>
            <a:endParaRPr lang="en-US" b="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choose a problem that was taken from the </a:t>
            </a:r>
            <a:r>
              <a:rPr lang="en-US" sz="1800" dirty="0" err="1">
                <a:latin typeface="Times New Roman" pitchFamily="18" charset="0"/>
                <a:cs typeface="Times New Roman" pitchFamily="18" charset="0"/>
              </a:rPr>
              <a:t>Kaggle</a:t>
            </a:r>
            <a:r>
              <a:rPr lang="en-US" sz="1800" dirty="0">
                <a:latin typeface="Times New Roman" pitchFamily="18" charset="0"/>
                <a:cs typeface="Times New Roman" pitchFamily="18" charset="0"/>
              </a:rPr>
              <a:t> competition called “The Bag of Words Meets the Bags of </a:t>
            </a:r>
            <a:r>
              <a:rPr lang="en-US" sz="1800" dirty="0" smtClean="0">
                <a:latin typeface="Times New Roman" pitchFamily="18" charset="0"/>
                <a:cs typeface="Times New Roman" pitchFamily="18" charset="0"/>
              </a:rPr>
              <a:t>Popcorn”. It contains </a:t>
            </a:r>
            <a:r>
              <a:rPr lang="en-US" sz="1800" dirty="0" err="1" smtClean="0">
                <a:latin typeface="Times New Roman" pitchFamily="18" charset="0"/>
                <a:cs typeface="Times New Roman" pitchFamily="18" charset="0"/>
              </a:rPr>
              <a:t>LabeledTrainData.tsv</a:t>
            </a:r>
            <a:r>
              <a:rPr lang="en-US" sz="1800" dirty="0" smtClean="0">
                <a:latin typeface="Times New Roman" pitchFamily="18" charset="0"/>
                <a:cs typeface="Times New Roman" pitchFamily="18" charset="0"/>
              </a:rPr>
              <a:t> dataset which has 25000 movie reviews to be classified as positive or negative review. Here, we use bag of words model to classify the reviews.</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Natural language processing</a:t>
            </a:r>
            <a:r>
              <a:rPr lang="en-US" sz="1800" dirty="0">
                <a:latin typeface="Times New Roman" pitchFamily="18" charset="0"/>
                <a:cs typeface="Times New Roman" pitchFamily="18" charset="0"/>
              </a:rPr>
              <a:t> is the application of computational techniques to the analysis and synthesis of natural language and speech. Natural Language Processing (NLP) had been the trend nowadays, movie reviews is quite a classic example to demonstrate a simple NLP </a:t>
            </a:r>
            <a:r>
              <a:rPr lang="en-US" sz="1800" b="1" dirty="0">
                <a:latin typeface="Times New Roman" pitchFamily="18" charset="0"/>
                <a:cs typeface="Times New Roman" pitchFamily="18" charset="0"/>
              </a:rPr>
              <a:t>Bag-of-words </a:t>
            </a:r>
            <a:r>
              <a:rPr lang="en-US" sz="1800" b="1" dirty="0" smtClean="0">
                <a:latin typeface="Times New Roman" pitchFamily="18" charset="0"/>
                <a:cs typeface="Times New Roman" pitchFamily="18" charset="0"/>
              </a:rPr>
              <a:t>model</a:t>
            </a:r>
            <a:r>
              <a:rPr lang="en-US" sz="1800" u="sng"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on movie </a:t>
            </a:r>
            <a:r>
              <a:rPr lang="en-US" sz="1800" dirty="0" err="1" smtClean="0">
                <a:latin typeface="Times New Roman" pitchFamily="18" charset="0"/>
                <a:cs typeface="Times New Roman" pitchFamily="18" charset="0"/>
              </a:rPr>
              <a:t>reviews.I</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would like to use NLP to determine whether a given movie review is good or bad given a 25000 datasets.</a:t>
            </a:r>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07485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a:solidFill>
                  <a:schemeClr val="tx1"/>
                </a:solidFill>
                <a:latin typeface="Times New Roman" pitchFamily="18" charset="0"/>
                <a:cs typeface="Times New Roman" pitchFamily="18" charset="0"/>
              </a:rPr>
              <a:t>Bag of </a:t>
            </a:r>
            <a:r>
              <a:rPr lang="en-US" sz="4000" dirty="0" smtClean="0">
                <a:solidFill>
                  <a:schemeClr val="tx1"/>
                </a:solidFill>
                <a:latin typeface="Times New Roman" pitchFamily="18" charset="0"/>
                <a:cs typeface="Times New Roman" pitchFamily="18" charset="0"/>
              </a:rPr>
              <a:t>Words</a:t>
            </a: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Autofit/>
          </a:bodyPr>
          <a:lstStyle/>
          <a:p>
            <a:pPr marL="0" indent="0" algn="just">
              <a:buNone/>
            </a:pP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need a way to represent text data for machine learning algorithm and the bag-of-words model helps us to achieve that task. The bag-of-words model is simple to understand and implement. It is a way of extracting features from the text for use in machine learning algorithms</a:t>
            </a:r>
            <a:r>
              <a:rPr lang="en-US" sz="1800" dirty="0" smtClean="0">
                <a:latin typeface="Times New Roman" pitchFamily="18" charset="0"/>
                <a:cs typeface="Times New Roman" pitchFamily="18" charset="0"/>
              </a:rPr>
              <a:t>.</a:t>
            </a:r>
          </a:p>
          <a:p>
            <a:pPr marL="0" indent="0" algn="just">
              <a:buNone/>
            </a:pPr>
            <a:endParaRPr lang="en-US" sz="1800" dirty="0"/>
          </a:p>
          <a:p>
            <a:pPr>
              <a:buFont typeface="Wingdings" pitchFamily="2" charset="2"/>
              <a:buChar char="v"/>
            </a:pPr>
            <a:r>
              <a:rPr lang="en-US" sz="1800" dirty="0">
                <a:latin typeface="Times New Roman" pitchFamily="18" charset="0"/>
                <a:cs typeface="Times New Roman" pitchFamily="18" charset="0"/>
              </a:rPr>
              <a:t>Let’s take an example to understand this concept in depth.</a:t>
            </a:r>
          </a:p>
          <a:p>
            <a:pPr marL="0" indent="0">
              <a:buNone/>
            </a:pPr>
            <a:r>
              <a:rPr lang="en-US" sz="1800" i="1" dirty="0">
                <a:latin typeface="Times New Roman" pitchFamily="18" charset="0"/>
                <a:cs typeface="Times New Roman" pitchFamily="18" charset="0"/>
              </a:rPr>
              <a:t>“It was the best of times”</a:t>
            </a:r>
            <a:br>
              <a:rPr lang="en-US" sz="1800" i="1" dirty="0">
                <a:latin typeface="Times New Roman" pitchFamily="18" charset="0"/>
                <a:cs typeface="Times New Roman" pitchFamily="18" charset="0"/>
              </a:rPr>
            </a:br>
            <a:r>
              <a:rPr lang="en-US" sz="1800" i="1" dirty="0">
                <a:latin typeface="Times New Roman" pitchFamily="18" charset="0"/>
                <a:cs typeface="Times New Roman" pitchFamily="18" charset="0"/>
              </a:rPr>
              <a:t>“It was the worst of times”</a:t>
            </a:r>
            <a:br>
              <a:rPr lang="en-US" sz="1800" i="1" dirty="0">
                <a:latin typeface="Times New Roman" pitchFamily="18" charset="0"/>
                <a:cs typeface="Times New Roman" pitchFamily="18" charset="0"/>
              </a:rPr>
            </a:br>
            <a:r>
              <a:rPr lang="en-US" sz="1800" i="1" dirty="0">
                <a:latin typeface="Times New Roman" pitchFamily="18" charset="0"/>
                <a:cs typeface="Times New Roman" pitchFamily="18" charset="0"/>
              </a:rPr>
              <a:t>“It was the age of wisdom”</a:t>
            </a:r>
            <a:br>
              <a:rPr lang="en-US" sz="1800" i="1" dirty="0">
                <a:latin typeface="Times New Roman" pitchFamily="18" charset="0"/>
                <a:cs typeface="Times New Roman" pitchFamily="18" charset="0"/>
              </a:rPr>
            </a:br>
            <a:r>
              <a:rPr lang="en-US" sz="1800" i="1" dirty="0">
                <a:latin typeface="Times New Roman" pitchFamily="18" charset="0"/>
                <a:cs typeface="Times New Roman" pitchFamily="18" charset="0"/>
              </a:rPr>
              <a:t>“It was the age of foolishness”</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treat each sentence as a separate document and we make a list of </a:t>
            </a:r>
            <a:r>
              <a:rPr lang="en-US" sz="1800" dirty="0" smtClean="0">
                <a:latin typeface="Times New Roman" pitchFamily="18" charset="0"/>
                <a:cs typeface="Times New Roman" pitchFamily="18" charset="0"/>
              </a:rPr>
              <a:t>all words </a:t>
            </a:r>
            <a:r>
              <a:rPr lang="en-US" sz="1800" dirty="0">
                <a:latin typeface="Times New Roman" pitchFamily="18" charset="0"/>
                <a:cs typeface="Times New Roman" pitchFamily="18" charset="0"/>
              </a:rPr>
              <a:t>from all the four documents excluding the punctuation. We get</a:t>
            </a:r>
            <a:r>
              <a:rPr lang="en-US" sz="1800" dirty="0" smtClean="0">
                <a:latin typeface="Times New Roman" pitchFamily="18" charset="0"/>
                <a:cs typeface="Times New Roman" pitchFamily="18" charset="0"/>
              </a:rPr>
              <a:t>,</a:t>
            </a:r>
            <a:endParaRPr lang="en-US" sz="1800" i="1" dirty="0">
              <a:latin typeface="Times New Roman" pitchFamily="18" charset="0"/>
              <a:cs typeface="Times New Roman" pitchFamily="18" charset="0"/>
            </a:endParaRPr>
          </a:p>
          <a:p>
            <a:pPr marL="0" indent="0">
              <a:buNone/>
            </a:pPr>
            <a:r>
              <a:rPr lang="en-US" sz="1800" i="1" dirty="0">
                <a:latin typeface="Times New Roman" pitchFamily="18" charset="0"/>
                <a:cs typeface="Times New Roman" pitchFamily="18" charset="0"/>
              </a:rPr>
              <a:t>‘It’, ‘was’, ‘the’, ‘best’, ‘of’, ‘times’, ‘worst’, ‘age’, ‘wisdom’, ‘foolishness’</a:t>
            </a:r>
            <a:endParaRPr lang="en-US" sz="1800" dirty="0">
              <a:latin typeface="Times New Roman" pitchFamily="18" charset="0"/>
              <a:cs typeface="Times New Roman" pitchFamily="18" charset="0"/>
            </a:endParaRPr>
          </a:p>
          <a:p>
            <a:endParaRPr lang="en-US" sz="1600" dirty="0"/>
          </a:p>
        </p:txBody>
      </p:sp>
    </p:spTree>
    <p:extLst>
      <p:ext uri="{BB962C8B-B14F-4D97-AF65-F5344CB8AC3E}">
        <p14:creationId xmlns:p14="http://schemas.microsoft.com/office/powerpoint/2010/main" val="297983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tx1"/>
                </a:solidFill>
                <a:latin typeface="Times New Roman" pitchFamily="18" charset="0"/>
                <a:cs typeface="Times New Roman" pitchFamily="18" charset="0"/>
              </a:rPr>
              <a:t>Steps to perform sentiment analysis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7239000" cy="4846320"/>
          </a:xfrm>
        </p:spPr>
        <p:txBody>
          <a:bodyPr>
            <a:normAutofit/>
          </a:bodyPr>
          <a:lstStyle/>
          <a:p>
            <a:pPr marL="342900" indent="-342900">
              <a:buClrTx/>
              <a:buSzPct val="100000"/>
              <a:buFont typeface="+mj-lt"/>
              <a:buAutoNum type="arabicPeriod"/>
            </a:pPr>
            <a:endParaRPr lang="en-US" sz="1800" b="1" i="1" dirty="0" smtClean="0">
              <a:latin typeface="Times New Roman" pitchFamily="18" charset="0"/>
              <a:cs typeface="Times New Roman" pitchFamily="18" charset="0"/>
            </a:endParaRPr>
          </a:p>
          <a:p>
            <a:pPr marL="342900" indent="-342900">
              <a:buClrTx/>
              <a:buSzPct val="100000"/>
              <a:buFont typeface="+mj-lt"/>
              <a:buAutoNum type="arabicPeriod"/>
            </a:pPr>
            <a:r>
              <a:rPr lang="en-US" sz="1800" b="1" dirty="0" smtClean="0">
                <a:latin typeface="Times New Roman" pitchFamily="18" charset="0"/>
                <a:cs typeface="Times New Roman" pitchFamily="18" charset="0"/>
              </a:rPr>
              <a:t>Remove </a:t>
            </a:r>
            <a:r>
              <a:rPr lang="en-US" sz="1800" b="1" dirty="0">
                <a:latin typeface="Times New Roman" pitchFamily="18" charset="0"/>
                <a:cs typeface="Times New Roman" pitchFamily="18" charset="0"/>
              </a:rPr>
              <a:t>tags(example: &lt;</a:t>
            </a:r>
            <a:r>
              <a:rPr lang="en-US" sz="1800" b="1" dirty="0" err="1">
                <a:latin typeface="Times New Roman" pitchFamily="18" charset="0"/>
                <a:cs typeface="Times New Roman" pitchFamily="18" charset="0"/>
              </a:rPr>
              <a:t>br</a:t>
            </a:r>
            <a:r>
              <a:rPr lang="en-US" sz="1800" b="1" dirty="0">
                <a:latin typeface="Times New Roman" pitchFamily="18" charset="0"/>
                <a:cs typeface="Times New Roman" pitchFamily="18" charset="0"/>
              </a:rPr>
              <a:t> /&gt;) and </a:t>
            </a:r>
            <a:r>
              <a:rPr lang="en-US" sz="1800" b="1" dirty="0" smtClean="0">
                <a:latin typeface="Times New Roman" pitchFamily="18" charset="0"/>
                <a:cs typeface="Times New Roman" pitchFamily="18" charset="0"/>
              </a:rPr>
              <a:t>punctuation</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p>
          <a:p>
            <a:pPr marL="0" indent="0">
              <a:buClrTx/>
              <a:buSzPct val="10000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Tags </a:t>
            </a:r>
            <a:r>
              <a:rPr lang="en-US" sz="1800" dirty="0">
                <a:latin typeface="Times New Roman" pitchFamily="18" charset="0"/>
                <a:cs typeface="Times New Roman" pitchFamily="18" charset="0"/>
              </a:rPr>
              <a:t>and punctuation are removed first so that we are left only to deal with words. </a:t>
            </a:r>
            <a:r>
              <a:rPr lang="en-US" sz="1800" dirty="0" smtClean="0">
                <a:latin typeface="Times New Roman" pitchFamily="18" charset="0"/>
                <a:cs typeface="Times New Roman" pitchFamily="18" charset="0"/>
              </a:rPr>
              <a:t>I removed tags and punctuation manually by glancing over the dataset to see what are the tags and punctuation used.</a:t>
            </a:r>
          </a:p>
          <a:p>
            <a:pPr marL="0" indent="0">
              <a:buClrTx/>
              <a:buSzPct val="100000"/>
              <a:buNone/>
            </a:pPr>
            <a:endParaRPr lang="en-US" sz="1800" dirty="0" smtClean="0">
              <a:latin typeface="Times New Roman" pitchFamily="18" charset="0"/>
              <a:cs typeface="Times New Roman" pitchFamily="18" charset="0"/>
            </a:endParaRPr>
          </a:p>
          <a:p>
            <a:pPr marL="0" indent="0">
              <a:buClrTx/>
              <a:buSzPct val="100000"/>
              <a:buNone/>
            </a:pPr>
            <a:endParaRPr lang="en-US" sz="1800" dirty="0" smtClean="0">
              <a:latin typeface="Times New Roman" pitchFamily="18" charset="0"/>
              <a:cs typeface="Times New Roman" pitchFamily="18" charset="0"/>
            </a:endParaRPr>
          </a:p>
          <a:p>
            <a:pPr marL="0" indent="0">
              <a:buClrTx/>
              <a:buSzPct val="100000"/>
              <a:buNone/>
            </a:pPr>
            <a:endParaRPr lang="en-US" sz="1800" dirty="0" smtClean="0">
              <a:latin typeface="Times New Roman" pitchFamily="18" charset="0"/>
              <a:cs typeface="Times New Roman" pitchFamily="18" charset="0"/>
            </a:endParaRPr>
          </a:p>
          <a:p>
            <a:pPr marL="0" indent="0">
              <a:buClrTx/>
              <a:buSzPct val="100000"/>
              <a:buNone/>
            </a:pPr>
            <a:r>
              <a:rPr lang="en-US" sz="1800" dirty="0" smtClean="0">
                <a:latin typeface="Times New Roman" pitchFamily="18" charset="0"/>
                <a:cs typeface="Times New Roman" pitchFamily="18" charset="0"/>
              </a:rPr>
              <a:t>This can also be done using </a:t>
            </a:r>
            <a:r>
              <a:rPr lang="en-US" sz="1800" b="1" dirty="0" err="1" smtClean="0">
                <a:latin typeface="Times New Roman" pitchFamily="18" charset="0"/>
                <a:cs typeface="Times New Roman" pitchFamily="18" charset="0"/>
              </a:rPr>
              <a:t>BeautifulSoup</a:t>
            </a:r>
            <a:r>
              <a:rPr lang="en-US" sz="1800" dirty="0" smtClean="0">
                <a:latin typeface="Times New Roman" pitchFamily="18" charset="0"/>
                <a:cs typeface="Times New Roman" pitchFamily="18" charset="0"/>
              </a:rPr>
              <a:t> packages.</a:t>
            </a:r>
            <a:endParaRPr lang="en-US" sz="1800" dirty="0">
              <a:latin typeface="Times New Roman" pitchFamily="18" charset="0"/>
              <a:cs typeface="Times New Roman" pitchFamily="18" charset="0"/>
            </a:endParaRPr>
          </a:p>
          <a:p>
            <a:pPr marL="0" indent="0">
              <a:buClrTx/>
              <a:buSzPct val="100000"/>
              <a:buNone/>
            </a:pPr>
            <a:r>
              <a:rPr lang="en-US" sz="1800" dirty="0" smtClean="0">
                <a:latin typeface="Times New Roman" pitchFamily="18" charset="0"/>
                <a:cs typeface="Times New Roman" pitchFamily="18" charset="0"/>
              </a:rPr>
              <a:t>Next , make sure to allow only characters a-z and A-Z. This is done using </a:t>
            </a:r>
            <a:r>
              <a:rPr lang="en-US" sz="1800" b="1" dirty="0" smtClean="0">
                <a:latin typeface="Times New Roman" pitchFamily="18" charset="0"/>
                <a:cs typeface="Times New Roman" pitchFamily="18" charset="0"/>
              </a:rPr>
              <a:t>re</a:t>
            </a:r>
            <a:r>
              <a:rPr lang="en-US" sz="1800" dirty="0" smtClean="0">
                <a:latin typeface="Times New Roman" pitchFamily="18" charset="0"/>
                <a:cs typeface="Times New Roman" pitchFamily="18" charset="0"/>
              </a:rPr>
              <a:t> package.</a:t>
            </a:r>
          </a:p>
        </p:txBody>
      </p:sp>
      <p:graphicFrame>
        <p:nvGraphicFramePr>
          <p:cNvPr id="7" name="Table 6"/>
          <p:cNvGraphicFramePr>
            <a:graphicFrameLocks noGrp="1"/>
          </p:cNvGraphicFramePr>
          <p:nvPr>
            <p:extLst>
              <p:ext uri="{D42A27DB-BD31-4B8C-83A1-F6EECF244321}">
                <p14:modId xmlns:p14="http://schemas.microsoft.com/office/powerpoint/2010/main" val="952040089"/>
              </p:ext>
            </p:extLst>
          </p:nvPr>
        </p:nvGraphicFramePr>
        <p:xfrm>
          <a:off x="1828800" y="3352800"/>
          <a:ext cx="3886200" cy="640080"/>
        </p:xfrm>
        <a:graphic>
          <a:graphicData uri="http://schemas.openxmlformats.org/drawingml/2006/table">
            <a:tbl>
              <a:tblPr firstRow="1" bandRow="1">
                <a:tableStyleId>{5C22544A-7EE6-4342-B048-85BDC9FD1C3A}</a:tableStyleId>
              </a:tblPr>
              <a:tblGrid>
                <a:gridCol w="3886200"/>
              </a:tblGrid>
              <a:tr h="0">
                <a:tc>
                  <a:txBody>
                    <a:bodyPr/>
                    <a:lstStyle/>
                    <a:p>
                      <a:r>
                        <a:rPr lang="en-US" dirty="0" smtClean="0"/>
                        <a:t>review = </a:t>
                      </a:r>
                      <a:r>
                        <a:rPr lang="en-US" dirty="0" err="1" smtClean="0"/>
                        <a:t>review.replace</a:t>
                      </a:r>
                      <a:r>
                        <a:rPr lang="en-US" dirty="0" smtClean="0"/>
                        <a:t>(‘”’,'')</a:t>
                      </a:r>
                    </a:p>
                    <a:p>
                      <a:r>
                        <a:rPr lang="en-US" dirty="0" smtClean="0"/>
                        <a:t>review = </a:t>
                      </a:r>
                      <a:r>
                        <a:rPr lang="en-US" dirty="0" err="1" smtClean="0"/>
                        <a:t>review.replace</a:t>
                      </a:r>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24436130"/>
              </p:ext>
            </p:extLst>
          </p:nvPr>
        </p:nvGraphicFramePr>
        <p:xfrm>
          <a:off x="990600" y="5562600"/>
          <a:ext cx="5715000" cy="370840"/>
        </p:xfrm>
        <a:graphic>
          <a:graphicData uri="http://schemas.openxmlformats.org/drawingml/2006/table">
            <a:tbl>
              <a:tblPr firstRow="1" bandRow="1">
                <a:tableStyleId>{5C22544A-7EE6-4342-B048-85BDC9FD1C3A}</a:tableStyleId>
              </a:tblPr>
              <a:tblGrid>
                <a:gridCol w="5715000"/>
              </a:tblGrid>
              <a:tr h="370840">
                <a:tc>
                  <a:txBody>
                    <a:bodyPr/>
                    <a:lstStyle/>
                    <a:p>
                      <a:r>
                        <a:rPr lang="pl-PL" dirty="0" smtClean="0"/>
                        <a:t> review = re.sub('[^a-zA-z]','',dataset['review'][i])</a:t>
                      </a:r>
                      <a:endParaRPr lang="en-US" dirty="0"/>
                    </a:p>
                  </a:txBody>
                  <a:tcPr/>
                </a:tc>
              </a:tr>
            </a:tbl>
          </a:graphicData>
        </a:graphic>
      </p:graphicFrame>
    </p:spTree>
    <p:extLst>
      <p:ext uri="{BB962C8B-B14F-4D97-AF65-F5344CB8AC3E}">
        <p14:creationId xmlns:p14="http://schemas.microsoft.com/office/powerpoint/2010/main" val="343472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latin typeface="Times New Roman" pitchFamily="18" charset="0"/>
                <a:cs typeface="Times New Roman" pitchFamily="18" charset="0"/>
              </a:rPr>
              <a:t>Steps to perform sentiment analysis</a:t>
            </a:r>
            <a:endParaRPr lang="en-US" dirty="0"/>
          </a:p>
        </p:txBody>
      </p:sp>
      <p:sp>
        <p:nvSpPr>
          <p:cNvPr id="3" name="Content Placeholder 2"/>
          <p:cNvSpPr>
            <a:spLocks noGrp="1"/>
          </p:cNvSpPr>
          <p:nvPr>
            <p:ph idx="1"/>
          </p:nvPr>
        </p:nvSpPr>
        <p:spPr/>
        <p:txBody>
          <a:bodyPr>
            <a:normAutofit/>
          </a:bodyPr>
          <a:lstStyle/>
          <a:p>
            <a:pPr marL="0" indent="0">
              <a:buClrTx/>
              <a:buSzPct val="100000"/>
              <a:buNone/>
            </a:pPr>
            <a:r>
              <a:rPr lang="en-US" sz="1800" b="1" dirty="0" smtClean="0">
                <a:latin typeface="Times New Roman" pitchFamily="18" charset="0"/>
                <a:cs typeface="Times New Roman" pitchFamily="18" charset="0"/>
              </a:rPr>
              <a:t>2. Lowercase </a:t>
            </a:r>
            <a:r>
              <a:rPr lang="en-US" sz="1800" b="1" dirty="0">
                <a:latin typeface="Times New Roman" pitchFamily="18" charset="0"/>
                <a:cs typeface="Times New Roman" pitchFamily="18" charset="0"/>
              </a:rPr>
              <a:t>all </a:t>
            </a:r>
            <a:r>
              <a:rPr lang="en-US" sz="1800" b="1" dirty="0" smtClean="0">
                <a:latin typeface="Times New Roman" pitchFamily="18" charset="0"/>
                <a:cs typeface="Times New Roman" pitchFamily="18" charset="0"/>
              </a:rPr>
              <a:t>words:</a:t>
            </a:r>
          </a:p>
          <a:p>
            <a:pPr marL="0" indent="0">
              <a:buNone/>
            </a:pP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make sure all the words are in the same </a:t>
            </a:r>
            <a:r>
              <a:rPr lang="en-US" sz="1800" dirty="0" smtClean="0">
                <a:latin typeface="Times New Roman" pitchFamily="18" charset="0"/>
                <a:cs typeface="Times New Roman" pitchFamily="18" charset="0"/>
              </a:rPr>
              <a:t>form.</a:t>
            </a:r>
          </a:p>
          <a:p>
            <a:pPr marL="0" indent="0">
              <a:buNone/>
            </a:pPr>
            <a:endParaRPr lang="en-US" sz="1800" dirty="0">
              <a:latin typeface="Times New Roman" pitchFamily="18" charset="0"/>
              <a:cs typeface="Times New Roman" pitchFamily="18" charset="0"/>
            </a:endParaRPr>
          </a:p>
          <a:p>
            <a:pPr marL="0" indent="0">
              <a:buNone/>
            </a:pPr>
            <a:endParaRPr lang="en-US" sz="1800" b="1"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3. </a:t>
            </a:r>
            <a:r>
              <a:rPr lang="en-US" sz="1800" b="1" dirty="0">
                <a:latin typeface="Times New Roman" pitchFamily="18" charset="0"/>
                <a:cs typeface="Times New Roman" pitchFamily="18" charset="0"/>
              </a:rPr>
              <a:t>Remove stop words(example: [‘i’, ‘me’, ‘my’…] </a:t>
            </a:r>
            <a:r>
              <a:rPr lang="en-US" sz="1800" b="1" dirty="0" smtClean="0">
                <a:latin typeface="Times New Roman" pitchFamily="18" charset="0"/>
                <a:cs typeface="Times New Roman" pitchFamily="18" charset="0"/>
              </a:rPr>
              <a:t>) and perform Stemming :</a:t>
            </a:r>
            <a:endParaRPr lang="en-US" sz="1800" b="1"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Stop words are </a:t>
            </a:r>
            <a:r>
              <a:rPr lang="en-US" sz="1800" dirty="0" smtClean="0">
                <a:latin typeface="Times New Roman" pitchFamily="18" charset="0"/>
                <a:cs typeface="Times New Roman" pitchFamily="18" charset="0"/>
              </a:rPr>
              <a:t>removed </a:t>
            </a:r>
            <a:r>
              <a:rPr lang="en-US" sz="1800" dirty="0">
                <a:latin typeface="Times New Roman" pitchFamily="18" charset="0"/>
                <a:cs typeface="Times New Roman" pitchFamily="18" charset="0"/>
              </a:rPr>
              <a:t>as they don’t carry much meaning. Recommended to use package </a:t>
            </a:r>
            <a:r>
              <a:rPr lang="en-US" sz="1800" b="1" dirty="0" err="1">
                <a:latin typeface="Times New Roman" pitchFamily="18" charset="0"/>
                <a:cs typeface="Times New Roman" pitchFamily="18" charset="0"/>
              </a:rPr>
              <a:t>nltk</a:t>
            </a:r>
            <a:r>
              <a:rPr lang="en-US" sz="1800" dirty="0">
                <a:latin typeface="Times New Roman" pitchFamily="18" charset="0"/>
                <a:cs typeface="Times New Roman" pitchFamily="18" charset="0"/>
              </a:rPr>
              <a:t> to </a:t>
            </a:r>
            <a:r>
              <a:rPr lang="en-US" sz="1800" dirty="0" smtClean="0">
                <a:latin typeface="Times New Roman" pitchFamily="18" charset="0"/>
                <a:cs typeface="Times New Roman" pitchFamily="18" charset="0"/>
              </a:rPr>
              <a:t>download </a:t>
            </a:r>
            <a:r>
              <a:rPr lang="en-US" sz="1800" dirty="0" err="1">
                <a:latin typeface="Times New Roman" pitchFamily="18" charset="0"/>
                <a:cs typeface="Times New Roman" pitchFamily="18" charset="0"/>
              </a:rPr>
              <a:t>s</a:t>
            </a:r>
            <a:r>
              <a:rPr lang="en-US" sz="1800" dirty="0" err="1" smtClean="0">
                <a:latin typeface="Times New Roman" pitchFamily="18" charset="0"/>
                <a:cs typeface="Times New Roman" pitchFamily="18" charset="0"/>
              </a:rPr>
              <a:t>topwords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remove them from movie reviews dataset.</a:t>
            </a:r>
          </a:p>
          <a:p>
            <a:pPr marL="0" indent="0">
              <a:buClrTx/>
              <a:buSzPct val="100000"/>
              <a:buNone/>
            </a:pP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20711102"/>
              </p:ext>
            </p:extLst>
          </p:nvPr>
        </p:nvGraphicFramePr>
        <p:xfrm>
          <a:off x="1981200" y="2362200"/>
          <a:ext cx="3048000" cy="370840"/>
        </p:xfrm>
        <a:graphic>
          <a:graphicData uri="http://schemas.openxmlformats.org/drawingml/2006/table">
            <a:tbl>
              <a:tblPr firstRow="1" bandRow="1">
                <a:tableStyleId>{5C22544A-7EE6-4342-B048-85BDC9FD1C3A}</a:tableStyleId>
              </a:tblPr>
              <a:tblGrid>
                <a:gridCol w="3048000"/>
              </a:tblGrid>
              <a:tr h="370840">
                <a:tc>
                  <a:txBody>
                    <a:bodyPr/>
                    <a:lstStyle/>
                    <a:p>
                      <a:r>
                        <a:rPr lang="en-US" dirty="0" smtClean="0"/>
                        <a:t> review = </a:t>
                      </a:r>
                      <a:r>
                        <a:rPr lang="en-US" dirty="0" err="1" smtClean="0"/>
                        <a:t>review.lower</a:t>
                      </a:r>
                      <a:r>
                        <a:rPr lang="en-US"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20765030"/>
              </p:ext>
            </p:extLst>
          </p:nvPr>
        </p:nvGraphicFramePr>
        <p:xfrm>
          <a:off x="304800" y="4724400"/>
          <a:ext cx="8458200" cy="1737360"/>
        </p:xfrm>
        <a:graphic>
          <a:graphicData uri="http://schemas.openxmlformats.org/drawingml/2006/table">
            <a:tbl>
              <a:tblPr firstRow="1" bandRow="1">
                <a:tableStyleId>{5C22544A-7EE6-4342-B048-85BDC9FD1C3A}</a:tableStyleId>
              </a:tblPr>
              <a:tblGrid>
                <a:gridCol w="8458200"/>
              </a:tblGrid>
              <a:tr h="370840">
                <a:tc>
                  <a:txBody>
                    <a:bodyPr/>
                    <a:lstStyle/>
                    <a:p>
                      <a:r>
                        <a:rPr lang="en-US" dirty="0" err="1" smtClean="0"/>
                        <a:t>cachedStopWords</a:t>
                      </a:r>
                      <a:r>
                        <a:rPr lang="en-US" dirty="0" smtClean="0"/>
                        <a:t> = set(</a:t>
                      </a:r>
                      <a:r>
                        <a:rPr lang="en-US" dirty="0" err="1" smtClean="0"/>
                        <a:t>stopwords.words</a:t>
                      </a:r>
                      <a:r>
                        <a:rPr lang="en-US" dirty="0" smtClean="0"/>
                        <a:t>("</a:t>
                      </a:r>
                      <a:r>
                        <a:rPr lang="en-US" dirty="0" err="1" smtClean="0"/>
                        <a:t>english</a:t>
                      </a:r>
                      <a:r>
                        <a:rPr lang="en-US" dirty="0" smtClean="0"/>
                        <a:t>"))</a:t>
                      </a:r>
                    </a:p>
                    <a:p>
                      <a:r>
                        <a:rPr lang="en-US" dirty="0" err="1" smtClean="0"/>
                        <a:t>cachedStopWords.add</a:t>
                      </a:r>
                      <a:r>
                        <a:rPr lang="en-US" dirty="0" smtClean="0"/>
                        <a:t>('</a:t>
                      </a:r>
                      <a:r>
                        <a:rPr lang="en-US" dirty="0" err="1" smtClean="0"/>
                        <a:t>br</a:t>
                      </a:r>
                      <a:r>
                        <a:rPr lang="en-US" dirty="0" smtClean="0"/>
                        <a:t>')</a:t>
                      </a:r>
                    </a:p>
                    <a:p>
                      <a:r>
                        <a:rPr lang="en-US" dirty="0" smtClean="0"/>
                        <a:t>review = </a:t>
                      </a:r>
                      <a:r>
                        <a:rPr lang="en-US" dirty="0" err="1" smtClean="0"/>
                        <a:t>review.split</a:t>
                      </a:r>
                      <a:r>
                        <a:rPr lang="en-US" dirty="0" smtClean="0"/>
                        <a:t>()</a:t>
                      </a:r>
                    </a:p>
                    <a:p>
                      <a:r>
                        <a:rPr lang="en-US" dirty="0" err="1" smtClean="0"/>
                        <a:t>ps</a:t>
                      </a:r>
                      <a:r>
                        <a:rPr lang="en-US" dirty="0" smtClean="0"/>
                        <a:t> = </a:t>
                      </a:r>
                      <a:r>
                        <a:rPr lang="en-US" dirty="0" err="1" smtClean="0"/>
                        <a:t>PorterStemmer</a:t>
                      </a:r>
                      <a:r>
                        <a:rPr lang="en-US" dirty="0" smtClean="0"/>
                        <a:t>()</a:t>
                      </a:r>
                    </a:p>
                    <a:p>
                      <a:r>
                        <a:rPr lang="en-US" dirty="0" smtClean="0"/>
                        <a:t>review = [</a:t>
                      </a:r>
                      <a:r>
                        <a:rPr lang="en-US" dirty="0" err="1" smtClean="0"/>
                        <a:t>ps.stem</a:t>
                      </a:r>
                      <a:r>
                        <a:rPr lang="en-US" dirty="0" smtClean="0"/>
                        <a:t>(word) for word in review if not word in </a:t>
                      </a:r>
                      <a:r>
                        <a:rPr lang="en-US" dirty="0" err="1" smtClean="0"/>
                        <a:t>cachedStopWords</a:t>
                      </a:r>
                      <a:r>
                        <a:rPr lang="en-US" dirty="0" smtClean="0"/>
                        <a:t>]</a:t>
                      </a:r>
                    </a:p>
                    <a:p>
                      <a:r>
                        <a:rPr lang="en-US" dirty="0" smtClean="0"/>
                        <a:t> review = ' '.join(review)</a:t>
                      </a:r>
                      <a:endParaRPr lang="en-US" dirty="0"/>
                    </a:p>
                  </a:txBody>
                  <a:tcPr/>
                </a:tc>
              </a:tr>
            </a:tbl>
          </a:graphicData>
        </a:graphic>
      </p:graphicFrame>
    </p:spTree>
    <p:extLst>
      <p:ext uri="{BB962C8B-B14F-4D97-AF65-F5344CB8AC3E}">
        <p14:creationId xmlns:p14="http://schemas.microsoft.com/office/powerpoint/2010/main" val="230795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latin typeface="Times New Roman" pitchFamily="18" charset="0"/>
                <a:cs typeface="Times New Roman" pitchFamily="18" charset="0"/>
              </a:rPr>
              <a:t>Steps to perform sentiment analysis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4. Feature Extraction :</a:t>
            </a:r>
          </a:p>
          <a:p>
            <a:pPr marL="0" indent="0">
              <a:buNone/>
            </a:pPr>
            <a:endParaRPr lang="en-US" sz="1800" b="1"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After </a:t>
            </a:r>
            <a:r>
              <a:rPr lang="en-US" sz="1800" dirty="0" smtClean="0">
                <a:latin typeface="Times New Roman" pitchFamily="18" charset="0"/>
                <a:cs typeface="Times New Roman" pitchFamily="18" charset="0"/>
              </a:rPr>
              <a:t>step-3, </a:t>
            </a:r>
            <a:r>
              <a:rPr lang="en-US" sz="1800" dirty="0">
                <a:latin typeface="Times New Roman" pitchFamily="18" charset="0"/>
                <a:cs typeface="Times New Roman" pitchFamily="18" charset="0"/>
              </a:rPr>
              <a:t>next step is to </a:t>
            </a:r>
            <a:r>
              <a:rPr lang="en-US" sz="1800" dirty="0" err="1">
                <a:latin typeface="Times New Roman" pitchFamily="18" charset="0"/>
                <a:cs typeface="Times New Roman" pitchFamily="18" charset="0"/>
              </a:rPr>
              <a:t>vectorize</a:t>
            </a:r>
            <a:r>
              <a:rPr lang="en-US" sz="1800" dirty="0">
                <a:latin typeface="Times New Roman" pitchFamily="18" charset="0"/>
                <a:cs typeface="Times New Roman" pitchFamily="18" charset="0"/>
              </a:rPr>
              <a:t> all words and for this case only </a:t>
            </a:r>
            <a:r>
              <a:rPr lang="en-US" sz="1800" dirty="0" smtClean="0">
                <a:latin typeface="Times New Roman" pitchFamily="18" charset="0"/>
                <a:cs typeface="Times New Roman" pitchFamily="18" charset="0"/>
              </a:rPr>
              <a:t>1500 </a:t>
            </a:r>
            <a:r>
              <a:rPr lang="en-US" sz="1800" dirty="0">
                <a:latin typeface="Times New Roman" pitchFamily="18" charset="0"/>
                <a:cs typeface="Times New Roman" pitchFamily="18" charset="0"/>
              </a:rPr>
              <a:t>most frequently used words are chosen to be the vocabulary of the data set.</a:t>
            </a:r>
          </a:p>
        </p:txBody>
      </p:sp>
      <p:graphicFrame>
        <p:nvGraphicFramePr>
          <p:cNvPr id="4" name="Table 3"/>
          <p:cNvGraphicFramePr>
            <a:graphicFrameLocks noGrp="1"/>
          </p:cNvGraphicFramePr>
          <p:nvPr>
            <p:extLst>
              <p:ext uri="{D42A27DB-BD31-4B8C-83A1-F6EECF244321}">
                <p14:modId xmlns:p14="http://schemas.microsoft.com/office/powerpoint/2010/main" val="2698328537"/>
              </p:ext>
            </p:extLst>
          </p:nvPr>
        </p:nvGraphicFramePr>
        <p:xfrm>
          <a:off x="1295400" y="3810000"/>
          <a:ext cx="5257800" cy="1463040"/>
        </p:xfrm>
        <a:graphic>
          <a:graphicData uri="http://schemas.openxmlformats.org/drawingml/2006/table">
            <a:tbl>
              <a:tblPr firstRow="1" bandRow="1">
                <a:tableStyleId>{5C22544A-7EE6-4342-B048-85BDC9FD1C3A}</a:tableStyleId>
              </a:tblPr>
              <a:tblGrid>
                <a:gridCol w="5257800"/>
              </a:tblGrid>
              <a:tr h="370840">
                <a:tc>
                  <a:txBody>
                    <a:bodyPr/>
                    <a:lstStyle/>
                    <a:p>
                      <a:r>
                        <a:rPr lang="en-US" dirty="0" smtClean="0"/>
                        <a:t>from </a:t>
                      </a:r>
                      <a:r>
                        <a:rPr lang="en-US" dirty="0" err="1" smtClean="0"/>
                        <a:t>sklearn.feature_extraction.text</a:t>
                      </a:r>
                      <a:r>
                        <a:rPr lang="en-US" dirty="0" smtClean="0"/>
                        <a:t> import </a:t>
                      </a:r>
                      <a:r>
                        <a:rPr lang="en-US" dirty="0" err="1" smtClean="0"/>
                        <a:t>CountVectorizer,TfidfTransformer</a:t>
                      </a:r>
                      <a:endParaRPr lang="en-US" dirty="0" smtClean="0"/>
                    </a:p>
                    <a:p>
                      <a:r>
                        <a:rPr lang="en-US" dirty="0" smtClean="0"/>
                        <a:t>cv = </a:t>
                      </a:r>
                      <a:r>
                        <a:rPr lang="en-US" dirty="0" err="1" smtClean="0"/>
                        <a:t>CountVectorizer</a:t>
                      </a:r>
                      <a:r>
                        <a:rPr lang="en-US" dirty="0" smtClean="0"/>
                        <a:t>(</a:t>
                      </a:r>
                      <a:r>
                        <a:rPr lang="en-US" dirty="0" err="1" smtClean="0"/>
                        <a:t>max_features</a:t>
                      </a:r>
                      <a:r>
                        <a:rPr lang="en-US" dirty="0" smtClean="0"/>
                        <a:t> = 1500)</a:t>
                      </a:r>
                    </a:p>
                    <a:p>
                      <a:r>
                        <a:rPr lang="en-US" dirty="0" smtClean="0"/>
                        <a:t>X = </a:t>
                      </a:r>
                      <a:r>
                        <a:rPr lang="en-US" dirty="0" err="1" smtClean="0"/>
                        <a:t>cv.fit_transform</a:t>
                      </a:r>
                      <a:r>
                        <a:rPr lang="en-US" dirty="0" smtClean="0"/>
                        <a:t>(corpus).</a:t>
                      </a:r>
                      <a:r>
                        <a:rPr lang="en-US" dirty="0" err="1" smtClean="0"/>
                        <a:t>toarray</a:t>
                      </a:r>
                      <a:r>
                        <a:rPr lang="en-US" dirty="0" smtClean="0"/>
                        <a:t>()</a:t>
                      </a:r>
                    </a:p>
                    <a:p>
                      <a:r>
                        <a:rPr lang="en-US" dirty="0" smtClean="0"/>
                        <a:t>y = </a:t>
                      </a:r>
                      <a:r>
                        <a:rPr lang="en-US" dirty="0" err="1" smtClean="0"/>
                        <a:t>dataset.iloc</a:t>
                      </a:r>
                      <a:r>
                        <a:rPr lang="en-US" dirty="0" smtClean="0"/>
                        <a:t>[:, 1].values</a:t>
                      </a:r>
                      <a:endParaRPr lang="en-US" dirty="0"/>
                    </a:p>
                  </a:txBody>
                  <a:tcPr/>
                </a:tc>
              </a:tr>
            </a:tbl>
          </a:graphicData>
        </a:graphic>
      </p:graphicFrame>
    </p:spTree>
    <p:extLst>
      <p:ext uri="{BB962C8B-B14F-4D97-AF65-F5344CB8AC3E}">
        <p14:creationId xmlns:p14="http://schemas.microsoft.com/office/powerpoint/2010/main" val="2180785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TM01859865[[fn=Kilter]]</Template>
  <TotalTime>154</TotalTime>
  <Words>1021</Words>
  <Application>Microsoft Office PowerPoint</Application>
  <PresentationFormat>On-screen Show (4:3)</PresentationFormat>
  <Paragraphs>114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   Sentiment Analysis on              Movie Reviews </vt:lpstr>
      <vt:lpstr>Problem Statement </vt:lpstr>
      <vt:lpstr>ABSTRACT</vt:lpstr>
      <vt:lpstr>MOTIVATION</vt:lpstr>
      <vt:lpstr>INTRODUCTION</vt:lpstr>
      <vt:lpstr>Bag of Words </vt:lpstr>
      <vt:lpstr>Steps to perform sentiment analysis</vt:lpstr>
      <vt:lpstr>Steps to perform sentiment analysis</vt:lpstr>
      <vt:lpstr>Steps to perform sentiment analysis</vt:lpstr>
      <vt:lpstr>Steps to perform sentiment analysis</vt:lpstr>
      <vt:lpstr>Result</vt:lpstr>
      <vt:lpstr>REsult</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kranthi kumar</dc:creator>
  <cp:lastModifiedBy>Lenovo</cp:lastModifiedBy>
  <cp:revision>16</cp:revision>
  <dcterms:created xsi:type="dcterms:W3CDTF">2006-08-16T00:00:00Z</dcterms:created>
  <dcterms:modified xsi:type="dcterms:W3CDTF">2018-08-24T13:54:45Z</dcterms:modified>
</cp:coreProperties>
</file>