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5" r:id="rId6"/>
    <p:sldId id="259" r:id="rId7"/>
    <p:sldId id="260" r:id="rId8"/>
    <p:sldId id="261" r:id="rId9"/>
    <p:sldId id="268" r:id="rId10"/>
    <p:sldId id="262" r:id="rId11"/>
    <p:sldId id="263" r:id="rId12"/>
    <p:sldId id="264"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solidFill>
                  <a:schemeClr val="tx1"/>
                </a:solidFill>
              </a:rPr>
              <a:t>SAVORY DELIGHTS</a:t>
            </a:r>
            <a:endParaRPr lang="en-IN">
              <a:solidFill>
                <a:schemeClr val="tx1"/>
              </a:solidFill>
            </a:endParaRPr>
          </a:p>
        </p:txBody>
      </p:sp>
      <p:sp>
        <p:nvSpPr>
          <p:cNvPr id="3" name="Subtitle 2"/>
          <p:cNvSpPr>
            <a:spLocks noGrp="1"/>
          </p:cNvSpPr>
          <p:nvPr>
            <p:ph type="subTitle" idx="1"/>
          </p:nvPr>
        </p:nvSpPr>
        <p:spPr>
          <a:xfrm>
            <a:off x="1548130" y="2421890"/>
            <a:ext cx="6913245" cy="2258060"/>
          </a:xfrm>
        </p:spPr>
        <p:txBody>
          <a:bodyPr/>
          <a:lstStyle/>
          <a:p>
            <a:endParaRPr dirty="0">
              <a:solidFill>
                <a:schemeClr val="tx1"/>
              </a:solidFill>
            </a:endParaRPr>
          </a:p>
          <a:p>
            <a:pPr marL="514350" indent="-514350">
              <a:buAutoNum type="alphaUcPeriod"/>
            </a:pPr>
            <a:r>
              <a:rPr lang="en-IN" dirty="0">
                <a:solidFill>
                  <a:schemeClr val="tx1"/>
                </a:solidFill>
              </a:rPr>
              <a:t>Sriram(2303A51654)</a:t>
            </a:r>
            <a:endParaRPr lang="en-IN" dirty="0">
              <a:solidFill>
                <a:schemeClr val="tx1"/>
              </a:solidFill>
            </a:endParaRPr>
          </a:p>
          <a:p>
            <a:r>
              <a:rPr lang="en-IN" dirty="0">
                <a:solidFill>
                  <a:schemeClr val="tx1"/>
                </a:solidFill>
              </a:rPr>
              <a:t>K. </a:t>
            </a:r>
            <a:r>
              <a:rPr lang="en-IN" dirty="0" err="1">
                <a:solidFill>
                  <a:schemeClr val="tx1"/>
                </a:solidFill>
              </a:rPr>
              <a:t>Kranthi</a:t>
            </a:r>
            <a:r>
              <a:rPr lang="en-IN" dirty="0">
                <a:solidFill>
                  <a:schemeClr val="tx1"/>
                </a:solidFill>
              </a:rPr>
              <a:t> Prasad(2303A51476)</a:t>
            </a:r>
            <a:endParaRPr dirty="0">
              <a:solidFill>
                <a:schemeClr val="tx1"/>
              </a:solidFill>
            </a:endParaRPr>
          </a:p>
          <a:p>
            <a:r>
              <a:rPr dirty="0">
                <a:solidFill>
                  <a:schemeClr val="tx1"/>
                </a:solidFill>
              </a:rPr>
              <a:t>Course: Human-Computer Interface</a:t>
            </a:r>
            <a:endParaRPr dirty="0">
              <a:solidFill>
                <a:schemeClr val="tx1"/>
              </a:solidFill>
            </a:endParaRPr>
          </a:p>
          <a:p>
            <a:r>
              <a:rPr dirty="0">
                <a:solidFill>
                  <a:schemeClr val="tx1"/>
                </a:solidFill>
              </a:rPr>
              <a:t>Instructor: </a:t>
            </a:r>
            <a:r>
              <a:rPr lang="en-IN" dirty="0" err="1">
                <a:solidFill>
                  <a:schemeClr val="tx1"/>
                </a:solidFill>
              </a:rPr>
              <a:t>Ms.Faiza</a:t>
            </a:r>
            <a:r>
              <a:rPr lang="en-IN" dirty="0">
                <a:solidFill>
                  <a:schemeClr val="tx1"/>
                </a:solidFill>
              </a:rPr>
              <a:t> Iram</a:t>
            </a:r>
            <a:endParaRPr dirty="0">
              <a:solidFill>
                <a:schemeClr val="tx1"/>
              </a:solidFill>
            </a:endParaRPr>
          </a:p>
          <a:p>
            <a:r>
              <a:rPr dirty="0">
                <a:solidFill>
                  <a:schemeClr val="tx1"/>
                </a:solidFill>
              </a:rPr>
              <a:t>Date: </a:t>
            </a:r>
            <a:r>
              <a:rPr lang="en-IN" dirty="0">
                <a:solidFill>
                  <a:schemeClr val="tx1"/>
                </a:solidFill>
              </a:rPr>
              <a:t>28-10-2024</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 Considerations</a:t>
            </a:r>
          </a:p>
        </p:txBody>
      </p:sp>
      <p:sp>
        <p:nvSpPr>
          <p:cNvPr id="3" name="Content Placeholder 2"/>
          <p:cNvSpPr>
            <a:spLocks noGrp="1"/>
          </p:cNvSpPr>
          <p:nvPr>
            <p:ph idx="1"/>
          </p:nvPr>
        </p:nvSpPr>
        <p:spPr/>
        <p:txBody>
          <a:bodyPr/>
          <a:lstStyle/>
          <a:p>
            <a:pPr marL="0" indent="0">
              <a:buNone/>
            </a:pPr>
            <a:r>
              <a:rPr dirty="0"/>
              <a:t>• </a:t>
            </a:r>
            <a:r>
              <a:rPr sz="2000" b="1" dirty="0"/>
              <a:t>User Experience (UX)</a:t>
            </a:r>
            <a:r>
              <a:rPr lang="en-IN" sz="2000" b="1" dirty="0"/>
              <a:t>:</a:t>
            </a:r>
            <a:endParaRPr lang="en-IN" sz="2000" b="1" dirty="0"/>
          </a:p>
          <a:p>
            <a:pPr marL="0" indent="0">
              <a:buNone/>
            </a:pPr>
            <a:r>
              <a:rPr lang="en-US" sz="2000" dirty="0" err="1"/>
              <a:t>SavoryDelights</a:t>
            </a:r>
            <a:r>
              <a:rPr lang="en-US" sz="2000" dirty="0"/>
              <a:t> emphasizes simplicity and efficiency. The interface is designed for effortless exploration, allowing users to select and personalize their food choices easily. Secure transaction options and live tracking enhance reliability. By prioritizing responsiveness and helpful support, the platform delivers a delightful and convenient ordering journey for every user.</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Interaction Design</a:t>
            </a:r>
          </a:p>
        </p:txBody>
      </p:sp>
      <p:sp>
        <p:nvSpPr>
          <p:cNvPr id="3" name="Content Placeholder 2"/>
          <p:cNvSpPr>
            <a:spLocks noGrp="1"/>
          </p:cNvSpPr>
          <p:nvPr>
            <p:ph idx="1"/>
          </p:nvPr>
        </p:nvSpPr>
        <p:spPr/>
        <p:txBody>
          <a:bodyPr/>
          <a:lstStyle/>
          <a:p>
            <a:pPr marL="0" indent="0">
              <a:buNone/>
            </a:pPr>
            <a:r>
              <a:rPr dirty="0"/>
              <a:t>• </a:t>
            </a:r>
            <a:r>
              <a:rPr sz="2000" b="1" dirty="0"/>
              <a:t>Key Interactions</a:t>
            </a:r>
            <a:r>
              <a:rPr lang="en-IN" sz="2000" b="1" dirty="0"/>
              <a:t>:</a:t>
            </a:r>
            <a:endParaRPr lang="en-IN" sz="2000" b="1" dirty="0"/>
          </a:p>
          <a:p>
            <a:pPr marL="0" indent="0">
              <a:buNone/>
            </a:pPr>
            <a:r>
              <a:rPr lang="en-US" sz="2000" dirty="0"/>
              <a:t>Key interactions in </a:t>
            </a:r>
            <a:r>
              <a:rPr lang="en-US" sz="2000" dirty="0" err="1"/>
              <a:t>SavoryDelights</a:t>
            </a:r>
            <a:r>
              <a:rPr lang="en-US" sz="2000" dirty="0"/>
              <a:t> include an intuitive search function that allows users to quickly find their preferred dishes. Users can easily browse categories and filter options based on dietary preferences. The platform supports seamless customization of orders, enabling users to modify ingredients. Additionally, secure payment processing and live tracking of deliveries enhance user engagement and satisfaction throughout the ordering process.</a:t>
            </a:r>
            <a:endParaRPr lang="en-IN" sz="2000" dirty="0"/>
          </a:p>
          <a:p>
            <a:pPr marL="0" indent="0">
              <a:buNone/>
            </a:pPr>
            <a:endParaRPr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Next Steps</a:t>
            </a:r>
          </a:p>
        </p:txBody>
      </p:sp>
      <p:sp>
        <p:nvSpPr>
          <p:cNvPr id="3" name="Content Placeholder 2"/>
          <p:cNvSpPr>
            <a:spLocks noGrp="1"/>
          </p:cNvSpPr>
          <p:nvPr>
            <p:ph idx="1"/>
          </p:nvPr>
        </p:nvSpPr>
        <p:spPr>
          <a:xfrm>
            <a:off x="130629" y="1174750"/>
            <a:ext cx="8556171" cy="4953000"/>
          </a:xfrm>
        </p:spPr>
        <p:txBody>
          <a:bodyPr/>
          <a:lstStyle/>
          <a:p>
            <a:pPr marL="0" indent="0">
              <a:buNone/>
            </a:pPr>
            <a:r>
              <a:rPr dirty="0"/>
              <a:t>• </a:t>
            </a:r>
            <a:r>
              <a:rPr sz="2000" b="1" dirty="0"/>
              <a:t>Summary of Prototype</a:t>
            </a:r>
            <a:r>
              <a:rPr lang="en-IN" sz="2000" b="1" dirty="0"/>
              <a:t>:</a:t>
            </a:r>
            <a:endParaRPr lang="en-IN" sz="2000" b="1" dirty="0"/>
          </a:p>
          <a:p>
            <a:pPr marL="0" indent="0">
              <a:buNone/>
            </a:pPr>
            <a:r>
              <a:rPr lang="en-US" sz="2000" b="0" i="0" dirty="0">
                <a:solidFill>
                  <a:srgbClr val="282523"/>
                </a:solidFill>
                <a:effectLst/>
              </a:rPr>
              <a:t>The prototype for </a:t>
            </a:r>
            <a:r>
              <a:rPr lang="en-US" sz="2000" b="0" i="0" dirty="0" err="1">
                <a:solidFill>
                  <a:srgbClr val="282523"/>
                </a:solidFill>
                <a:effectLst/>
              </a:rPr>
              <a:t>Savoury</a:t>
            </a:r>
            <a:r>
              <a:rPr lang="en-US" sz="2000" b="0" i="0" dirty="0">
                <a:solidFill>
                  <a:srgbClr val="282523"/>
                </a:solidFill>
                <a:effectLst/>
              </a:rPr>
              <a:t> Delights aims to create a delightful and efficient online shopping environment, encouraging users to explore and purchase delicious recipes with ease. </a:t>
            </a:r>
            <a:endParaRPr lang="en-US" sz="2000" b="0" i="0" dirty="0">
              <a:solidFill>
                <a:srgbClr val="282523"/>
              </a:solidFill>
              <a:effectLst/>
            </a:endParaRPr>
          </a:p>
          <a:p>
            <a:pPr marL="0" indent="0">
              <a:buNone/>
            </a:pPr>
            <a:endParaRPr lang="en-IN"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buNone/>
            </a:pPr>
            <a:r>
              <a:rPr sz="2400" b="1" dirty="0"/>
              <a:t>• Overview of the Project</a:t>
            </a:r>
            <a:r>
              <a:rPr lang="en-IN" sz="2400" b="1" dirty="0"/>
              <a:t>:</a:t>
            </a:r>
            <a:endParaRPr lang="en-IN" sz="2400" b="1" dirty="0"/>
          </a:p>
          <a:p>
            <a:pPr marL="0" indent="0">
              <a:buNone/>
            </a:pPr>
            <a:r>
              <a:rPr lang="en-US" sz="2000" dirty="0" err="1"/>
              <a:t>SavoryDelights</a:t>
            </a:r>
            <a:r>
              <a:rPr lang="en-US" sz="2000" dirty="0"/>
              <a:t> is an online food ordering platform offering diverse meal options, easy customization, and home delivery. It ensures a seamless user experience with secure payments and reliable service for food lovers.</a:t>
            </a:r>
            <a:endParaRPr lang="en-IN" sz="2000" dirty="0"/>
          </a:p>
          <a:p>
            <a:pPr marL="0" indent="0">
              <a:buNone/>
            </a:pPr>
            <a:r>
              <a:rPr dirty="0"/>
              <a:t>• </a:t>
            </a:r>
            <a:r>
              <a:rPr sz="2400" b="1" dirty="0"/>
              <a:t>Objective</a:t>
            </a:r>
            <a:r>
              <a:rPr lang="en-IN" sz="2400" b="1" dirty="0"/>
              <a:t>:</a:t>
            </a:r>
            <a:endParaRPr lang="en-IN" sz="2400" b="1" dirty="0"/>
          </a:p>
          <a:p>
            <a:pPr marL="0" indent="0">
              <a:buNone/>
            </a:pPr>
            <a:r>
              <a:rPr lang="en-US" sz="2000" dirty="0"/>
              <a:t>The objective of </a:t>
            </a:r>
            <a:r>
              <a:rPr lang="en-US" sz="2000" dirty="0" err="1"/>
              <a:t>SavoryDelights</a:t>
            </a:r>
            <a:r>
              <a:rPr lang="en-US" sz="2000" dirty="0"/>
              <a:t> is to provide a convenient, user-friendly platform for ordering diverse meals, ensuring a satisfying experience through efficient service, secure payments, and prompt delivery for customers’ dining needs.</a:t>
            </a:r>
            <a:endParaRPr lang="en-US" sz="2000" dirty="0"/>
          </a:p>
          <a:p>
            <a:pPr marL="0" indent="0">
              <a:buNone/>
            </a:pPr>
            <a:r>
              <a:rPr dirty="0"/>
              <a:t>• </a:t>
            </a:r>
            <a:r>
              <a:rPr sz="2400" b="1" dirty="0"/>
              <a:t>Target Audience</a:t>
            </a:r>
            <a:r>
              <a:rPr lang="en-IN" sz="2400" b="1" dirty="0"/>
              <a:t>:</a:t>
            </a:r>
            <a:endParaRPr lang="en-IN" sz="2400" b="1" dirty="0"/>
          </a:p>
          <a:p>
            <a:pPr marL="0" indent="0">
              <a:buNone/>
            </a:pPr>
            <a:r>
              <a:rPr lang="en-US" sz="2000" dirty="0" err="1"/>
              <a:t>SavoryDelights</a:t>
            </a:r>
            <a:r>
              <a:rPr lang="en-US" sz="2000" dirty="0"/>
              <a:t> targets busy individuals and food lovers seeking convenient, reliable, and diverse meal options through a seamless online ordering experience.</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pPr marL="0" indent="0">
              <a:buNone/>
            </a:pPr>
            <a:r>
              <a:rPr dirty="0"/>
              <a:t>• </a:t>
            </a:r>
            <a:r>
              <a:rPr lang="en-IN" sz="2400" b="1" dirty="0"/>
              <a:t>U</a:t>
            </a:r>
            <a:r>
              <a:rPr sz="2400" b="1" dirty="0"/>
              <a:t>ser needs or issues</a:t>
            </a:r>
            <a:r>
              <a:rPr lang="en-IN" sz="2400" b="1" dirty="0"/>
              <a:t>:</a:t>
            </a:r>
            <a:endParaRPr lang="en-IN" sz="2400" b="1" dirty="0"/>
          </a:p>
          <a:p>
            <a:pPr marL="0" indent="0">
              <a:buNone/>
            </a:pPr>
            <a:r>
              <a:rPr lang="en-US" sz="2000" dirty="0"/>
              <a:t>Users need a convenient, efficient way to order food with diverse options. Issues include lengthy ordering processes, limited customization, and unreliable delivery, all addressed by </a:t>
            </a:r>
            <a:r>
              <a:rPr lang="en-US" sz="2000" dirty="0" err="1"/>
              <a:t>SavoryDelights</a:t>
            </a:r>
            <a:r>
              <a:rPr lang="en-US" sz="2000" dirty="0"/>
              <a:t>’ seamless, user-friendly platform and prompt service.</a:t>
            </a:r>
            <a:endParaRPr lang="en-US" sz="2000" dirty="0"/>
          </a:p>
          <a:p>
            <a:pPr marL="0" indent="0">
              <a:buNone/>
            </a:pPr>
            <a:r>
              <a:rPr dirty="0"/>
              <a:t>• </a:t>
            </a:r>
            <a:r>
              <a:rPr lang="en-IN" sz="2000" b="1" dirty="0"/>
              <a:t>C</a:t>
            </a:r>
            <a:r>
              <a:rPr sz="2000" b="1" dirty="0" err="1"/>
              <a:t>hallenges</a:t>
            </a:r>
            <a:r>
              <a:rPr sz="2000" b="1" dirty="0"/>
              <a:t> in existing </a:t>
            </a:r>
            <a:r>
              <a:rPr lang="en-IN" sz="2000" b="1" dirty="0"/>
              <a:t>S</a:t>
            </a:r>
            <a:r>
              <a:rPr sz="2000" b="1" dirty="0" err="1"/>
              <a:t>ystems</a:t>
            </a:r>
            <a:r>
              <a:rPr lang="en-IN" sz="2000" b="1" dirty="0"/>
              <a:t>:</a:t>
            </a:r>
            <a:endParaRPr lang="en-IN" sz="2000" b="1" dirty="0"/>
          </a:p>
          <a:p>
            <a:pPr marL="0" indent="0">
              <a:buNone/>
            </a:pPr>
            <a:r>
              <a:rPr lang="en-US" sz="2000" dirty="0"/>
              <a:t>Existing systems like Swiggy and Zomato face challenges such as high delivery fees, limited order customization, occasional delivery delays, quality control issues, and overwhelming restaurant options. These factors highlight the need for improved convenience, affordability, and consistent service</a:t>
            </a:r>
            <a:r>
              <a:rPr lang="en-US" sz="2000" b="1" dirty="0"/>
              <a:t>.</a:t>
            </a:r>
            <a:endParaRPr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Prototype Demonstration</a:t>
            </a:r>
          </a:p>
        </p:txBody>
      </p:sp>
      <p:sp>
        <p:nvSpPr>
          <p:cNvPr id="3" name="Content Placeholder 2"/>
          <p:cNvSpPr>
            <a:spLocks noGrp="1"/>
          </p:cNvSpPr>
          <p:nvPr>
            <p:ph idx="1"/>
          </p:nvPr>
        </p:nvSpPr>
        <p:spPr/>
        <p:txBody>
          <a:bodyPr/>
          <a:lstStyle/>
          <a:p>
            <a:pPr marL="0" indent="0">
              <a:buNone/>
            </a:pPr>
            <a:r>
              <a:rPr dirty="0"/>
              <a:t>• </a:t>
            </a:r>
            <a:r>
              <a:rPr sz="2000" b="1" dirty="0"/>
              <a:t>Interactive Prototype</a:t>
            </a:r>
            <a:r>
              <a:rPr lang="en-IN" sz="2000" b="1" dirty="0"/>
              <a:t>:</a:t>
            </a:r>
            <a:endParaRPr lang="en-IN" sz="2000" b="1" dirty="0"/>
          </a:p>
          <a:p>
            <a:pPr marL="0" indent="0">
              <a:buNone/>
            </a:pPr>
            <a:endParaRPr sz="2000"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sz="2000" b="1" dirty="0"/>
              <a:t>• Demo Link</a:t>
            </a:r>
            <a:r>
              <a:rPr lang="en-IN" sz="2000" b="1" dirty="0"/>
              <a:t>:</a:t>
            </a:r>
            <a:endParaRPr lang="en-IN" sz="2000" b="1" dirty="0"/>
          </a:p>
          <a:p>
            <a:pPr marL="0" indent="0">
              <a:buNone/>
            </a:pPr>
            <a:r>
              <a:rPr lang="en-IN" sz="2000" b="1" dirty="0"/>
              <a:t>https://www.figma.com/design/Buxcn7uPoINKLbvRc33tWv/Prototype-of-Savoury-Delights?node-id=1-4&amp;node-type=frame&amp;t=WoeHqTr36UZZDRHJ-0</a:t>
            </a:r>
            <a:endParaRPr sz="2000" b="1" dirty="0"/>
          </a:p>
        </p:txBody>
      </p:sp>
      <p:pic>
        <p:nvPicPr>
          <p:cNvPr id="5" name="Picture 4"/>
          <p:cNvPicPr>
            <a:picLocks noChangeAspect="1"/>
          </p:cNvPicPr>
          <p:nvPr/>
        </p:nvPicPr>
        <p:blipFill>
          <a:blip r:embed="rId1"/>
          <a:stretch>
            <a:fillRect/>
          </a:stretch>
        </p:blipFill>
        <p:spPr>
          <a:xfrm>
            <a:off x="370114" y="1669890"/>
            <a:ext cx="6184292" cy="2830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Conceptualization of the Interface</a:t>
            </a:r>
          </a:p>
        </p:txBody>
      </p:sp>
      <p:sp>
        <p:nvSpPr>
          <p:cNvPr id="3" name="Content Placeholder 2"/>
          <p:cNvSpPr>
            <a:spLocks noGrp="1"/>
          </p:cNvSpPr>
          <p:nvPr>
            <p:ph idx="1"/>
          </p:nvPr>
        </p:nvSpPr>
        <p:spPr/>
        <p:txBody>
          <a:bodyPr/>
          <a:lstStyle/>
          <a:p>
            <a:pPr marL="0" indent="0">
              <a:buNone/>
            </a:pPr>
            <a:r>
              <a:rPr dirty="0"/>
              <a:t>• </a:t>
            </a:r>
            <a:r>
              <a:rPr sz="2000" b="1" dirty="0"/>
              <a:t>Initial Idea</a:t>
            </a:r>
            <a:r>
              <a:rPr lang="en-IN" sz="2000" b="1" dirty="0"/>
              <a:t>:</a:t>
            </a:r>
            <a:endParaRPr lang="en-IN" sz="2000" b="1" dirty="0"/>
          </a:p>
          <a:p>
            <a:pPr marL="0" indent="0">
              <a:buNone/>
            </a:pPr>
            <a:r>
              <a:rPr lang="en-US" sz="2000" dirty="0" err="1"/>
              <a:t>SavoryDelights</a:t>
            </a:r>
            <a:r>
              <a:rPr lang="en-US" sz="2000" dirty="0"/>
              <a:t> was envisioned to provide a streamlined, user-friendly platform for ordering diverse meals with customizable options, affordable delivery, and reliable service, addressing the common pain points in existing food delivery systems.</a:t>
            </a:r>
            <a:endParaRPr sz="2000" dirty="0"/>
          </a:p>
          <a:p>
            <a:pPr marL="0" indent="0">
              <a:buNone/>
            </a:pPr>
            <a:r>
              <a:rPr dirty="0"/>
              <a:t>• </a:t>
            </a:r>
            <a:r>
              <a:rPr sz="2000" b="1" dirty="0"/>
              <a:t>Inspiration</a:t>
            </a:r>
            <a:r>
              <a:rPr lang="en-IN" sz="2000" b="1" dirty="0"/>
              <a:t>:</a:t>
            </a:r>
            <a:endParaRPr lang="en-IN" sz="2000" b="1" dirty="0"/>
          </a:p>
          <a:p>
            <a:pPr marL="0" indent="0">
              <a:buNone/>
            </a:pPr>
            <a:r>
              <a:rPr lang="en-IN" sz="2000" dirty="0"/>
              <a:t>We have inspired from Zomato and Swiggy.</a:t>
            </a:r>
            <a:endParaRPr sz="2000" dirty="0"/>
          </a:p>
          <a:p>
            <a:pPr marL="0" indent="0">
              <a:buNone/>
            </a:pPr>
            <a:r>
              <a:rPr dirty="0"/>
              <a:t>• </a:t>
            </a:r>
            <a:r>
              <a:rPr sz="2000" b="1" dirty="0"/>
              <a:t>Core Features</a:t>
            </a:r>
            <a:r>
              <a:rPr lang="en-IN" sz="2000" b="1" dirty="0"/>
              <a:t>:</a:t>
            </a:r>
            <a:endParaRPr lang="en-IN" sz="2000" b="1" dirty="0"/>
          </a:p>
          <a:p>
            <a:pPr marL="0" indent="0">
              <a:buNone/>
            </a:pPr>
            <a:r>
              <a:rPr lang="en-IN" sz="2400" b="1" dirty="0">
                <a:sym typeface="Wingdings" panose="05000000000000000000" pitchFamily="2" charset="2"/>
              </a:rPr>
              <a:t></a:t>
            </a:r>
            <a:r>
              <a:rPr lang="en-IN" sz="2000" b="1" dirty="0" err="1">
                <a:sym typeface="Wingdings" panose="05000000000000000000" pitchFamily="2" charset="2"/>
              </a:rPr>
              <a:t>Minamlistic</a:t>
            </a:r>
            <a:r>
              <a:rPr lang="en-IN" sz="2000" b="1" dirty="0">
                <a:sym typeface="Wingdings" panose="05000000000000000000" pitchFamily="2" charset="2"/>
              </a:rPr>
              <a:t> design</a:t>
            </a:r>
            <a:endParaRPr lang="en-IN" sz="2000" b="1" dirty="0">
              <a:sym typeface="Wingdings" panose="05000000000000000000" pitchFamily="2" charset="2"/>
            </a:endParaRPr>
          </a:p>
          <a:p>
            <a:pPr marL="0" indent="0">
              <a:buNone/>
            </a:pPr>
            <a:r>
              <a:rPr lang="en-IN" sz="2000" b="1" dirty="0">
                <a:sym typeface="Wingdings" panose="05000000000000000000" pitchFamily="2" charset="2"/>
              </a:rPr>
              <a:t>Responsive design</a:t>
            </a:r>
            <a:endParaRPr lang="en-IN" sz="2000" b="1" dirty="0">
              <a:sym typeface="Wingdings" panose="05000000000000000000" pitchFamily="2" charset="2"/>
            </a:endParaRPr>
          </a:p>
          <a:p>
            <a:pPr marL="0" indent="0">
              <a:buNone/>
            </a:pPr>
            <a:r>
              <a:rPr lang="en-IN" sz="2000" b="1" dirty="0">
                <a:sym typeface="Wingdings" panose="05000000000000000000" pitchFamily="2" charset="2"/>
              </a:rPr>
              <a:t>Efficient search and filter system</a:t>
            </a:r>
            <a:endParaRPr lang="en-IN" sz="2000" b="1" dirty="0">
              <a:sym typeface="Wingdings" panose="05000000000000000000" pitchFamily="2" charset="2"/>
            </a:endParaRPr>
          </a:p>
          <a:p>
            <a:pPr marL="0" indent="0">
              <a:buNone/>
            </a:pPr>
            <a:r>
              <a:rPr lang="en-IN" sz="2000" b="1" dirty="0">
                <a:sym typeface="Wingdings" panose="05000000000000000000" pitchFamily="2" charset="2"/>
              </a:rPr>
              <a:t>Fast Loading Speed</a:t>
            </a:r>
            <a:endParaRPr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Personas</a:t>
            </a:r>
          </a:p>
        </p:txBody>
      </p:sp>
      <p:sp>
        <p:nvSpPr>
          <p:cNvPr id="3" name="Content Placeholder 2"/>
          <p:cNvSpPr>
            <a:spLocks noGrp="1"/>
          </p:cNvSpPr>
          <p:nvPr>
            <p:ph idx="1"/>
          </p:nvPr>
        </p:nvSpPr>
        <p:spPr>
          <a:xfrm>
            <a:off x="148728" y="773112"/>
            <a:ext cx="8229600" cy="6084887"/>
          </a:xfrm>
        </p:spPr>
        <p:txBody>
          <a:bodyPr/>
          <a:lstStyle/>
          <a:p>
            <a:pPr marL="0" indent="0">
              <a:buNone/>
            </a:pPr>
            <a:r>
              <a:rPr dirty="0"/>
              <a:t>• </a:t>
            </a:r>
            <a:r>
              <a:rPr sz="2000" b="1" dirty="0"/>
              <a:t>Persona 1</a:t>
            </a:r>
            <a:r>
              <a:rPr lang="en-IN" sz="2000" b="1" dirty="0"/>
              <a:t>:</a:t>
            </a:r>
            <a:endParaRPr lang="en-IN" sz="2000" b="1" dirty="0"/>
          </a:p>
          <a:p>
            <a:pPr marL="0" indent="0">
              <a:buNone/>
            </a:pPr>
            <a:r>
              <a:rPr lang="en-US" sz="2000" dirty="0"/>
              <a:t>A busy professional seeking quick, reliable meal delivery during hectic workdays. Values convenience, affordability, and quality. Prefers customizable options and an intuitive platform to save time while enjoying diverse meal choices.</a:t>
            </a:r>
            <a:endParaRPr sz="2000" dirty="0"/>
          </a:p>
          <a:p>
            <a:pPr marL="0" indent="0">
              <a:buNone/>
            </a:pPr>
            <a:r>
              <a:rPr dirty="0"/>
              <a:t>• </a:t>
            </a:r>
            <a:r>
              <a:rPr sz="2000" b="1" dirty="0"/>
              <a:t>Persona 2</a:t>
            </a:r>
            <a:r>
              <a:rPr lang="en-IN" sz="2000" b="1" dirty="0"/>
              <a:t>:</a:t>
            </a:r>
            <a:endParaRPr lang="en-IN" sz="2000" b="1" dirty="0"/>
          </a:p>
          <a:p>
            <a:pPr marL="0" indent="0">
              <a:buNone/>
            </a:pPr>
            <a:r>
              <a:rPr lang="en-US" sz="2000" dirty="0"/>
              <a:t>A college student living away from home, looking for affordable and tasty meal options. Values variety and convenience, often ordering late at night. Prefers quick delivery and easy customization to fit their budget and preferences.</a:t>
            </a:r>
            <a:endParaRPr sz="2000" dirty="0"/>
          </a:p>
          <a:p>
            <a:pPr marL="0" indent="0">
              <a:buNone/>
            </a:pPr>
            <a:r>
              <a:rPr sz="2000" b="1" dirty="0"/>
              <a:t>• How personas will use the interface?</a:t>
            </a:r>
            <a:r>
              <a:rPr lang="en-IN" sz="2000" b="1" dirty="0"/>
              <a:t>:</a:t>
            </a:r>
            <a:endParaRPr lang="en-IN" sz="2000" b="1" dirty="0"/>
          </a:p>
          <a:p>
            <a:pPr marL="0" indent="0">
              <a:buNone/>
            </a:pPr>
            <a:r>
              <a:rPr lang="en-IN" sz="2000" b="1" dirty="0"/>
              <a:t>Persona 1:                                Persona 2:</a:t>
            </a:r>
            <a:endParaRPr lang="en-IN" sz="2000" b="1" dirty="0"/>
          </a:p>
          <a:p>
            <a:pPr marL="0" indent="0">
              <a:buNone/>
            </a:pPr>
            <a:r>
              <a:rPr lang="en-IN" sz="2000" b="1" dirty="0">
                <a:sym typeface="Wingdings" panose="05000000000000000000" pitchFamily="2" charset="2"/>
              </a:rPr>
              <a:t></a:t>
            </a:r>
            <a:r>
              <a:rPr lang="en-IN" sz="2000" dirty="0">
                <a:sym typeface="Wingdings" panose="05000000000000000000" pitchFamily="2" charset="2"/>
              </a:rPr>
              <a:t>Quick Access                        Exploring menus</a:t>
            </a:r>
            <a:endParaRPr lang="en-IN" sz="2000" dirty="0">
              <a:sym typeface="Wingdings" panose="05000000000000000000" pitchFamily="2" charset="2"/>
            </a:endParaRPr>
          </a:p>
          <a:p>
            <a:pPr marL="0" indent="0">
              <a:buNone/>
            </a:pPr>
            <a:r>
              <a:rPr lang="en-IN" sz="2000" b="1" dirty="0">
                <a:sym typeface="Wingdings" panose="05000000000000000000" pitchFamily="2" charset="2"/>
              </a:rPr>
              <a:t></a:t>
            </a:r>
            <a:r>
              <a:rPr lang="en-IN" sz="2000" dirty="0">
                <a:sym typeface="Wingdings" panose="05000000000000000000" pitchFamily="2" charset="2"/>
              </a:rPr>
              <a:t>Customization                        Late Night Ordering</a:t>
            </a:r>
            <a:endParaRPr lang="en-IN" sz="2000" dirty="0">
              <a:sym typeface="Wingdings" panose="05000000000000000000" pitchFamily="2" charset="2"/>
            </a:endParaRPr>
          </a:p>
          <a:p>
            <a:pPr marL="0" indent="0">
              <a:buNone/>
            </a:pPr>
            <a:r>
              <a:rPr lang="en-IN" sz="2000" dirty="0">
                <a:sym typeface="Wingdings" panose="05000000000000000000" pitchFamily="2" charset="2"/>
              </a:rPr>
              <a:t>Order Tracking                      Social Sharing</a:t>
            </a:r>
            <a:endParaRPr lang="en-IN" sz="2000" dirty="0">
              <a:sym typeface="Wingdings" panose="05000000000000000000" pitchFamily="2" charset="2"/>
            </a:endParaRPr>
          </a:p>
          <a:p>
            <a:pPr marL="0" indent="0">
              <a:buNone/>
            </a:pPr>
            <a:r>
              <a:rPr lang="en-IN" sz="2000" dirty="0">
                <a:sym typeface="Wingdings" panose="05000000000000000000" pitchFamily="2" charset="2"/>
              </a:rPr>
              <a:t>Payment Options                    Promotions</a:t>
            </a:r>
            <a:endParaRPr lang="en-IN" sz="2000" dirty="0"/>
          </a:p>
        </p:txBody>
      </p:sp>
      <p:cxnSp>
        <p:nvCxnSpPr>
          <p:cNvPr id="5" name="Straight Connector 4"/>
          <p:cNvCxnSpPr/>
          <p:nvPr/>
        </p:nvCxnSpPr>
        <p:spPr bwMode="auto">
          <a:xfrm>
            <a:off x="3525398" y="4957590"/>
            <a:ext cx="0" cy="155337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Information Architecture</a:t>
            </a:r>
          </a:p>
        </p:txBody>
      </p:sp>
      <p:sp>
        <p:nvSpPr>
          <p:cNvPr id="3" name="Content Placeholder 2"/>
          <p:cNvSpPr>
            <a:spLocks noGrp="1"/>
          </p:cNvSpPr>
          <p:nvPr>
            <p:ph idx="1"/>
          </p:nvPr>
        </p:nvSpPr>
        <p:spPr/>
        <p:txBody>
          <a:bodyPr/>
          <a:lstStyle/>
          <a:p>
            <a:pPr marL="0" indent="0">
              <a:buNone/>
            </a:pPr>
            <a:r>
              <a:rPr dirty="0"/>
              <a:t>• </a:t>
            </a:r>
            <a:r>
              <a:rPr sz="2000" b="1" dirty="0"/>
              <a:t>Site Map or Flowchart</a:t>
            </a:r>
            <a:r>
              <a:rPr lang="en-IN" sz="2000" b="1" dirty="0"/>
              <a:t>:</a:t>
            </a:r>
            <a:endParaRPr lang="en-IN" sz="2000" b="1" dirty="0"/>
          </a:p>
          <a:p>
            <a:pPr marL="0" indent="0">
              <a:buNone/>
            </a:pPr>
            <a:endParaRPr sz="2000"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dirty="0"/>
              <a:t>• </a:t>
            </a:r>
            <a:r>
              <a:rPr sz="2000" b="1" dirty="0"/>
              <a:t>Explanation of Navigation Flow</a:t>
            </a:r>
            <a:r>
              <a:rPr lang="en-IN" sz="2000" b="1" dirty="0"/>
              <a:t>:</a:t>
            </a:r>
            <a:endParaRPr lang="en-IN" sz="2000" b="1" dirty="0"/>
          </a:p>
          <a:p>
            <a:pPr marL="0" indent="0">
              <a:buNone/>
            </a:pPr>
            <a:r>
              <a:rPr lang="en-IN" sz="2000" b="1" dirty="0">
                <a:sym typeface="Wingdings" panose="05000000000000000000" pitchFamily="2" charset="2"/>
              </a:rPr>
              <a:t>Home: </a:t>
            </a:r>
            <a:r>
              <a:rPr lang="en-IN" sz="2000" dirty="0">
                <a:sym typeface="Wingdings" panose="05000000000000000000" pitchFamily="2" charset="2"/>
              </a:rPr>
              <a:t>The User will be redirected to the main page which is the home page. </a:t>
            </a:r>
            <a:endParaRPr lang="en-IN" sz="2000" dirty="0">
              <a:sym typeface="Wingdings" panose="05000000000000000000" pitchFamily="2" charset="2"/>
            </a:endParaRPr>
          </a:p>
          <a:p>
            <a:pPr marL="0" indent="0">
              <a:buNone/>
            </a:pPr>
            <a:r>
              <a:rPr lang="en-IN" sz="2000" dirty="0">
                <a:sym typeface="Wingdings" panose="05000000000000000000" pitchFamily="2" charset="2"/>
              </a:rPr>
              <a:t></a:t>
            </a:r>
            <a:r>
              <a:rPr lang="en-IN" sz="2000" b="1" dirty="0">
                <a:sym typeface="Wingdings" panose="05000000000000000000" pitchFamily="2" charset="2"/>
              </a:rPr>
              <a:t>About Us: </a:t>
            </a:r>
            <a:r>
              <a:rPr lang="en-IN" sz="2000" dirty="0">
                <a:sym typeface="Wingdings" panose="05000000000000000000" pitchFamily="2" charset="2"/>
              </a:rPr>
              <a:t>By clicking the About Us option, User can see about our information.</a:t>
            </a:r>
            <a:endParaRPr lang="en-IN" sz="2000" dirty="0">
              <a:sym typeface="Wingdings" panose="05000000000000000000" pitchFamily="2" charset="2"/>
            </a:endParaRPr>
          </a:p>
          <a:p>
            <a:pPr marL="0" indent="0">
              <a:buNone/>
            </a:pPr>
            <a:endParaRPr sz="2000" b="1" dirty="0"/>
          </a:p>
        </p:txBody>
      </p:sp>
      <p:pic>
        <p:nvPicPr>
          <p:cNvPr id="5" name="Picture 4"/>
          <p:cNvPicPr>
            <a:picLocks noChangeAspect="1"/>
          </p:cNvPicPr>
          <p:nvPr/>
        </p:nvPicPr>
        <p:blipFill>
          <a:blip r:embed="rId1"/>
          <a:stretch>
            <a:fillRect/>
          </a:stretch>
        </p:blipFill>
        <p:spPr>
          <a:xfrm>
            <a:off x="3929608" y="1174750"/>
            <a:ext cx="1984146" cy="33899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Menu</a:t>
            </a:r>
            <a:endParaRPr lang="en-IN" dirty="0"/>
          </a:p>
        </p:txBody>
      </p:sp>
      <p:sp>
        <p:nvSpPr>
          <p:cNvPr id="3" name="Content Placeholder 2"/>
          <p:cNvSpPr>
            <a:spLocks noGrp="1"/>
          </p:cNvSpPr>
          <p:nvPr>
            <p:ph idx="1"/>
          </p:nvPr>
        </p:nvSpPr>
        <p:spPr/>
        <p:txBody>
          <a:bodyPr/>
          <a:lstStyle/>
          <a:p>
            <a:pPr marL="0" indent="0">
              <a:buNone/>
            </a:pPr>
            <a:r>
              <a:rPr lang="en-IN" sz="2400" dirty="0">
                <a:sym typeface="Wingdings" panose="05000000000000000000" pitchFamily="2" charset="2"/>
              </a:rPr>
              <a:t>By Clicking Menu, Users can see different types of recipes for ordering.</a:t>
            </a:r>
            <a:endParaRPr lang="en-IN" sz="2400" dirty="0">
              <a:sym typeface="Wingdings" panose="05000000000000000000" pitchFamily="2" charset="2"/>
            </a:endParaRPr>
          </a:p>
          <a:p>
            <a:pPr marL="0" indent="0">
              <a:buNone/>
            </a:pPr>
            <a:r>
              <a:rPr lang="en-IN" sz="2400" dirty="0">
                <a:sym typeface="Wingdings" panose="05000000000000000000" pitchFamily="2" charset="2"/>
              </a:rPr>
              <a:t></a:t>
            </a:r>
            <a:r>
              <a:rPr lang="en-IN" sz="2400" b="1" dirty="0">
                <a:sym typeface="Wingdings" panose="05000000000000000000" pitchFamily="2" charset="2"/>
              </a:rPr>
              <a:t>Gallery:</a:t>
            </a:r>
            <a:endParaRPr lang="en-IN" sz="2400" b="1" dirty="0">
              <a:sym typeface="Wingdings" panose="05000000000000000000" pitchFamily="2" charset="2"/>
            </a:endParaRPr>
          </a:p>
          <a:p>
            <a:pPr marL="0" indent="0">
              <a:buNone/>
            </a:pPr>
            <a:r>
              <a:rPr lang="en-IN" sz="2400" dirty="0">
                <a:sym typeface="Wingdings" panose="05000000000000000000" pitchFamily="2" charset="2"/>
              </a:rPr>
              <a:t>Users can see the other recipes and get into a delightful world which has so much of tastes</a:t>
            </a:r>
            <a:r>
              <a:rPr lang="en-IN" sz="2400" b="1" dirty="0">
                <a:sym typeface="Wingdings" panose="05000000000000000000" pitchFamily="2" charset="2"/>
              </a:rPr>
              <a:t>.</a:t>
            </a:r>
            <a:endParaRPr lang="en-IN" sz="2400" b="1" dirty="0">
              <a:sym typeface="Wingdings" panose="05000000000000000000" pitchFamily="2" charset="2"/>
            </a:endParaRPr>
          </a:p>
          <a:p>
            <a:pPr marL="0" indent="0">
              <a:buNone/>
            </a:pPr>
            <a:r>
              <a:rPr lang="en-IN" sz="2400" b="1" dirty="0">
                <a:sym typeface="Wingdings" panose="05000000000000000000" pitchFamily="2" charset="2"/>
              </a:rPr>
              <a:t>Reviews:</a:t>
            </a:r>
            <a:endParaRPr lang="en-IN" sz="2400" b="1" dirty="0">
              <a:sym typeface="Wingdings" panose="05000000000000000000" pitchFamily="2" charset="2"/>
            </a:endParaRPr>
          </a:p>
          <a:p>
            <a:pPr marL="0" indent="0">
              <a:buNone/>
            </a:pPr>
            <a:r>
              <a:rPr lang="en-IN" sz="2400" dirty="0">
                <a:sym typeface="Wingdings" panose="05000000000000000000" pitchFamily="2" charset="2"/>
              </a:rPr>
              <a:t>Users can see other customer reviews to know completely about the website.</a:t>
            </a:r>
            <a:endParaRPr lang="en-IN" sz="2400" dirty="0">
              <a:sym typeface="Wingdings" panose="05000000000000000000" pitchFamily="2" charset="2"/>
            </a:endParaRPr>
          </a:p>
          <a:p>
            <a:pPr marL="0" indent="0">
              <a:buNone/>
            </a:pPr>
            <a:r>
              <a:rPr lang="en-IN" sz="2400" dirty="0">
                <a:sym typeface="Wingdings" panose="05000000000000000000" pitchFamily="2" charset="2"/>
              </a:rPr>
              <a:t></a:t>
            </a:r>
            <a:r>
              <a:rPr lang="en-IN" sz="2400" b="1" dirty="0">
                <a:sym typeface="Wingdings" panose="05000000000000000000" pitchFamily="2" charset="2"/>
              </a:rPr>
              <a:t>Order:</a:t>
            </a:r>
            <a:endParaRPr lang="en-IN" sz="2400" b="1" dirty="0">
              <a:sym typeface="Wingdings" panose="05000000000000000000" pitchFamily="2" charset="2"/>
            </a:endParaRPr>
          </a:p>
          <a:p>
            <a:pPr marL="0" indent="0">
              <a:buNone/>
            </a:pPr>
            <a:r>
              <a:rPr lang="en-IN" sz="2400" dirty="0">
                <a:sym typeface="Wingdings" panose="05000000000000000000" pitchFamily="2" charset="2"/>
              </a:rPr>
              <a:t>By Clicking Order, User will ask their name, </a:t>
            </a:r>
            <a:r>
              <a:rPr lang="en-IN" sz="2400" dirty="0" err="1">
                <a:sym typeface="Wingdings" panose="05000000000000000000" pitchFamily="2" charset="2"/>
              </a:rPr>
              <a:t>gender,no.of</a:t>
            </a:r>
            <a:r>
              <a:rPr lang="en-IN" sz="2400" dirty="0">
                <a:sym typeface="Wingdings" panose="05000000000000000000" pitchFamily="2" charset="2"/>
              </a:rPr>
              <a:t> </a:t>
            </a:r>
            <a:r>
              <a:rPr lang="en-IN" sz="2400" dirty="0" err="1">
                <a:sym typeface="Wingdings" panose="05000000000000000000" pitchFamily="2" charset="2"/>
              </a:rPr>
              <a:t>orders,address,Contact</a:t>
            </a:r>
            <a:r>
              <a:rPr lang="en-IN" sz="2400" dirty="0">
                <a:sym typeface="Wingdings" panose="05000000000000000000" pitchFamily="2" charset="2"/>
              </a:rPr>
              <a:t> number etc.</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Wireframes or Sketches</a:t>
            </a:r>
          </a:p>
        </p:txBody>
      </p:sp>
      <p:sp>
        <p:nvSpPr>
          <p:cNvPr id="3" name="Content Placeholder 2"/>
          <p:cNvSpPr>
            <a:spLocks noGrp="1"/>
          </p:cNvSpPr>
          <p:nvPr>
            <p:ph idx="1"/>
          </p:nvPr>
        </p:nvSpPr>
        <p:spPr/>
        <p:txBody>
          <a:bodyPr/>
          <a:lstStyle/>
          <a:p>
            <a:pPr marL="0" indent="0">
              <a:buNone/>
            </a:pPr>
            <a:r>
              <a:rPr dirty="0"/>
              <a:t>• </a:t>
            </a:r>
            <a:r>
              <a:rPr sz="2000" b="1" dirty="0"/>
              <a:t>Basic Wireframe Sketches</a:t>
            </a:r>
            <a:r>
              <a:rPr lang="en-IN" sz="2000" b="1" dirty="0"/>
              <a:t>:</a:t>
            </a:r>
            <a:endParaRPr lang="en-IN" sz="2000" b="1" dirty="0"/>
          </a:p>
          <a:p>
            <a:pPr marL="0" indent="0">
              <a:buNone/>
            </a:pPr>
            <a:r>
              <a:rPr lang="en-US" sz="2000" dirty="0"/>
              <a:t>Basic wireframe sketches for </a:t>
            </a:r>
            <a:r>
              <a:rPr lang="en-US" sz="2000" dirty="0" err="1"/>
              <a:t>SavoryDelights</a:t>
            </a:r>
            <a:r>
              <a:rPr lang="en-US" sz="2000" dirty="0"/>
              <a:t> illustrate a simple layout featuring a menu overview, customizable meal options, a streamlined checkout process, user account management, and real-time order tracking for an intuitive user experience.</a:t>
            </a:r>
            <a:endParaRPr sz="2000" dirty="0"/>
          </a:p>
          <a:p>
            <a:pPr marL="0" indent="0">
              <a:buNone/>
            </a:pPr>
            <a:r>
              <a:rPr dirty="0"/>
              <a:t>• </a:t>
            </a:r>
            <a:r>
              <a:rPr sz="2000" b="1" dirty="0"/>
              <a:t>Explanation of Layout</a:t>
            </a:r>
            <a:r>
              <a:rPr lang="en-IN" sz="2000" b="1" dirty="0"/>
              <a:t>:</a:t>
            </a:r>
            <a:endParaRPr lang="en-IN" sz="2000" b="1" dirty="0"/>
          </a:p>
          <a:p>
            <a:pPr marL="0" indent="0">
              <a:buNone/>
            </a:pPr>
            <a:r>
              <a:rPr lang="en-US" sz="2000" dirty="0"/>
              <a:t>The layout of </a:t>
            </a:r>
            <a:r>
              <a:rPr lang="en-US" sz="2000" dirty="0" err="1"/>
              <a:t>SavoryDelights</a:t>
            </a:r>
            <a:r>
              <a:rPr lang="en-US" sz="2000" dirty="0"/>
              <a:t> features a clean, organized interface with a prominent menu display, easy navigation bars, clear call-to-action buttons, and user-friendly order tracking to enhance accessibility and overall user experience.</a:t>
            </a:r>
            <a:endParaRPr sz="2000" dirty="0"/>
          </a:p>
          <a:p>
            <a:pPr marL="0" indent="0">
              <a:buNone/>
            </a:pPr>
            <a:r>
              <a:rPr dirty="0"/>
              <a:t>• </a:t>
            </a:r>
            <a:r>
              <a:rPr sz="2000" b="1" dirty="0"/>
              <a:t>Tools Used</a:t>
            </a:r>
            <a:r>
              <a:rPr lang="en-IN" sz="2000" b="1" dirty="0"/>
              <a:t>: Figma</a:t>
            </a:r>
            <a:endParaRPr lang="en-IN" sz="2000" b="1" dirty="0"/>
          </a:p>
          <a:p>
            <a:pPr marL="0" indent="0">
              <a:buNone/>
            </a:pPr>
            <a:endParaRPr sz="2000" b="1"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5186</Words>
  <Application>WPS Presentation</Application>
  <PresentationFormat>On-screen Show (4:3)</PresentationFormat>
  <Paragraphs>109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Communications and Dialogues</vt:lpstr>
      <vt:lpstr>Prototype Design - Phase I</vt:lpstr>
      <vt:lpstr>Introduction</vt:lpstr>
      <vt:lpstr>Problem Statement</vt:lpstr>
      <vt:lpstr>Prototype Demonstration</vt:lpstr>
      <vt:lpstr>Conceptualization of the Interface</vt:lpstr>
      <vt:lpstr>User Personas</vt:lpstr>
      <vt:lpstr>Information Architecture</vt:lpstr>
      <vt:lpstr>Menu</vt:lpstr>
      <vt:lpstr>Wireframes or Sketches</vt:lpstr>
      <vt:lpstr>Design Considerations</vt:lpstr>
      <vt:lpstr>Interaction Design</vt:lpstr>
      <vt:lpstr>Conclusion and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Kranthi</cp:lastModifiedBy>
  <cp:revision>12</cp:revision>
  <dcterms:created xsi:type="dcterms:W3CDTF">2013-01-27T09:14:00Z</dcterms:created>
  <dcterms:modified xsi:type="dcterms:W3CDTF">2024-11-18T05:51:14Z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D14187D08730471AB92F79CF910D226D_12</vt:lpwstr>
  </property>
  <property fmtid="{D5CDD505-2E9C-101B-9397-08002B2CF9AE}" pid="3" name="KSOProductBuildVer">
    <vt:lpwstr>1033-12.2.0.18911</vt:lpwstr>
  </property>
</Properties>
</file>