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62" r:id="rId9"/>
    <p:sldId id="2146847056" r:id="rId10"/>
    <p:sldId id="265" r:id="rId11"/>
    <p:sldId id="2146847057" r:id="rId12"/>
    <p:sldId id="266" r:id="rId13"/>
    <p:sldId id="2146847058" r:id="rId14"/>
    <p:sldId id="267" r:id="rId15"/>
    <p:sldId id="2146847064" r:id="rId16"/>
    <p:sldId id="2146847059" r:id="rId17"/>
    <p:sldId id="268" r:id="rId18"/>
    <p:sldId id="2146847061" r:id="rId19"/>
    <p:sldId id="2146847055" r:id="rId20"/>
    <p:sldId id="269" r:id="rId21"/>
    <p:sldId id="2146847060"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9" d="100"/>
          <a:sy n="79" d="100"/>
        </p:scale>
        <p:origin x="84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Sentiment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999241" y="4355185"/>
            <a:ext cx="10473179"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Kranthi Kiran  </a:t>
            </a:r>
            <a:r>
              <a:rPr lang="en-US" sz="2000" b="1" dirty="0" err="1">
                <a:solidFill>
                  <a:schemeClr val="accent1">
                    <a:lumMod val="75000"/>
                  </a:schemeClr>
                </a:solidFill>
                <a:latin typeface="Arial"/>
                <a:cs typeface="Arial"/>
              </a:rPr>
              <a:t>Lakireddy</a:t>
            </a:r>
            <a:r>
              <a:rPr lang="en-US" sz="2000" b="1" dirty="0">
                <a:solidFill>
                  <a:schemeClr val="accent1">
                    <a:lumMod val="75000"/>
                  </a:schemeClr>
                </a:solidFill>
                <a:latin typeface="Arial"/>
                <a:cs typeface="Arial"/>
              </a:rPr>
              <a:t> Bali Reddy College of Engineering  </a:t>
            </a:r>
            <a:r>
              <a:rPr lang="en-US" sz="2000" b="1" dirty="0" err="1">
                <a:solidFill>
                  <a:schemeClr val="accent1">
                    <a:lumMod val="75000"/>
                  </a:schemeClr>
                </a:solidFill>
                <a:latin typeface="Arial"/>
                <a:cs typeface="Arial"/>
              </a:rPr>
              <a:t>InformationTechnology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C25C44-A75E-4822-A6DF-3AD7827C2FE4}"/>
              </a:ext>
            </a:extLst>
          </p:cNvPr>
          <p:cNvSpPr>
            <a:spLocks noGrp="1"/>
          </p:cNvSpPr>
          <p:nvPr>
            <p:ph idx="1"/>
          </p:nvPr>
        </p:nvSpPr>
        <p:spPr/>
        <p:txBody>
          <a:bodyPr/>
          <a:lstStyle/>
          <a:p>
            <a:pPr>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Vectorization</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reviews are transformed into numerical feature vectors using TF-IDF (Term Frequency-Inverse Document Frequency) vectorization, capturing the importance of words in each review relative to the entire dataset.</a:t>
            </a:r>
          </a:p>
          <a:p>
            <a:pPr>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Model Training</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Multinomial Naive Bayes model is trained on the TF-IDF vectors of the reviews. It learns the probability distribution of words in positive and negative reviews to classify new reviews accordingly. </a:t>
            </a:r>
          </a:p>
          <a:p>
            <a:endParaRPr lang="en-US" sz="1600" b="1" dirty="0">
              <a:latin typeface="Calibri" panose="020F0502020204030204" pitchFamily="34" charset="0"/>
              <a:cs typeface="Calibri" panose="020F0502020204030204" pitchFamily="34" charset="0"/>
            </a:endParaRPr>
          </a:p>
          <a:p>
            <a:r>
              <a:rPr lang="en-US" sz="1800" b="1" dirty="0">
                <a:latin typeface="Calibri" panose="020F0502020204030204" pitchFamily="34" charset="0"/>
                <a:cs typeface="Calibri" panose="020F0502020204030204" pitchFamily="34" charset="0"/>
              </a:rPr>
              <a:t>Prediction Process:</a:t>
            </a:r>
          </a:p>
          <a:p>
            <a:pPr>
              <a:buFont typeface="Arial" panose="020B0604020202020204" pitchFamily="34" charset="0"/>
              <a:buChar char="•"/>
            </a:pPr>
            <a:r>
              <a:rPr lang="en-US" sz="1800" b="1" dirty="0">
                <a:latin typeface="Calibri" panose="020F0502020204030204" pitchFamily="34" charset="0"/>
                <a:cs typeface="Calibri" panose="020F0502020204030204" pitchFamily="34" charset="0"/>
              </a:rPr>
              <a:t>New Review Prediction</a:t>
            </a: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During prediction, a new review input by the user undergoes the same preprocessing steps as during training.</a:t>
            </a:r>
          </a:p>
          <a:p>
            <a:pPr>
              <a:buFont typeface="Arial" panose="020B0604020202020204" pitchFamily="34" charset="0"/>
              <a:buChar char="•"/>
            </a:pPr>
            <a:r>
              <a:rPr lang="en-US" sz="1800" b="1" dirty="0">
                <a:latin typeface="Calibri" panose="020F0502020204030204" pitchFamily="34" charset="0"/>
                <a:cs typeface="Calibri" panose="020F0502020204030204" pitchFamily="34" charset="0"/>
              </a:rPr>
              <a:t>Vectorization: </a:t>
            </a:r>
            <a:r>
              <a:rPr lang="en-US" sz="1600" dirty="0">
                <a:latin typeface="Calibri" panose="020F0502020204030204" pitchFamily="34" charset="0"/>
                <a:cs typeface="Calibri" panose="020F0502020204030204" pitchFamily="34" charset="0"/>
              </a:rPr>
              <a:t>The preprocessed review is transformed into a TF-IDF vector using the same vectorizer fitted during training.</a:t>
            </a:r>
          </a:p>
          <a:p>
            <a:pPr>
              <a:buFont typeface="Arial" panose="020B0604020202020204" pitchFamily="34" charset="0"/>
              <a:buChar char="•"/>
            </a:pPr>
            <a:r>
              <a:rPr lang="en-US" sz="1800" b="1" dirty="0">
                <a:latin typeface="Calibri" panose="020F0502020204030204" pitchFamily="34" charset="0"/>
                <a:cs typeface="Calibri" panose="020F0502020204030204" pitchFamily="34" charset="0"/>
              </a:rPr>
              <a:t>Classification: </a:t>
            </a:r>
            <a:r>
              <a:rPr lang="en-US" sz="1600" dirty="0">
                <a:latin typeface="Calibri" panose="020F0502020204030204" pitchFamily="34" charset="0"/>
                <a:cs typeface="Calibri" panose="020F0502020204030204" pitchFamily="34" charset="0"/>
              </a:rPr>
              <a:t>The trained model predicts whether the new review is positive or negative based on the TF-IDF vector representation.</a:t>
            </a:r>
          </a:p>
          <a:p>
            <a:pPr>
              <a:buFont typeface="Arial" panose="020B0604020202020204" pitchFamily="34" charset="0"/>
              <a:buChar char="•"/>
            </a:pPr>
            <a:endParaRPr lang="en-US" sz="1400" b="1"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007734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3" name="Picture 12">
            <a:extLst>
              <a:ext uri="{FF2B5EF4-FFF2-40B4-BE49-F238E27FC236}">
                <a16:creationId xmlns:a16="http://schemas.microsoft.com/office/drawing/2014/main" id="{E0FB5FFE-9B21-4138-AA24-70AB913E7DDA}"/>
              </a:ext>
            </a:extLst>
          </p:cNvPr>
          <p:cNvPicPr>
            <a:picLocks noChangeAspect="1"/>
          </p:cNvPicPr>
          <p:nvPr/>
        </p:nvPicPr>
        <p:blipFill rotWithShape="1">
          <a:blip r:embed="rId2"/>
          <a:srcRect l="23660" t="29141" r="39768" b="19588"/>
          <a:stretch/>
        </p:blipFill>
        <p:spPr>
          <a:xfrm>
            <a:off x="1005398" y="1553067"/>
            <a:ext cx="4683518" cy="2611225"/>
          </a:xfrm>
          <a:prstGeom prst="rect">
            <a:avLst/>
          </a:prstGeom>
        </p:spPr>
      </p:pic>
      <p:pic>
        <p:nvPicPr>
          <p:cNvPr id="15" name="Picture 14">
            <a:extLst>
              <a:ext uri="{FF2B5EF4-FFF2-40B4-BE49-F238E27FC236}">
                <a16:creationId xmlns:a16="http://schemas.microsoft.com/office/drawing/2014/main" id="{243929C3-091A-4663-837D-6A2C2FA51DB6}"/>
              </a:ext>
            </a:extLst>
          </p:cNvPr>
          <p:cNvPicPr>
            <a:picLocks noChangeAspect="1"/>
          </p:cNvPicPr>
          <p:nvPr/>
        </p:nvPicPr>
        <p:blipFill rotWithShape="1">
          <a:blip r:embed="rId3"/>
          <a:srcRect l="23570" t="28037" r="25309" b="23437"/>
          <a:stretch/>
        </p:blipFill>
        <p:spPr>
          <a:xfrm>
            <a:off x="1072421" y="4484907"/>
            <a:ext cx="4683517" cy="2135171"/>
          </a:xfrm>
          <a:prstGeom prst="rect">
            <a:avLst/>
          </a:prstGeom>
        </p:spPr>
      </p:pic>
      <p:sp>
        <p:nvSpPr>
          <p:cNvPr id="19" name="TextBox 18">
            <a:extLst>
              <a:ext uri="{FF2B5EF4-FFF2-40B4-BE49-F238E27FC236}">
                <a16:creationId xmlns:a16="http://schemas.microsoft.com/office/drawing/2014/main" id="{42905F05-A12E-487A-9F98-8A8499B51E4A}"/>
              </a:ext>
            </a:extLst>
          </p:cNvPr>
          <p:cNvSpPr txBox="1"/>
          <p:nvPr/>
        </p:nvSpPr>
        <p:spPr>
          <a:xfrm>
            <a:off x="6598763" y="1715678"/>
            <a:ext cx="4364610" cy="1354217"/>
          </a:xfrm>
          <a:prstGeom prst="rect">
            <a:avLst/>
          </a:prstGeom>
          <a:noFill/>
        </p:spPr>
        <p:txBody>
          <a:bodyPr wrap="square">
            <a:spAutoFit/>
          </a:bodyPr>
          <a:lstStyle/>
          <a:p>
            <a:r>
              <a:rPr lang="en-US" b="1" dirty="0">
                <a:latin typeface="Calibri" panose="020F0502020204030204" pitchFamily="34" charset="0"/>
                <a:cs typeface="Calibri" panose="020F0502020204030204" pitchFamily="34" charset="0"/>
              </a:rPr>
              <a:t>1.Sentiment Value Counts :</a:t>
            </a:r>
            <a:br>
              <a:rPr lang="en-US" dirty="0"/>
            </a:br>
            <a:r>
              <a:rPr lang="en-US" sz="1600" dirty="0"/>
              <a:t>This bar chart shows the count of positive and negative sentiment values. There are two bars: one for positive sentiment in blue, and one for negative sentiment in green.</a:t>
            </a:r>
          </a:p>
        </p:txBody>
      </p:sp>
      <p:sp>
        <p:nvSpPr>
          <p:cNvPr id="21" name="TextBox 20">
            <a:extLst>
              <a:ext uri="{FF2B5EF4-FFF2-40B4-BE49-F238E27FC236}">
                <a16:creationId xmlns:a16="http://schemas.microsoft.com/office/drawing/2014/main" id="{40519690-A319-416A-9B1A-6B0C75D6E57B}"/>
              </a:ext>
            </a:extLst>
          </p:cNvPr>
          <p:cNvSpPr txBox="1"/>
          <p:nvPr/>
        </p:nvSpPr>
        <p:spPr>
          <a:xfrm rot="10800000" flipV="1">
            <a:off x="6664751" y="4656481"/>
            <a:ext cx="4298622" cy="1107996"/>
          </a:xfrm>
          <a:prstGeom prst="rect">
            <a:avLst/>
          </a:prstGeom>
          <a:noFill/>
        </p:spPr>
        <p:txBody>
          <a:bodyPr wrap="square">
            <a:spAutoFit/>
          </a:bodyPr>
          <a:lstStyle/>
          <a:p>
            <a:r>
              <a:rPr lang="en-US" b="1" dirty="0">
                <a:latin typeface="Calibri" panose="020F0502020204030204" pitchFamily="34" charset="0"/>
                <a:cs typeface="Calibri" panose="020F0502020204030204" pitchFamily="34" charset="0"/>
              </a:rPr>
              <a:t>2.Word Cloud of Reviews:</a:t>
            </a:r>
          </a:p>
          <a:p>
            <a:r>
              <a:rPr lang="en-US" sz="1600" dirty="0">
                <a:latin typeface="Calibri" panose="020F0502020204030204" pitchFamily="34" charset="0"/>
                <a:cs typeface="Calibri" panose="020F0502020204030204" pitchFamily="34" charset="0"/>
              </a:rPr>
              <a:t>This word cloud visualizes the most frequent words in reviews. The size of each word indicates its frequency. </a:t>
            </a:r>
          </a:p>
        </p:txBody>
      </p:sp>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2E29E7-BA03-4EDD-90DF-B626CF3F0EC6}"/>
              </a:ext>
            </a:extLst>
          </p:cNvPr>
          <p:cNvPicPr>
            <a:picLocks noChangeAspect="1"/>
          </p:cNvPicPr>
          <p:nvPr/>
        </p:nvPicPr>
        <p:blipFill>
          <a:blip r:embed="rId2"/>
          <a:stretch>
            <a:fillRect/>
          </a:stretch>
        </p:blipFill>
        <p:spPr>
          <a:xfrm>
            <a:off x="886119" y="1053760"/>
            <a:ext cx="5910607" cy="2676898"/>
          </a:xfrm>
          <a:prstGeom prst="rect">
            <a:avLst/>
          </a:prstGeom>
        </p:spPr>
      </p:pic>
      <p:sp>
        <p:nvSpPr>
          <p:cNvPr id="9" name="TextBox 8">
            <a:extLst>
              <a:ext uri="{FF2B5EF4-FFF2-40B4-BE49-F238E27FC236}">
                <a16:creationId xmlns:a16="http://schemas.microsoft.com/office/drawing/2014/main" id="{5FD42D0C-FE15-4706-9EF3-44C925C25987}"/>
              </a:ext>
            </a:extLst>
          </p:cNvPr>
          <p:cNvSpPr txBox="1"/>
          <p:nvPr/>
        </p:nvSpPr>
        <p:spPr>
          <a:xfrm>
            <a:off x="6645897" y="1310326"/>
            <a:ext cx="4383464" cy="1754326"/>
          </a:xfrm>
          <a:prstGeom prst="rect">
            <a:avLst/>
          </a:prstGeom>
          <a:noFill/>
        </p:spPr>
        <p:txBody>
          <a:bodyPr wrap="square">
            <a:spAutoFit/>
          </a:bodyPr>
          <a:lstStyle/>
          <a:p>
            <a:r>
              <a:rPr lang="en-US" b="1" dirty="0">
                <a:latin typeface="Calibri" panose="020F0502020204030204" pitchFamily="34" charset="0"/>
                <a:cs typeface="Calibri" panose="020F0502020204030204" pitchFamily="34" charset="0"/>
              </a:rPr>
              <a:t>3.Frequency of Specific Words in Reviews:</a:t>
            </a:r>
          </a:p>
          <a:p>
            <a:r>
              <a:rPr lang="en-US" dirty="0">
                <a:latin typeface="Calibri" panose="020F0502020204030204" pitchFamily="34" charset="0"/>
                <a:cs typeface="Calibri" panose="020F0502020204030204" pitchFamily="34" charset="0"/>
              </a:rPr>
              <a:t>This bar chart shows the frequency of specific words in the reviews. There are three bars: one for "food" in blue, one for "place" in green, and one for "restaurant" in blue.</a:t>
            </a:r>
          </a:p>
        </p:txBody>
      </p:sp>
      <p:pic>
        <p:nvPicPr>
          <p:cNvPr id="11" name="Picture 10">
            <a:extLst>
              <a:ext uri="{FF2B5EF4-FFF2-40B4-BE49-F238E27FC236}">
                <a16:creationId xmlns:a16="http://schemas.microsoft.com/office/drawing/2014/main" id="{67255C9A-F065-4C78-88AC-DA641B9CBA89}"/>
              </a:ext>
            </a:extLst>
          </p:cNvPr>
          <p:cNvPicPr>
            <a:picLocks noChangeAspect="1"/>
          </p:cNvPicPr>
          <p:nvPr/>
        </p:nvPicPr>
        <p:blipFill>
          <a:blip r:embed="rId3"/>
          <a:stretch>
            <a:fillRect/>
          </a:stretch>
        </p:blipFill>
        <p:spPr>
          <a:xfrm>
            <a:off x="1145356" y="3949831"/>
            <a:ext cx="5174157" cy="2573518"/>
          </a:xfrm>
          <a:prstGeom prst="rect">
            <a:avLst/>
          </a:prstGeom>
        </p:spPr>
      </p:pic>
      <p:sp>
        <p:nvSpPr>
          <p:cNvPr id="13" name="TextBox 12">
            <a:extLst>
              <a:ext uri="{FF2B5EF4-FFF2-40B4-BE49-F238E27FC236}">
                <a16:creationId xmlns:a16="http://schemas.microsoft.com/office/drawing/2014/main" id="{8008A56A-F658-4192-B137-04F14CF6ECC3}"/>
              </a:ext>
            </a:extLst>
          </p:cNvPr>
          <p:cNvSpPr txBox="1"/>
          <p:nvPr/>
        </p:nvSpPr>
        <p:spPr>
          <a:xfrm rot="10800000" flipV="1">
            <a:off x="6796726" y="4233487"/>
            <a:ext cx="4232633" cy="1477328"/>
          </a:xfrm>
          <a:prstGeom prst="rect">
            <a:avLst/>
          </a:prstGeom>
          <a:noFill/>
        </p:spPr>
        <p:txBody>
          <a:bodyPr wrap="square">
            <a:spAutoFit/>
          </a:bodyPr>
          <a:lstStyle/>
          <a:p>
            <a:r>
              <a:rPr lang="en-US" b="1" dirty="0">
                <a:latin typeface="Calibri" panose="020F0502020204030204" pitchFamily="34" charset="0"/>
                <a:cs typeface="Calibri" panose="020F0502020204030204" pitchFamily="34" charset="0"/>
              </a:rPr>
              <a:t>4.Word Frequency Distribution:</a:t>
            </a:r>
          </a:p>
          <a:p>
            <a:r>
              <a:rPr lang="en-US" dirty="0">
                <a:latin typeface="Calibri" panose="020F0502020204030204" pitchFamily="34" charset="0"/>
                <a:cs typeface="Calibri" panose="020F0502020204030204" pitchFamily="34" charset="0"/>
              </a:rPr>
              <a:t>This line chart shows the distribution of word frequencies in the reviews. The x-axis lists words, and the y-axis shows their counts.</a:t>
            </a:r>
          </a:p>
        </p:txBody>
      </p:sp>
    </p:spTree>
    <p:extLst>
      <p:ext uri="{BB962C8B-B14F-4D97-AF65-F5344CB8AC3E}">
        <p14:creationId xmlns:p14="http://schemas.microsoft.com/office/powerpoint/2010/main" val="46834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7DCABA14-B4F1-488B-B27F-72594C6F670E}"/>
              </a:ext>
            </a:extLst>
          </p:cNvPr>
          <p:cNvPicPr>
            <a:picLocks noGrp="1" noChangeAspect="1"/>
          </p:cNvPicPr>
          <p:nvPr>
            <p:ph idx="1"/>
          </p:nvPr>
        </p:nvPicPr>
        <p:blipFill rotWithShape="1">
          <a:blip r:embed="rId2"/>
          <a:srcRect r="33738"/>
          <a:stretch/>
        </p:blipFill>
        <p:spPr>
          <a:xfrm>
            <a:off x="853393" y="4918719"/>
            <a:ext cx="4948843" cy="733527"/>
          </a:xfrm>
        </p:spPr>
      </p:pic>
      <p:pic>
        <p:nvPicPr>
          <p:cNvPr id="17" name="Picture 16">
            <a:extLst>
              <a:ext uri="{FF2B5EF4-FFF2-40B4-BE49-F238E27FC236}">
                <a16:creationId xmlns:a16="http://schemas.microsoft.com/office/drawing/2014/main" id="{77649A34-7A51-4CB9-A142-CBAEC1E361D3}"/>
              </a:ext>
            </a:extLst>
          </p:cNvPr>
          <p:cNvPicPr>
            <a:picLocks noChangeAspect="1"/>
          </p:cNvPicPr>
          <p:nvPr/>
        </p:nvPicPr>
        <p:blipFill rotWithShape="1">
          <a:blip r:embed="rId3"/>
          <a:srcRect r="39267" b="778"/>
          <a:stretch/>
        </p:blipFill>
        <p:spPr>
          <a:xfrm>
            <a:off x="5906160" y="5018951"/>
            <a:ext cx="5146805" cy="633295"/>
          </a:xfrm>
          <a:prstGeom prst="rect">
            <a:avLst/>
          </a:prstGeom>
        </p:spPr>
      </p:pic>
      <p:pic>
        <p:nvPicPr>
          <p:cNvPr id="21" name="Picture 20">
            <a:extLst>
              <a:ext uri="{FF2B5EF4-FFF2-40B4-BE49-F238E27FC236}">
                <a16:creationId xmlns:a16="http://schemas.microsoft.com/office/drawing/2014/main" id="{D2D9A1A0-3EAC-4C2C-9EB5-D480E7BDA0DB}"/>
              </a:ext>
            </a:extLst>
          </p:cNvPr>
          <p:cNvPicPr>
            <a:picLocks noChangeAspect="1"/>
          </p:cNvPicPr>
          <p:nvPr/>
        </p:nvPicPr>
        <p:blipFill>
          <a:blip r:embed="rId4"/>
          <a:stretch>
            <a:fillRect/>
          </a:stretch>
        </p:blipFill>
        <p:spPr>
          <a:xfrm>
            <a:off x="853393" y="944173"/>
            <a:ext cx="6202328" cy="2345488"/>
          </a:xfrm>
          <a:prstGeom prst="rect">
            <a:avLst/>
          </a:prstGeom>
        </p:spPr>
      </p:pic>
      <p:sp>
        <p:nvSpPr>
          <p:cNvPr id="23" name="TextBox 22">
            <a:extLst>
              <a:ext uri="{FF2B5EF4-FFF2-40B4-BE49-F238E27FC236}">
                <a16:creationId xmlns:a16="http://schemas.microsoft.com/office/drawing/2014/main" id="{797B0B97-EAD6-4CAF-AA87-79CD7BB8444F}"/>
              </a:ext>
            </a:extLst>
          </p:cNvPr>
          <p:cNvSpPr txBox="1"/>
          <p:nvPr/>
        </p:nvSpPr>
        <p:spPr>
          <a:xfrm>
            <a:off x="7055721" y="1319754"/>
            <a:ext cx="4558101" cy="1384995"/>
          </a:xfrm>
          <a:prstGeom prst="rect">
            <a:avLst/>
          </a:prstGeom>
          <a:noFill/>
        </p:spPr>
        <p:txBody>
          <a:bodyPr wrap="square">
            <a:spAutoFit/>
          </a:bodyPr>
          <a:lstStyle/>
          <a:p>
            <a:r>
              <a:rPr lang="en-US" b="1" dirty="0">
                <a:latin typeface="Calibri" panose="020F0502020204030204" pitchFamily="34" charset="0"/>
                <a:cs typeface="Calibri" panose="020F0502020204030204" pitchFamily="34" charset="0"/>
              </a:rPr>
              <a:t>5.</a:t>
            </a:r>
            <a:r>
              <a:rPr lang="en-US" sz="2000" b="1" dirty="0">
                <a:latin typeface="Calibri" panose="020F0502020204030204" pitchFamily="34" charset="0"/>
                <a:cs typeface="Calibri" panose="020F0502020204030204" pitchFamily="34" charset="0"/>
              </a:rPr>
              <a:t>Classification Report:</a:t>
            </a:r>
          </a:p>
          <a:p>
            <a:r>
              <a:rPr lang="en-US" sz="1600" b="1" dirty="0">
                <a:latin typeface="Calibri" panose="020F0502020204030204" pitchFamily="34" charset="0"/>
                <a:cs typeface="Calibri" panose="020F0502020204030204" pitchFamily="34" charset="0"/>
              </a:rPr>
              <a:t>The classification report provides a comprehensive evaluation of a classification model’s performance with  precision,recall,f1-score,support and </a:t>
            </a:r>
            <a:r>
              <a:rPr lang="en-US" sz="1600" b="1" i="0" dirty="0">
                <a:effectLst/>
                <a:latin typeface="Calibri" panose="020F0502020204030204" pitchFamily="34" charset="0"/>
                <a:cs typeface="Calibri" panose="020F0502020204030204" pitchFamily="34" charset="0"/>
              </a:rPr>
              <a:t>Overall accuracy: 0.80 .</a:t>
            </a:r>
            <a:endParaRPr lang="en-US" sz="1600" b="1" dirty="0">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7CEECD55-E912-44C1-8FFE-D9D69D4BA8DB}"/>
              </a:ext>
            </a:extLst>
          </p:cNvPr>
          <p:cNvSpPr txBox="1"/>
          <p:nvPr/>
        </p:nvSpPr>
        <p:spPr>
          <a:xfrm rot="10800000" flipV="1">
            <a:off x="4920792" y="3894021"/>
            <a:ext cx="5279010" cy="523220"/>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Final Output:</a:t>
            </a:r>
          </a:p>
        </p:txBody>
      </p:sp>
      <p:sp>
        <p:nvSpPr>
          <p:cNvPr id="27" name="TextBox 26">
            <a:extLst>
              <a:ext uri="{FF2B5EF4-FFF2-40B4-BE49-F238E27FC236}">
                <a16:creationId xmlns:a16="http://schemas.microsoft.com/office/drawing/2014/main" id="{07E877C1-AB9E-4E05-8F83-8D3B5F0A8A73}"/>
              </a:ext>
            </a:extLst>
          </p:cNvPr>
          <p:cNvSpPr txBox="1"/>
          <p:nvPr/>
        </p:nvSpPr>
        <p:spPr>
          <a:xfrm rot="10800000" flipV="1">
            <a:off x="1338605" y="4649619"/>
            <a:ext cx="3129699" cy="369332"/>
          </a:xfrm>
          <a:prstGeom prst="rect">
            <a:avLst/>
          </a:prstGeom>
          <a:noFill/>
        </p:spPr>
        <p:txBody>
          <a:bodyPr wrap="square">
            <a:spAutoFit/>
          </a:bodyPr>
          <a:lstStyle/>
          <a:p>
            <a:r>
              <a:rPr lang="en-US" b="1" dirty="0">
                <a:latin typeface="Calibri" panose="020F0502020204030204" pitchFamily="34" charset="0"/>
                <a:cs typeface="Calibri" panose="020F0502020204030204" pitchFamily="34" charset="0"/>
              </a:rPr>
              <a:t>Output1:</a:t>
            </a:r>
          </a:p>
        </p:txBody>
      </p:sp>
      <p:sp>
        <p:nvSpPr>
          <p:cNvPr id="29" name="TextBox 28">
            <a:extLst>
              <a:ext uri="{FF2B5EF4-FFF2-40B4-BE49-F238E27FC236}">
                <a16:creationId xmlns:a16="http://schemas.microsoft.com/office/drawing/2014/main" id="{DF2A2B1D-BCC1-465D-9E1C-D8A3CBD3DF52}"/>
              </a:ext>
            </a:extLst>
          </p:cNvPr>
          <p:cNvSpPr txBox="1"/>
          <p:nvPr/>
        </p:nvSpPr>
        <p:spPr>
          <a:xfrm>
            <a:off x="6450169" y="4734053"/>
            <a:ext cx="2220255" cy="369332"/>
          </a:xfrm>
          <a:prstGeom prst="rect">
            <a:avLst/>
          </a:prstGeom>
          <a:noFill/>
        </p:spPr>
        <p:txBody>
          <a:bodyPr wrap="square">
            <a:spAutoFit/>
          </a:bodyPr>
          <a:lstStyle/>
          <a:p>
            <a:r>
              <a:rPr lang="en-US" b="1" dirty="0">
                <a:latin typeface="Calibri" panose="020F0502020204030204" pitchFamily="34" charset="0"/>
                <a:cs typeface="Calibri" panose="020F0502020204030204" pitchFamily="34" charset="0"/>
              </a:rPr>
              <a:t>Output2:</a:t>
            </a:r>
          </a:p>
        </p:txBody>
      </p:sp>
    </p:spTree>
    <p:extLst>
      <p:ext uri="{BB962C8B-B14F-4D97-AF65-F5344CB8AC3E}">
        <p14:creationId xmlns:p14="http://schemas.microsoft.com/office/powerpoint/2010/main" val="12102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09047" y="1404593"/>
            <a:ext cx="11217897" cy="5062195"/>
          </a:xfrm>
        </p:spPr>
        <p:txBody>
          <a:bodyPr>
            <a:normAutofit lnSpcReduction="10000"/>
          </a:bodyPr>
          <a:lstStyle/>
          <a:p>
            <a:r>
              <a:rPr lang="en-US" b="1" i="0" dirty="0">
                <a:effectLst/>
                <a:latin typeface="Calibri" panose="020F0502020204030204" pitchFamily="34" charset="0"/>
                <a:cs typeface="Calibri" panose="020F0502020204030204" pitchFamily="34" charset="0"/>
              </a:rPr>
              <a:t>Accuracy and Performance</a:t>
            </a:r>
            <a:r>
              <a:rPr lang="en-US" b="0" i="0" dirty="0">
                <a:effectLst/>
                <a:latin typeface="Calibri" panose="020F0502020204030204" pitchFamily="34" charset="0"/>
                <a:cs typeface="Calibri" panose="020F0502020204030204" pitchFamily="34" charset="0"/>
              </a:rPr>
              <a:t>:</a:t>
            </a:r>
          </a:p>
          <a:p>
            <a:pPr marL="742950" lvl="1" indent="-285750"/>
            <a:r>
              <a:rPr lang="en-US" b="0" i="0" dirty="0">
                <a:effectLst/>
                <a:latin typeface="Calibri" panose="020F0502020204030204" pitchFamily="34" charset="0"/>
                <a:cs typeface="Calibri" panose="020F0502020204030204" pitchFamily="34" charset="0"/>
              </a:rPr>
              <a:t>The sentiment analysis model achieved an accuracy of </a:t>
            </a:r>
            <a:r>
              <a:rPr lang="en-US" b="1" i="0" dirty="0">
                <a:effectLst/>
                <a:latin typeface="Calibri" panose="020F0502020204030204" pitchFamily="34" charset="0"/>
                <a:cs typeface="Calibri" panose="020F0502020204030204" pitchFamily="34" charset="0"/>
              </a:rPr>
              <a:t>80%</a:t>
            </a:r>
            <a:r>
              <a:rPr lang="en-US" b="0" i="0" dirty="0">
                <a:effectLst/>
                <a:latin typeface="Calibri" panose="020F0502020204030204" pitchFamily="34" charset="0"/>
                <a:cs typeface="Calibri" panose="020F0502020204030204" pitchFamily="34" charset="0"/>
              </a:rPr>
              <a:t> in classifying restaurant reviews as positive or negative based on textual content.</a:t>
            </a:r>
          </a:p>
          <a:p>
            <a:r>
              <a:rPr lang="en-US" b="1" i="0" dirty="0">
                <a:effectLst/>
                <a:latin typeface="Calibri" panose="020F0502020204030204" pitchFamily="34" charset="0"/>
                <a:cs typeface="Calibri" panose="020F0502020204030204" pitchFamily="34" charset="0"/>
              </a:rPr>
              <a:t>Precision and Recall</a:t>
            </a:r>
            <a:r>
              <a:rPr lang="en-US" b="0" i="0" dirty="0">
                <a:effectLst/>
                <a:latin typeface="Calibri" panose="020F0502020204030204" pitchFamily="34" charset="0"/>
                <a:cs typeface="Calibri" panose="020F0502020204030204" pitchFamily="34" charset="0"/>
              </a:rPr>
              <a:t>:</a:t>
            </a:r>
          </a:p>
          <a:p>
            <a:pPr marL="742950" lvl="1" indent="-285750"/>
            <a:r>
              <a:rPr lang="en-US" b="0" i="0" dirty="0">
                <a:effectLst/>
                <a:latin typeface="Calibri" panose="020F0502020204030204" pitchFamily="34" charset="0"/>
                <a:cs typeface="Calibri" panose="020F0502020204030204" pitchFamily="34" charset="0"/>
              </a:rPr>
              <a:t>For negative reviews:</a:t>
            </a:r>
          </a:p>
          <a:p>
            <a:pPr marL="1200150" lvl="2" indent="-285750"/>
            <a:r>
              <a:rPr lang="en-US" b="0" i="0" dirty="0">
                <a:effectLst/>
                <a:latin typeface="Calibri" panose="020F0502020204030204" pitchFamily="34" charset="0"/>
                <a:cs typeface="Calibri" panose="020F0502020204030204" pitchFamily="34" charset="0"/>
              </a:rPr>
              <a:t>Precision: </a:t>
            </a:r>
            <a:r>
              <a:rPr lang="en-US" b="1" i="0" dirty="0">
                <a:effectLst/>
                <a:latin typeface="Calibri" panose="020F0502020204030204" pitchFamily="34" charset="0"/>
                <a:cs typeface="Calibri" panose="020F0502020204030204" pitchFamily="34" charset="0"/>
              </a:rPr>
              <a:t>0.76</a:t>
            </a:r>
            <a:r>
              <a:rPr lang="en-US" b="0" i="0" dirty="0">
                <a:effectLst/>
                <a:latin typeface="Calibri" panose="020F0502020204030204" pitchFamily="34" charset="0"/>
                <a:cs typeface="Calibri" panose="020F0502020204030204" pitchFamily="34" charset="0"/>
              </a:rPr>
              <a:t> (76%)</a:t>
            </a:r>
          </a:p>
          <a:p>
            <a:pPr marL="1200150" lvl="2" indent="-285750"/>
            <a:r>
              <a:rPr lang="en-US" b="0" i="0" dirty="0">
                <a:effectLst/>
                <a:latin typeface="Calibri" panose="020F0502020204030204" pitchFamily="34" charset="0"/>
                <a:cs typeface="Calibri" panose="020F0502020204030204" pitchFamily="34" charset="0"/>
              </a:rPr>
              <a:t>Recall: </a:t>
            </a:r>
            <a:r>
              <a:rPr lang="en-US" b="1" i="0" dirty="0">
                <a:effectLst/>
                <a:latin typeface="Calibri" panose="020F0502020204030204" pitchFamily="34" charset="0"/>
                <a:cs typeface="Calibri" panose="020F0502020204030204" pitchFamily="34" charset="0"/>
              </a:rPr>
              <a:t>0.85</a:t>
            </a:r>
            <a:r>
              <a:rPr lang="en-US" b="0" i="0" dirty="0">
                <a:effectLst/>
                <a:latin typeface="Calibri" panose="020F0502020204030204" pitchFamily="34" charset="0"/>
                <a:cs typeface="Calibri" panose="020F0502020204030204" pitchFamily="34" charset="0"/>
              </a:rPr>
              <a:t> (85%)</a:t>
            </a:r>
          </a:p>
          <a:p>
            <a:pPr marL="742950" lvl="1" indent="-285750"/>
            <a:r>
              <a:rPr lang="en-US" b="0" i="0" dirty="0">
                <a:effectLst/>
                <a:latin typeface="Calibri" panose="020F0502020204030204" pitchFamily="34" charset="0"/>
                <a:cs typeface="Calibri" panose="020F0502020204030204" pitchFamily="34" charset="0"/>
              </a:rPr>
              <a:t>For positive reviews:</a:t>
            </a:r>
          </a:p>
          <a:p>
            <a:pPr marL="1200150" lvl="2" indent="-285750"/>
            <a:r>
              <a:rPr lang="en-US" b="0" i="0" dirty="0">
                <a:effectLst/>
                <a:latin typeface="Calibri" panose="020F0502020204030204" pitchFamily="34" charset="0"/>
                <a:cs typeface="Calibri" panose="020F0502020204030204" pitchFamily="34" charset="0"/>
              </a:rPr>
              <a:t>Precision: </a:t>
            </a:r>
            <a:r>
              <a:rPr lang="en-US" b="1" i="0" dirty="0">
                <a:effectLst/>
                <a:latin typeface="Calibri" panose="020F0502020204030204" pitchFamily="34" charset="0"/>
                <a:cs typeface="Calibri" panose="020F0502020204030204" pitchFamily="34" charset="0"/>
              </a:rPr>
              <a:t>0.85</a:t>
            </a:r>
            <a:r>
              <a:rPr lang="en-US" b="0" i="0" dirty="0">
                <a:effectLst/>
                <a:latin typeface="Calibri" panose="020F0502020204030204" pitchFamily="34" charset="0"/>
                <a:cs typeface="Calibri" panose="020F0502020204030204" pitchFamily="34" charset="0"/>
              </a:rPr>
              <a:t> (85%)</a:t>
            </a:r>
          </a:p>
          <a:p>
            <a:pPr marL="1200150" lvl="2" indent="-285750"/>
            <a:r>
              <a:rPr lang="en-US" b="0" i="0" dirty="0">
                <a:effectLst/>
                <a:latin typeface="Calibri" panose="020F0502020204030204" pitchFamily="34" charset="0"/>
                <a:cs typeface="Calibri" panose="020F0502020204030204" pitchFamily="34" charset="0"/>
              </a:rPr>
              <a:t>Recall: </a:t>
            </a:r>
            <a:r>
              <a:rPr lang="en-US" b="1" i="0" dirty="0">
                <a:effectLst/>
                <a:latin typeface="Calibri" panose="020F0502020204030204" pitchFamily="34" charset="0"/>
                <a:cs typeface="Calibri" panose="020F0502020204030204" pitchFamily="34" charset="0"/>
              </a:rPr>
              <a:t>0.75</a:t>
            </a:r>
            <a:r>
              <a:rPr lang="en-US" b="0" i="0" dirty="0">
                <a:effectLst/>
                <a:latin typeface="Calibri" panose="020F0502020204030204" pitchFamily="34" charset="0"/>
                <a:cs typeface="Calibri" panose="020F0502020204030204" pitchFamily="34" charset="0"/>
              </a:rPr>
              <a:t> (75%)</a:t>
            </a:r>
          </a:p>
          <a:p>
            <a:pPr marL="742950" lvl="1" indent="-285750"/>
            <a:r>
              <a:rPr lang="en-US" b="0" i="0" dirty="0">
                <a:effectLst/>
                <a:latin typeface="Calibri" panose="020F0502020204030204" pitchFamily="34" charset="0"/>
                <a:cs typeface="Calibri" panose="020F0502020204030204" pitchFamily="34" charset="0"/>
              </a:rPr>
              <a:t>These metrics indicate the model’s ability to correctly identify sentiments.</a:t>
            </a:r>
          </a:p>
          <a:p>
            <a:r>
              <a:rPr lang="en-US" b="1" i="0" dirty="0">
                <a:effectLst/>
                <a:latin typeface="Calibri" panose="020F0502020204030204" pitchFamily="34" charset="0"/>
                <a:cs typeface="Calibri" panose="020F0502020204030204" pitchFamily="34" charset="0"/>
              </a:rPr>
              <a:t>F1-Score</a:t>
            </a:r>
            <a:r>
              <a:rPr lang="en-US" b="0" i="0" dirty="0">
                <a:effectLst/>
                <a:latin typeface="Calibri" panose="020F0502020204030204" pitchFamily="34" charset="0"/>
                <a:cs typeface="Calibri" panose="020F0502020204030204" pitchFamily="34" charset="0"/>
              </a:rPr>
              <a:t>:</a:t>
            </a:r>
          </a:p>
          <a:p>
            <a:pPr marL="742950" lvl="1" indent="-285750"/>
            <a:r>
              <a:rPr lang="en-US" b="0" i="0" dirty="0">
                <a:effectLst/>
                <a:latin typeface="Calibri" panose="020F0502020204030204" pitchFamily="34" charset="0"/>
                <a:cs typeface="Calibri" panose="020F0502020204030204" pitchFamily="34" charset="0"/>
              </a:rPr>
              <a:t>The balanced F1-score for both negative and positive reviews is </a:t>
            </a:r>
            <a:r>
              <a:rPr lang="en-US" b="1" i="0" dirty="0">
                <a:effectLst/>
                <a:latin typeface="Calibri" panose="020F0502020204030204" pitchFamily="34" charset="0"/>
                <a:cs typeface="Calibri" panose="020F0502020204030204" pitchFamily="34" charset="0"/>
              </a:rPr>
              <a:t>0.80</a:t>
            </a:r>
            <a:r>
              <a:rPr lang="en-US" b="0" i="0" dirty="0">
                <a:effectLst/>
                <a:latin typeface="Calibri" panose="020F0502020204030204" pitchFamily="34" charset="0"/>
                <a:cs typeface="Calibri" panose="020F0502020204030204" pitchFamily="34" charset="0"/>
              </a:rPr>
              <a:t> (80%).</a:t>
            </a:r>
          </a:p>
          <a:p>
            <a:r>
              <a:rPr lang="en-US" b="1" i="0" dirty="0">
                <a:effectLst/>
                <a:latin typeface="Calibri" panose="020F0502020204030204" pitchFamily="34" charset="0"/>
                <a:cs typeface="Calibri" panose="020F0502020204030204" pitchFamily="34" charset="0"/>
              </a:rPr>
              <a:t>Challenges Overcome</a:t>
            </a:r>
            <a:r>
              <a:rPr lang="en-US" b="0" i="0" dirty="0">
                <a:effectLst/>
                <a:latin typeface="Calibri" panose="020F0502020204030204" pitchFamily="34" charset="0"/>
                <a:cs typeface="Calibri" panose="020F0502020204030204" pitchFamily="34" charset="0"/>
              </a:rPr>
              <a:t>:</a:t>
            </a:r>
          </a:p>
          <a:p>
            <a:pPr marL="742950" lvl="1" indent="-285750"/>
            <a:r>
              <a:rPr lang="en-US" b="0" i="0" dirty="0">
                <a:effectLst/>
                <a:latin typeface="Calibri" panose="020F0502020204030204" pitchFamily="34" charset="0"/>
                <a:cs typeface="Calibri" panose="020F0502020204030204" pitchFamily="34" charset="0"/>
              </a:rPr>
              <a:t>Challenges related to data quality assurance, feature selection, and class imbalance were successfully addressed through rigorous preprocessing, model tuning, and dataset balancing techniques.</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3B2E9E-D074-439D-8F15-4424B21BCAB4}"/>
              </a:ext>
            </a:extLst>
          </p:cNvPr>
          <p:cNvSpPr>
            <a:spLocks noGrp="1"/>
          </p:cNvSpPr>
          <p:nvPr>
            <p:ph idx="1"/>
          </p:nvPr>
        </p:nvSpPr>
        <p:spPr>
          <a:xfrm>
            <a:off x="584462" y="772998"/>
            <a:ext cx="11026345" cy="5202352"/>
          </a:xfrm>
        </p:spPr>
        <p:txBody>
          <a:bodyPr/>
          <a:lstStyle/>
          <a:p>
            <a:r>
              <a:rPr lang="en-US" b="1" i="0" dirty="0">
                <a:effectLst/>
                <a:latin typeface="Calibri" panose="020F0502020204030204" pitchFamily="34" charset="0"/>
                <a:cs typeface="Calibri" panose="020F0502020204030204" pitchFamily="34" charset="0"/>
              </a:rPr>
              <a:t>Recommendations for Improvement</a:t>
            </a:r>
            <a:r>
              <a:rPr lang="en-US" b="0" i="0" dirty="0">
                <a:effectLst/>
                <a:latin typeface="Calibri" panose="020F0502020204030204" pitchFamily="34" charset="0"/>
                <a:cs typeface="Calibri" panose="020F0502020204030204" pitchFamily="34" charset="0"/>
              </a:rPr>
              <a:t>:</a:t>
            </a:r>
          </a:p>
          <a:p>
            <a:pPr marL="742950" lvl="1" indent="-285750"/>
            <a:r>
              <a:rPr lang="en-US" b="0" i="0" dirty="0">
                <a:effectLst/>
                <a:latin typeface="Calibri" panose="020F0502020204030204" pitchFamily="34" charset="0"/>
                <a:cs typeface="Calibri" panose="020F0502020204030204" pitchFamily="34" charset="0"/>
              </a:rPr>
              <a:t>Explore advanced text preprocessing techniques.</a:t>
            </a:r>
          </a:p>
          <a:p>
            <a:pPr marL="742950" lvl="1" indent="-285750"/>
            <a:r>
              <a:rPr lang="en-US" b="0" i="0" dirty="0">
                <a:effectLst/>
                <a:latin typeface="Calibri" panose="020F0502020204030204" pitchFamily="34" charset="0"/>
                <a:cs typeface="Calibri" panose="020F0502020204030204" pitchFamily="34" charset="0"/>
              </a:rPr>
              <a:t>Consider more sophisticated models such as RNNs and transformers.</a:t>
            </a:r>
          </a:p>
          <a:p>
            <a:pPr marL="742950" lvl="1" indent="-285750"/>
            <a:r>
              <a:rPr lang="en-US" b="0" i="0" dirty="0">
                <a:effectLst/>
                <a:latin typeface="Calibri" panose="020F0502020204030204" pitchFamily="34" charset="0"/>
                <a:cs typeface="Calibri" panose="020F0502020204030204" pitchFamily="34" charset="0"/>
              </a:rPr>
              <a:t>Integrate domain-specific lexicons for better context understanding.</a:t>
            </a:r>
          </a:p>
          <a:p>
            <a:pPr marL="742950" lvl="1" indent="-285750"/>
            <a:r>
              <a:rPr lang="en-US" b="0" i="0" dirty="0">
                <a:effectLst/>
                <a:latin typeface="Calibri" panose="020F0502020204030204" pitchFamily="34" charset="0"/>
                <a:cs typeface="Calibri" panose="020F0502020204030204" pitchFamily="34" charset="0"/>
              </a:rPr>
              <a:t>Implement continuous training to adapt to changing data.</a:t>
            </a:r>
          </a:p>
          <a:p>
            <a:r>
              <a:rPr lang="en-US" b="1" i="0" dirty="0">
                <a:effectLst/>
                <a:latin typeface="Calibri" panose="020F0502020204030204" pitchFamily="34" charset="0"/>
                <a:cs typeface="Calibri" panose="020F0502020204030204" pitchFamily="34" charset="0"/>
              </a:rPr>
              <a:t>Business Impact</a:t>
            </a:r>
            <a:r>
              <a:rPr lang="en-US" b="0" i="0" dirty="0">
                <a:effectLst/>
                <a:latin typeface="Calibri" panose="020F0502020204030204" pitchFamily="34" charset="0"/>
                <a:cs typeface="Calibri" panose="020F0502020204030204" pitchFamily="34" charset="0"/>
              </a:rPr>
              <a:t>:</a:t>
            </a:r>
          </a:p>
          <a:p>
            <a:pPr marL="742950" lvl="1" indent="-285750"/>
            <a:r>
              <a:rPr lang="en-US" b="0" i="0" dirty="0">
                <a:effectLst/>
                <a:latin typeface="Calibri" panose="020F0502020204030204" pitchFamily="34" charset="0"/>
                <a:cs typeface="Calibri" panose="020F0502020204030204" pitchFamily="34" charset="0"/>
              </a:rPr>
              <a:t>Accurate sentiment analysis provides actionable insights into customer preferences.</a:t>
            </a:r>
          </a:p>
          <a:p>
            <a:pPr marL="742950" lvl="1" indent="-285750"/>
            <a:r>
              <a:rPr lang="en-US" b="0" i="0" dirty="0">
                <a:effectLst/>
                <a:latin typeface="Calibri" panose="020F0502020204030204" pitchFamily="34" charset="0"/>
                <a:cs typeface="Calibri" panose="020F0502020204030204" pitchFamily="34" charset="0"/>
              </a:rPr>
              <a:t>Enhances reputation management and decision-making.</a:t>
            </a:r>
          </a:p>
          <a:p>
            <a:pPr marL="742950" lvl="1" indent="-285750"/>
            <a:r>
              <a:rPr lang="en-US" b="0" i="0" dirty="0">
                <a:effectLst/>
                <a:latin typeface="Calibri" panose="020F0502020204030204" pitchFamily="34" charset="0"/>
                <a:cs typeface="Calibri" panose="020F0502020204030204" pitchFamily="34" charset="0"/>
              </a:rPr>
              <a:t>Sustains competitive advantage by improving customer satisfaction.</a:t>
            </a:r>
          </a:p>
          <a:p>
            <a:r>
              <a:rPr lang="en-US" b="1" i="0" dirty="0">
                <a:effectLst/>
                <a:latin typeface="Calibri" panose="020F0502020204030204" pitchFamily="34" charset="0"/>
                <a:cs typeface="Calibri" panose="020F0502020204030204" pitchFamily="34" charset="0"/>
              </a:rPr>
              <a:t>Importance of Accuracy</a:t>
            </a:r>
            <a:r>
              <a:rPr lang="en-US" b="0" i="0" dirty="0">
                <a:effectLst/>
                <a:latin typeface="Calibri" panose="020F0502020204030204" pitchFamily="34" charset="0"/>
                <a:cs typeface="Calibri" panose="020F0502020204030204" pitchFamily="34" charset="0"/>
              </a:rPr>
              <a:t>:</a:t>
            </a:r>
          </a:p>
          <a:p>
            <a:pPr marL="742950" lvl="1" indent="-285750"/>
            <a:r>
              <a:rPr lang="en-US" b="0" i="0" dirty="0">
                <a:effectLst/>
                <a:latin typeface="Calibri" panose="020F0502020204030204" pitchFamily="34" charset="0"/>
                <a:cs typeface="Calibri" panose="020F0502020204030204" pitchFamily="34" charset="0"/>
              </a:rPr>
              <a:t>High accuracy ensures effective utilization of customer feedback.</a:t>
            </a:r>
          </a:p>
          <a:p>
            <a:pPr marL="742950" lvl="1" indent="-285750"/>
            <a:r>
              <a:rPr lang="en-US" b="0" i="0" dirty="0">
                <a:effectLst/>
                <a:latin typeface="Calibri" panose="020F0502020204030204" pitchFamily="34" charset="0"/>
                <a:cs typeface="Calibri" panose="020F0502020204030204" pitchFamily="34" charset="0"/>
              </a:rPr>
              <a:t>Drives ongoing service quality improvements.</a:t>
            </a:r>
          </a:p>
          <a:p>
            <a:pPr marL="742950" lvl="1" indent="-285750"/>
            <a:r>
              <a:rPr lang="en-US" b="0" i="0" dirty="0">
                <a:effectLst/>
                <a:latin typeface="Calibri" panose="020F0502020204030204" pitchFamily="34" charset="0"/>
                <a:cs typeface="Calibri" panose="020F0502020204030204" pitchFamily="34" charset="0"/>
              </a:rPr>
              <a:t>Maintains a positive brand perception in competitive markets.</a:t>
            </a:r>
          </a:p>
        </p:txBody>
      </p:sp>
    </p:spTree>
    <p:extLst>
      <p:ext uri="{BB962C8B-B14F-4D97-AF65-F5344CB8AC3E}">
        <p14:creationId xmlns:p14="http://schemas.microsoft.com/office/powerpoint/2010/main" val="3421705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r>
              <a:rPr lang="en-US" sz="1800" b="1" dirty="0">
                <a:latin typeface="Calibri" panose="020F0502020204030204" pitchFamily="34" charset="0"/>
                <a:cs typeface="Calibri" panose="020F0502020204030204" pitchFamily="34" charset="0"/>
              </a:rPr>
              <a:t>Potential Enhancements and Expansions:</a:t>
            </a:r>
          </a:p>
          <a:p>
            <a:r>
              <a:rPr lang="en-US" sz="1800" b="1" dirty="0">
                <a:latin typeface="Calibri" panose="020F0502020204030204" pitchFamily="34" charset="0"/>
                <a:cs typeface="Calibri" panose="020F0502020204030204" pitchFamily="34" charset="0"/>
              </a:rPr>
              <a:t>Incorporate Additional Data Sources:</a:t>
            </a:r>
            <a:endParaRPr lang="en-US" sz="18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Integrate reviews from Yelp, TripAdvisor, and Google Reviews.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Use social media data and real-time customer feedback.</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Include metadata like timestamps, user demographics, and restaurant features.</a:t>
            </a:r>
          </a:p>
          <a:p>
            <a:r>
              <a:rPr lang="en-US" sz="1800" b="1" dirty="0">
                <a:latin typeface="Calibri" panose="020F0502020204030204" pitchFamily="34" charset="0"/>
                <a:cs typeface="Calibri" panose="020F0502020204030204" pitchFamily="34" charset="0"/>
              </a:rPr>
              <a:t>Optimize Algorithm:</a:t>
            </a:r>
            <a:endParaRPr lang="en-US" sz="18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Experiment with advanced models like BERT and GPT.</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Implement ensemble methods for better accuracy.</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Fine-tune hyperparameters with grid search.</a:t>
            </a:r>
          </a:p>
          <a:p>
            <a:r>
              <a:rPr lang="en-US" sz="1800" b="1" dirty="0">
                <a:latin typeface="Calibri" panose="020F0502020204030204" pitchFamily="34" charset="0"/>
                <a:cs typeface="Calibri" panose="020F0502020204030204" pitchFamily="34" charset="0"/>
              </a:rPr>
              <a:t>Expand to Multiple Regions:</a:t>
            </a:r>
            <a:endParaRPr lang="en-US" sz="18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Scale analysis to cover different cities.</a:t>
            </a:r>
          </a:p>
          <a:p>
            <a:pPr>
              <a:buFont typeface="Arial" panose="020B0604020202020204" pitchFamily="34" charset="0"/>
              <a:buChar char="•"/>
            </a:pPr>
            <a:r>
              <a:rPr lang="en-US" sz="1600" dirty="0">
                <a:latin typeface="Calibri" panose="020F0502020204030204" pitchFamily="34" charset="0"/>
                <a:cs typeface="Calibri" panose="020F0502020204030204" pitchFamily="34" charset="0"/>
              </a:rPr>
              <a:t>Adjust for regional language variations.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452488" y="1376313"/>
            <a:ext cx="11331018" cy="5307291"/>
          </a:xfrm>
        </p:spPr>
        <p:txBody>
          <a:bodyPr>
            <a:normAutofit fontScale="70000" lnSpcReduction="20000"/>
          </a:bodyPr>
          <a:lstStyle/>
          <a:p>
            <a:r>
              <a:rPr lang="en-IN" sz="3200" b="1" dirty="0">
                <a:solidFill>
                  <a:srgbClr val="0F0F0F"/>
                </a:solidFill>
                <a:ea typeface="+mn-lt"/>
                <a:cs typeface="+mn-lt"/>
              </a:rPr>
              <a:t>Research papers, and Articles </a:t>
            </a:r>
            <a:r>
              <a:rPr lang="en-US" sz="3200" b="1" dirty="0">
                <a:solidFill>
                  <a:srgbClr val="0F0F0F"/>
                </a:solidFill>
                <a:latin typeface="Calibri" panose="020F0502020204030204" pitchFamily="34" charset="0"/>
                <a:ea typeface="+mn-lt"/>
                <a:cs typeface="Calibri" panose="020F0502020204030204" pitchFamily="34" charset="0"/>
              </a:rPr>
              <a:t>:</a:t>
            </a:r>
            <a:endParaRPr lang="en-US" sz="2900" b="1" dirty="0">
              <a:latin typeface="Calibri" panose="020F0502020204030204" pitchFamily="34" charset="0"/>
              <a:cs typeface="Calibri" panose="020F0502020204030204" pitchFamily="34" charset="0"/>
            </a:endParaRPr>
          </a:p>
          <a:p>
            <a:r>
              <a:rPr lang="en-US" sz="2900" b="1" dirty="0">
                <a:latin typeface="Calibri" panose="020F0502020204030204" pitchFamily="34" charset="0"/>
                <a:cs typeface="Calibri" panose="020F0502020204030204" pitchFamily="34" charset="0"/>
              </a:rPr>
              <a:t>Sentiment Analysis and Restaurant Review Prediction:</a:t>
            </a:r>
          </a:p>
          <a:p>
            <a:r>
              <a:rPr lang="en-US" sz="2100" dirty="0">
                <a:latin typeface="Calibri" panose="020F0502020204030204" pitchFamily="34" charset="0"/>
                <a:cs typeface="Calibri" panose="020F0502020204030204" pitchFamily="34" charset="0"/>
              </a:rPr>
              <a:t>Pang, B., &amp; Lee, L. (2008). Opinion mining and sentiment analysis. </a:t>
            </a:r>
            <a:r>
              <a:rPr lang="en-US" sz="2100" i="1" dirty="0">
                <a:latin typeface="Calibri" panose="020F0502020204030204" pitchFamily="34" charset="0"/>
                <a:cs typeface="Calibri" panose="020F0502020204030204" pitchFamily="34" charset="0"/>
              </a:rPr>
              <a:t>Foundations and Trends® in Information Retrieval</a:t>
            </a:r>
            <a:r>
              <a:rPr lang="en-US" sz="2100" dirty="0">
                <a:latin typeface="Calibri" panose="020F0502020204030204" pitchFamily="34" charset="0"/>
                <a:cs typeface="Calibri" panose="020F0502020204030204" pitchFamily="34" charset="0"/>
              </a:rPr>
              <a:t>, 2(1-2), 1-135.</a:t>
            </a:r>
          </a:p>
          <a:p>
            <a:r>
              <a:rPr lang="en-US" sz="2100" dirty="0">
                <a:latin typeface="Calibri" panose="020F0502020204030204" pitchFamily="34" charset="0"/>
                <a:cs typeface="Calibri" panose="020F0502020204030204" pitchFamily="34" charset="0"/>
              </a:rPr>
              <a:t>This paper provides an overview of sentiment analysis techniques, including sentiment classification approaches.</a:t>
            </a:r>
          </a:p>
          <a:p>
            <a:r>
              <a:rPr lang="en-US" sz="2100" dirty="0">
                <a:latin typeface="Calibri" panose="020F0502020204030204" pitchFamily="34" charset="0"/>
                <a:cs typeface="Calibri" panose="020F0502020204030204" pitchFamily="34" charset="0"/>
              </a:rPr>
              <a:t>Hu, M., &amp; Liu, B. (2004). Mining and summarizing customer reviews. In </a:t>
            </a:r>
            <a:r>
              <a:rPr lang="en-US" sz="2100" i="1" dirty="0">
                <a:latin typeface="Calibri" panose="020F0502020204030204" pitchFamily="34" charset="0"/>
                <a:cs typeface="Calibri" panose="020F0502020204030204" pitchFamily="34" charset="0"/>
              </a:rPr>
              <a:t>Proceedings of the Tenth ACM SIGKDD International Conference on Knowledge Discovery and Data Mining</a:t>
            </a:r>
            <a:r>
              <a:rPr lang="en-US" sz="2100" dirty="0">
                <a:latin typeface="Calibri" panose="020F0502020204030204" pitchFamily="34" charset="0"/>
                <a:cs typeface="Calibri" panose="020F0502020204030204" pitchFamily="34" charset="0"/>
              </a:rPr>
              <a:t> (pp. 168-177).</a:t>
            </a:r>
          </a:p>
          <a:p>
            <a:r>
              <a:rPr lang="en-US" sz="2100" dirty="0">
                <a:latin typeface="Calibri" panose="020F0502020204030204" pitchFamily="34" charset="0"/>
                <a:cs typeface="Calibri" panose="020F0502020204030204" pitchFamily="34" charset="0"/>
              </a:rPr>
              <a:t>Discusses techniques for mining and summarizing customer reviews, relevant for sentiment analysis in restaurant reviews.</a:t>
            </a:r>
          </a:p>
          <a:p>
            <a:r>
              <a:rPr lang="en-US" sz="2100" dirty="0">
                <a:latin typeface="Calibri" panose="020F0502020204030204" pitchFamily="34" charset="0"/>
                <a:cs typeface="Calibri" panose="020F0502020204030204" pitchFamily="34" charset="0"/>
              </a:rPr>
              <a:t>Agarwal, A., </a:t>
            </a:r>
            <a:r>
              <a:rPr lang="en-US" sz="2100" dirty="0" err="1">
                <a:latin typeface="Calibri" panose="020F0502020204030204" pitchFamily="34" charset="0"/>
                <a:cs typeface="Calibri" panose="020F0502020204030204" pitchFamily="34" charset="0"/>
              </a:rPr>
              <a:t>Xie</a:t>
            </a:r>
            <a:r>
              <a:rPr lang="en-US" sz="2100" dirty="0">
                <a:latin typeface="Calibri" panose="020F0502020204030204" pitchFamily="34" charset="0"/>
                <a:cs typeface="Calibri" panose="020F0502020204030204" pitchFamily="34" charset="0"/>
              </a:rPr>
              <a:t>, B., </a:t>
            </a:r>
            <a:r>
              <a:rPr lang="en-US" sz="2100" dirty="0" err="1">
                <a:latin typeface="Calibri" panose="020F0502020204030204" pitchFamily="34" charset="0"/>
                <a:cs typeface="Calibri" panose="020F0502020204030204" pitchFamily="34" charset="0"/>
              </a:rPr>
              <a:t>Vovsha</a:t>
            </a:r>
            <a:r>
              <a:rPr lang="en-US" sz="2100" dirty="0">
                <a:latin typeface="Calibri" panose="020F0502020204030204" pitchFamily="34" charset="0"/>
                <a:cs typeface="Calibri" panose="020F0502020204030204" pitchFamily="34" charset="0"/>
              </a:rPr>
              <a:t>, I., </a:t>
            </a:r>
            <a:r>
              <a:rPr lang="en-US" sz="2100" dirty="0" err="1">
                <a:latin typeface="Calibri" panose="020F0502020204030204" pitchFamily="34" charset="0"/>
                <a:cs typeface="Calibri" panose="020F0502020204030204" pitchFamily="34" charset="0"/>
              </a:rPr>
              <a:t>Rambow</a:t>
            </a:r>
            <a:r>
              <a:rPr lang="en-US" sz="2100" dirty="0">
                <a:latin typeface="Calibri" panose="020F0502020204030204" pitchFamily="34" charset="0"/>
                <a:cs typeface="Calibri" panose="020F0502020204030204" pitchFamily="34" charset="0"/>
              </a:rPr>
              <a:t>, O., &amp; </a:t>
            </a:r>
            <a:r>
              <a:rPr lang="en-US" sz="2100" dirty="0" err="1">
                <a:latin typeface="Calibri" panose="020F0502020204030204" pitchFamily="34" charset="0"/>
                <a:cs typeface="Calibri" panose="020F0502020204030204" pitchFamily="34" charset="0"/>
              </a:rPr>
              <a:t>Passonneau</a:t>
            </a:r>
            <a:r>
              <a:rPr lang="en-US" sz="2100" dirty="0">
                <a:latin typeface="Calibri" panose="020F0502020204030204" pitchFamily="34" charset="0"/>
                <a:cs typeface="Calibri" panose="020F0502020204030204" pitchFamily="34" charset="0"/>
              </a:rPr>
              <a:t>, R. (2011). Sentiment analysis of Twitter data. </a:t>
            </a:r>
            <a:r>
              <a:rPr lang="en-US" sz="2100" i="1" dirty="0">
                <a:latin typeface="Calibri" panose="020F0502020204030204" pitchFamily="34" charset="0"/>
                <a:cs typeface="Calibri" panose="020F0502020204030204" pitchFamily="34" charset="0"/>
              </a:rPr>
              <a:t>Proceedings of the Workshop on Languages in Social Media</a:t>
            </a:r>
            <a:r>
              <a:rPr lang="en-US" sz="2100" dirty="0">
                <a:latin typeface="Calibri" panose="020F0502020204030204" pitchFamily="34" charset="0"/>
                <a:cs typeface="Calibri" panose="020F0502020204030204" pitchFamily="34" charset="0"/>
              </a:rPr>
              <a:t>, 30-38.</a:t>
            </a:r>
          </a:p>
          <a:p>
            <a:r>
              <a:rPr lang="en-US" sz="2100" dirty="0">
                <a:latin typeface="Calibri" panose="020F0502020204030204" pitchFamily="34" charset="0"/>
                <a:cs typeface="Calibri" panose="020F0502020204030204" pitchFamily="34" charset="0"/>
              </a:rPr>
              <a:t>Insights into sentiment analysis techniques applied to social media data, which can be adapted for restaurant review sentiment analysis</a:t>
            </a:r>
            <a:r>
              <a:rPr lang="en-US" sz="1900" dirty="0">
                <a:latin typeface="Calibri" panose="020F0502020204030204" pitchFamily="34" charset="0"/>
                <a:cs typeface="Calibri" panose="020F0502020204030204" pitchFamily="34" charset="0"/>
              </a:rPr>
              <a:t>.</a:t>
            </a:r>
          </a:p>
          <a:p>
            <a:r>
              <a:rPr lang="en-US" sz="2900" b="1" dirty="0">
                <a:latin typeface="Calibri" panose="020F0502020204030204" pitchFamily="34" charset="0"/>
                <a:cs typeface="Calibri" panose="020F0502020204030204" pitchFamily="34" charset="0"/>
              </a:rPr>
              <a:t>Machine Learning Algorithms:</a:t>
            </a:r>
          </a:p>
          <a:p>
            <a:r>
              <a:rPr lang="en-US" sz="2100" dirty="0">
                <a:latin typeface="Calibri" panose="020F0502020204030204" pitchFamily="34" charset="0"/>
                <a:cs typeface="Calibri" panose="020F0502020204030204" pitchFamily="34" charset="0"/>
              </a:rPr>
              <a:t>Hastie, T., </a:t>
            </a:r>
            <a:r>
              <a:rPr lang="en-US" sz="2100" dirty="0" err="1">
                <a:latin typeface="Calibri" panose="020F0502020204030204" pitchFamily="34" charset="0"/>
                <a:cs typeface="Calibri" panose="020F0502020204030204" pitchFamily="34" charset="0"/>
              </a:rPr>
              <a:t>Tibshirani</a:t>
            </a:r>
            <a:r>
              <a:rPr lang="en-US" sz="2100" dirty="0">
                <a:latin typeface="Calibri" panose="020F0502020204030204" pitchFamily="34" charset="0"/>
                <a:cs typeface="Calibri" panose="020F0502020204030204" pitchFamily="34" charset="0"/>
              </a:rPr>
              <a:t>, R., &amp; Friedman, J. (2009). </a:t>
            </a:r>
            <a:r>
              <a:rPr lang="en-US" sz="2100" i="1" dirty="0">
                <a:latin typeface="Calibri" panose="020F0502020204030204" pitchFamily="34" charset="0"/>
                <a:cs typeface="Calibri" panose="020F0502020204030204" pitchFamily="34" charset="0"/>
              </a:rPr>
              <a:t>The Elements of Statistical Learning: Data Mining, Inference, and Prediction</a:t>
            </a:r>
            <a:r>
              <a:rPr lang="en-US" sz="2100" dirty="0">
                <a:latin typeface="Calibri" panose="020F0502020204030204" pitchFamily="34" charset="0"/>
                <a:cs typeface="Calibri" panose="020F0502020204030204" pitchFamily="34" charset="0"/>
              </a:rPr>
              <a:t> (2nd ed.). Springer.</a:t>
            </a:r>
          </a:p>
          <a:p>
            <a:r>
              <a:rPr lang="en-US" sz="2100" dirty="0">
                <a:latin typeface="Calibri" panose="020F0502020204030204" pitchFamily="34" charset="0"/>
                <a:cs typeface="Calibri" panose="020F0502020204030204" pitchFamily="34" charset="0"/>
              </a:rPr>
              <a:t>Comprehensive coverage of machine learning algorithms, including SVMs and decision trees.</a:t>
            </a:r>
          </a:p>
          <a:p>
            <a:r>
              <a:rPr lang="en-US" sz="2100" dirty="0">
                <a:latin typeface="Calibri" panose="020F0502020204030204" pitchFamily="34" charset="0"/>
                <a:cs typeface="Calibri" panose="020F0502020204030204" pitchFamily="34" charset="0"/>
              </a:rPr>
              <a:t>Goodfellow, I., </a:t>
            </a:r>
            <a:r>
              <a:rPr lang="en-US" sz="2100" dirty="0" err="1">
                <a:latin typeface="Calibri" panose="020F0502020204030204" pitchFamily="34" charset="0"/>
                <a:cs typeface="Calibri" panose="020F0502020204030204" pitchFamily="34" charset="0"/>
              </a:rPr>
              <a:t>Bengio</a:t>
            </a:r>
            <a:r>
              <a:rPr lang="en-US" sz="2100" dirty="0">
                <a:latin typeface="Calibri" panose="020F0502020204030204" pitchFamily="34" charset="0"/>
                <a:cs typeface="Calibri" panose="020F0502020204030204" pitchFamily="34" charset="0"/>
              </a:rPr>
              <a:t>, Y., &amp; Courville, A. (2016). </a:t>
            </a:r>
            <a:r>
              <a:rPr lang="en-US" sz="2100" i="1" dirty="0">
                <a:latin typeface="Calibri" panose="020F0502020204030204" pitchFamily="34" charset="0"/>
                <a:cs typeface="Calibri" panose="020F0502020204030204" pitchFamily="34" charset="0"/>
              </a:rPr>
              <a:t>Deep Learning</a:t>
            </a:r>
            <a:r>
              <a:rPr lang="en-US" sz="2100" dirty="0">
                <a:latin typeface="Calibri" panose="020F0502020204030204" pitchFamily="34" charset="0"/>
                <a:cs typeface="Calibri" panose="020F0502020204030204" pitchFamily="34" charset="0"/>
              </a:rPr>
              <a:t>. MIT Press.</a:t>
            </a:r>
          </a:p>
          <a:p>
            <a:r>
              <a:rPr lang="en-US" sz="2100" dirty="0">
                <a:latin typeface="Calibri" panose="020F0502020204030204" pitchFamily="34" charset="0"/>
                <a:cs typeface="Calibri" panose="020F0502020204030204" pitchFamily="34" charset="0"/>
              </a:rPr>
              <a:t>Book on deep learning methods, relevant for advanced sentiment analysis models.</a:t>
            </a:r>
          </a:p>
          <a:p>
            <a:pPr marL="305435" indent="-305435"/>
            <a:endParaRPr lang="en-IN" sz="1200" dirty="0"/>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5AFF84-E15E-4273-8387-DA4FF72FAAEB}"/>
              </a:ext>
            </a:extLst>
          </p:cNvPr>
          <p:cNvSpPr>
            <a:spLocks noGrp="1"/>
          </p:cNvSpPr>
          <p:nvPr>
            <p:ph idx="1"/>
          </p:nvPr>
        </p:nvSpPr>
        <p:spPr>
          <a:xfrm>
            <a:off x="581192" y="886120"/>
            <a:ext cx="11029615" cy="5089230"/>
          </a:xfrm>
        </p:spPr>
        <p:txBody>
          <a:bodyPr>
            <a:normAutofit/>
          </a:bodyPr>
          <a:lstStyle/>
          <a:p>
            <a:r>
              <a:rPr lang="en-US" b="1" dirty="0"/>
              <a:t>Data Preprocessing Techniques</a:t>
            </a:r>
          </a:p>
          <a:p>
            <a:r>
              <a:rPr lang="en-US" sz="1500" dirty="0">
                <a:latin typeface="Calibri" panose="020F0502020204030204" pitchFamily="34" charset="0"/>
                <a:cs typeface="Calibri" panose="020F0502020204030204" pitchFamily="34" charset="0"/>
              </a:rPr>
              <a:t>Manning, C. D., Raghavan, P., &amp; </a:t>
            </a:r>
            <a:r>
              <a:rPr lang="en-US" sz="1500" dirty="0" err="1">
                <a:latin typeface="Calibri" panose="020F0502020204030204" pitchFamily="34" charset="0"/>
                <a:cs typeface="Calibri" panose="020F0502020204030204" pitchFamily="34" charset="0"/>
              </a:rPr>
              <a:t>Schütze</a:t>
            </a:r>
            <a:r>
              <a:rPr lang="en-US" sz="1500" dirty="0">
                <a:latin typeface="Calibri" panose="020F0502020204030204" pitchFamily="34" charset="0"/>
                <a:cs typeface="Calibri" panose="020F0502020204030204" pitchFamily="34" charset="0"/>
              </a:rPr>
              <a:t>, H. (2008). </a:t>
            </a:r>
            <a:r>
              <a:rPr lang="en-US" sz="1500" i="1" dirty="0">
                <a:latin typeface="Calibri" panose="020F0502020204030204" pitchFamily="34" charset="0"/>
                <a:cs typeface="Calibri" panose="020F0502020204030204" pitchFamily="34" charset="0"/>
              </a:rPr>
              <a:t>Introduction to Information Retrieval</a:t>
            </a:r>
            <a:r>
              <a:rPr lang="en-US" sz="1500" dirty="0">
                <a:latin typeface="Calibri" panose="020F0502020204030204" pitchFamily="34" charset="0"/>
                <a:cs typeface="Calibri" panose="020F0502020204030204" pitchFamily="34" charset="0"/>
              </a:rPr>
              <a:t>. Cambridge University Press.</a:t>
            </a:r>
          </a:p>
          <a:p>
            <a:r>
              <a:rPr lang="en-US" sz="1500" dirty="0">
                <a:latin typeface="Calibri" panose="020F0502020204030204" pitchFamily="34" charset="0"/>
                <a:cs typeface="Calibri" panose="020F0502020204030204" pitchFamily="34" charset="0"/>
              </a:rPr>
              <a:t>Covers text preprocessing techniques such as tokenization, stemming, and vectorization.</a:t>
            </a:r>
          </a:p>
          <a:p>
            <a:r>
              <a:rPr lang="en-US" b="1" dirty="0"/>
              <a:t>Model Evaluation</a:t>
            </a:r>
          </a:p>
          <a:p>
            <a:r>
              <a:rPr lang="en-US" sz="1500" dirty="0" err="1">
                <a:latin typeface="Calibri" panose="020F0502020204030204" pitchFamily="34" charset="0"/>
                <a:cs typeface="Calibri" panose="020F0502020204030204" pitchFamily="34" charset="0"/>
              </a:rPr>
              <a:t>Sokolova</a:t>
            </a:r>
            <a:r>
              <a:rPr lang="en-US" sz="1500" dirty="0">
                <a:latin typeface="Calibri" panose="020F0502020204030204" pitchFamily="34" charset="0"/>
                <a:cs typeface="Calibri" panose="020F0502020204030204" pitchFamily="34" charset="0"/>
              </a:rPr>
              <a:t>, M., &amp; Lapalme, G. (2009). A systematic analysis of performance measures for classification tasks. </a:t>
            </a:r>
            <a:r>
              <a:rPr lang="en-US" sz="1500" i="1" dirty="0">
                <a:latin typeface="Calibri" panose="020F0502020204030204" pitchFamily="34" charset="0"/>
                <a:cs typeface="Calibri" panose="020F0502020204030204" pitchFamily="34" charset="0"/>
              </a:rPr>
              <a:t>Information Processing &amp; Management</a:t>
            </a:r>
            <a:r>
              <a:rPr lang="en-US" sz="1500" dirty="0">
                <a:latin typeface="Calibri" panose="020F0502020204030204" pitchFamily="34" charset="0"/>
                <a:cs typeface="Calibri" panose="020F0502020204030204" pitchFamily="34" charset="0"/>
              </a:rPr>
              <a:t>, 45(4), 427-437.</a:t>
            </a:r>
          </a:p>
          <a:p>
            <a:r>
              <a:rPr lang="en-US" sz="1500" dirty="0">
                <a:latin typeface="Calibri" panose="020F0502020204030204" pitchFamily="34" charset="0"/>
                <a:cs typeface="Calibri" panose="020F0502020204030204" pitchFamily="34" charset="0"/>
              </a:rPr>
              <a:t>Evaluation of classification model performance metrics like precision, recall, F1-score, and accuracy.</a:t>
            </a:r>
          </a:p>
          <a:p>
            <a:r>
              <a:rPr lang="en-US" b="1" dirty="0"/>
              <a:t>VADER Model for Sentiment Analysis</a:t>
            </a:r>
          </a:p>
          <a:p>
            <a:r>
              <a:rPr lang="en-US" sz="1500" dirty="0">
                <a:latin typeface="Calibri" panose="020F0502020204030204" pitchFamily="34" charset="0"/>
                <a:cs typeface="Calibri" panose="020F0502020204030204" pitchFamily="34" charset="0"/>
              </a:rPr>
              <a:t>Hutto, C. J., &amp; Gilbert, E. (2014, June). VADER: A parsimonious rule-based model for sentiment analysis of social media text. In </a:t>
            </a:r>
            <a:r>
              <a:rPr lang="en-US" sz="1500" i="1" dirty="0">
                <a:latin typeface="Calibri" panose="020F0502020204030204" pitchFamily="34" charset="0"/>
                <a:cs typeface="Calibri" panose="020F0502020204030204" pitchFamily="34" charset="0"/>
              </a:rPr>
              <a:t>Eighth International Conference on Weblogs and Social Media (ICWSM-14)</a:t>
            </a:r>
            <a:r>
              <a:rPr lang="en-US" sz="1500" dirty="0">
                <a:latin typeface="Calibri" panose="020F0502020204030204" pitchFamily="34" charset="0"/>
                <a:cs typeface="Calibri" panose="020F0502020204030204" pitchFamily="34" charset="0"/>
              </a:rPr>
              <a:t>.</a:t>
            </a:r>
          </a:p>
          <a:p>
            <a:r>
              <a:rPr lang="en-US" sz="1500" dirty="0">
                <a:latin typeface="Calibri" panose="020F0502020204030204" pitchFamily="34" charset="0"/>
                <a:cs typeface="Calibri" panose="020F0502020204030204" pitchFamily="34" charset="0"/>
              </a:rPr>
              <a:t>Original paper introducing the VADER model for sentiment analysis.</a:t>
            </a:r>
          </a:p>
        </p:txBody>
      </p:sp>
    </p:spTree>
    <p:extLst>
      <p:ext uri="{BB962C8B-B14F-4D97-AF65-F5344CB8AC3E}">
        <p14:creationId xmlns:p14="http://schemas.microsoft.com/office/powerpoint/2010/main" val="2193061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endParaRPr lang="en-US" sz="2400" dirty="0">
              <a:solidFill>
                <a:schemeClr val="tx1"/>
              </a:solidFill>
              <a:latin typeface="Calibri" panose="020F0502020204030204" pitchFamily="34" charset="0"/>
              <a:cs typeface="Calibri" panose="020F0502020204030204" pitchFamily="34" charset="0"/>
            </a:endParaRPr>
          </a:p>
          <a:p>
            <a:pPr marL="0" indent="0">
              <a:buNone/>
            </a:pPr>
            <a:endParaRPr lang="en-US" sz="2400" dirty="0">
              <a:solidFill>
                <a:schemeClr val="tx1"/>
              </a:solidFill>
              <a:latin typeface="Calibri" panose="020F0502020204030204" pitchFamily="34" charset="0"/>
              <a:cs typeface="Calibri" panose="020F0502020204030204" pitchFamily="34" charset="0"/>
            </a:endParaRPr>
          </a:p>
          <a:p>
            <a:pPr marL="0" indent="0">
              <a:buNone/>
            </a:pPr>
            <a:r>
              <a:rPr lang="en-US" sz="2400" dirty="0">
                <a:solidFill>
                  <a:schemeClr val="tx1"/>
                </a:solidFill>
                <a:latin typeface="Calibri" panose="020F0502020204030204" pitchFamily="34" charset="0"/>
                <a:cs typeface="Calibri" panose="020F0502020204030204" pitchFamily="34" charset="0"/>
              </a:rPr>
              <a:t>In the digital age, online reviews play a crucial role in shaping the reputation and success of restaurants. Customers rely heavily on reviews to make dining decisions, while restaurant owners use feedback to improve their services. However, manually analyzing a large volume of reviews to determine overall sentiment can be time-consuming and subjective. The challenge lies in developing an automated system to accurately classify restaurant reviews as positive or negative, helping both customers and restaurant owners make informed decisions.</a:t>
            </a:r>
            <a:r>
              <a:rPr lang="en-US" sz="2400" b="0" dirty="0">
                <a:solidFill>
                  <a:schemeClr val="tx1"/>
                </a:solidFill>
                <a:effectLst/>
                <a:latin typeface="Calibri" panose="020F0502020204030204" pitchFamily="34" charset="0"/>
                <a:cs typeface="Calibri" panose="020F0502020204030204" pitchFamily="34" charset="0"/>
              </a:rPr>
              <a:t> Develop a sentiment analysis model to classify </a:t>
            </a:r>
            <a:r>
              <a:rPr lang="en-US" sz="2400" dirty="0">
                <a:solidFill>
                  <a:schemeClr val="tx1"/>
                </a:solidFill>
                <a:latin typeface="Calibri" panose="020F0502020204030204" pitchFamily="34" charset="0"/>
                <a:cs typeface="Calibri" panose="020F0502020204030204" pitchFamily="34" charset="0"/>
              </a:rPr>
              <a:t>restaurant</a:t>
            </a:r>
            <a:r>
              <a:rPr lang="en-US" sz="2400" b="0" dirty="0">
                <a:solidFill>
                  <a:schemeClr val="tx1"/>
                </a:solidFill>
                <a:effectLst/>
                <a:latin typeface="Calibri" panose="020F0502020204030204" pitchFamily="34" charset="0"/>
                <a:cs typeface="Calibri" panose="020F0502020204030204" pitchFamily="34" charset="0"/>
              </a:rPr>
              <a:t> reviews as positive</a:t>
            </a:r>
            <a:r>
              <a:rPr lang="en-US" sz="2400" dirty="0">
                <a:solidFill>
                  <a:schemeClr val="tx1"/>
                </a:solidFill>
                <a:latin typeface="Calibri" panose="020F0502020204030204" pitchFamily="34" charset="0"/>
                <a:cs typeface="Calibri" panose="020F0502020204030204" pitchFamily="34" charset="0"/>
              </a:rPr>
              <a:t> </a:t>
            </a:r>
            <a:r>
              <a:rPr lang="en-US" sz="2400" b="0" dirty="0">
                <a:solidFill>
                  <a:schemeClr val="tx1"/>
                </a:solidFill>
                <a:effectLst/>
                <a:latin typeface="Calibri" panose="020F0502020204030204" pitchFamily="34" charset="0"/>
                <a:cs typeface="Calibri" panose="020F0502020204030204" pitchFamily="34" charset="0"/>
              </a:rPr>
              <a:t>or negative.</a:t>
            </a:r>
          </a:p>
          <a:p>
            <a:pPr marL="0" indent="0">
              <a:buNone/>
            </a:pPr>
            <a:endParaRPr lang="en-US" sz="2400" b="0" dirty="0">
              <a:solidFill>
                <a:schemeClr val="tx1"/>
              </a:solidFill>
              <a:effectLst/>
              <a:latin typeface="Calibri" panose="020F0502020204030204" pitchFamily="34" charset="0"/>
              <a:cs typeface="Calibri" panose="020F0502020204030204" pitchFamily="34" charset="0"/>
            </a:endParaRPr>
          </a:p>
          <a:p>
            <a:pPr marL="0" indent="0">
              <a:buNone/>
            </a:pPr>
            <a:endParaRPr lang="en-IN" sz="3200" dirty="0">
              <a:solidFill>
                <a:srgbClr val="0F0F0F"/>
              </a:solidFill>
              <a:ea typeface="+mn-lt"/>
              <a:cs typeface="+mn-lt"/>
            </a:endParaRP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232451"/>
            <a:ext cx="9778866" cy="4923393"/>
          </a:xfrm>
        </p:spPr>
        <p:txBody>
          <a:bodyPr vert="horz" lIns="91440" tIns="45720" rIns="91440" bIns="45720" rtlCol="0" anchor="ctr">
            <a:noAutofit/>
          </a:bodyPr>
          <a:lstStyle/>
          <a:p>
            <a:pPr marL="0" indent="0">
              <a:buNone/>
            </a:pPr>
            <a:endParaRPr lang="en-US" sz="1400" b="1" dirty="0">
              <a:latin typeface="Calibri" panose="020F0502020204030204" pitchFamily="34" charset="0"/>
              <a:cs typeface="Calibri" panose="020F0502020204030204" pitchFamily="34" charset="0"/>
            </a:endParaRPr>
          </a:p>
          <a:p>
            <a:pPr marL="305435" indent="-305435"/>
            <a:r>
              <a:rPr lang="en-US" sz="2000" b="1" dirty="0">
                <a:latin typeface="Calibri" panose="020F0502020204030204" pitchFamily="34" charset="0"/>
                <a:cs typeface="Calibri" panose="020F0502020204030204" pitchFamily="34" charset="0"/>
              </a:rPr>
              <a:t>The proposed system aims to address the challenge of accurately classifying restaurant reviews into positive or negative categories using sentiment analysis. This involves leveraging natural language processing (NLP) and machine learning techniques to analyze the sentiment expressed in textual reviews. The solution will consist of the following components:</a:t>
            </a:r>
            <a:endParaRPr lang="en-IN" sz="2000" b="1" dirty="0">
              <a:latin typeface="Calibri"/>
              <a:ea typeface="+mn-lt"/>
              <a:cs typeface="+mn-lt"/>
            </a:endParaRPr>
          </a:p>
          <a:p>
            <a:pPr marL="305435" indent="-305435"/>
            <a:r>
              <a:rPr lang="en-IN" sz="2000" b="1" dirty="0">
                <a:latin typeface="Calibri"/>
                <a:ea typeface="+mn-lt"/>
                <a:cs typeface="+mn-lt"/>
              </a:rPr>
              <a:t>Data Collection:</a:t>
            </a:r>
            <a:endParaRPr lang="en-IN" sz="2000" b="1" dirty="0">
              <a:latin typeface="Calibri"/>
              <a:cs typeface="Calibri"/>
            </a:endParaRPr>
          </a:p>
          <a:p>
            <a:pPr marL="495935" lvl="1" indent="-171450"/>
            <a:r>
              <a:rPr lang="en-US" sz="1600" b="1" dirty="0">
                <a:latin typeface="Calibri" panose="020F0502020204030204" pitchFamily="34" charset="0"/>
                <a:cs typeface="Calibri" panose="020F0502020204030204" pitchFamily="34" charset="0"/>
              </a:rPr>
              <a:t>Gather a large dataset of restaurant reviews from various sources, such as online review platforms, social media, and restaurant websites.</a:t>
            </a:r>
          </a:p>
          <a:p>
            <a:pPr marL="495935" lvl="1" indent="-171450"/>
            <a:r>
              <a:rPr lang="en-US" b="1" dirty="0">
                <a:latin typeface="Calibri" panose="020F0502020204030204" pitchFamily="34" charset="0"/>
                <a:cs typeface="Calibri" panose="020F0502020204030204" pitchFamily="34" charset="0"/>
              </a:rPr>
              <a:t> </a:t>
            </a:r>
            <a:r>
              <a:rPr lang="en-US" sz="1600" b="1" dirty="0">
                <a:latin typeface="Calibri" panose="020F0502020204030204" pitchFamily="34" charset="0"/>
                <a:cs typeface="Calibri" panose="020F0502020204030204" pitchFamily="34" charset="0"/>
              </a:rPr>
              <a:t>This dataset will serve as the foundation for training and testing the sentiment analysis model.</a:t>
            </a:r>
          </a:p>
          <a:p>
            <a:pPr marL="485"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6FA58E-D48E-40CB-A3FB-A76749E90E32}"/>
              </a:ext>
            </a:extLst>
          </p:cNvPr>
          <p:cNvSpPr>
            <a:spLocks noGrp="1"/>
          </p:cNvSpPr>
          <p:nvPr>
            <p:ph idx="1"/>
          </p:nvPr>
        </p:nvSpPr>
        <p:spPr/>
        <p:txBody>
          <a:bodyPr/>
          <a:lstStyle/>
          <a:p>
            <a:pPr marL="171935" indent="-171450"/>
            <a:r>
              <a:rPr lang="en-IN" sz="2000" b="1" dirty="0">
                <a:latin typeface="Calibri"/>
                <a:ea typeface="+mn-lt"/>
                <a:cs typeface="+mn-lt"/>
              </a:rPr>
              <a:t>Data </a:t>
            </a:r>
            <a:r>
              <a:rPr lang="en-IN" sz="2000" b="1" dirty="0" err="1">
                <a:latin typeface="Calibri"/>
                <a:ea typeface="+mn-lt"/>
                <a:cs typeface="+mn-lt"/>
              </a:rPr>
              <a:t>Preprocessing</a:t>
            </a:r>
            <a:r>
              <a:rPr lang="en-IN" sz="2000" b="1" dirty="0">
                <a:latin typeface="Calibri"/>
                <a:ea typeface="+mn-lt"/>
                <a:cs typeface="+mn-lt"/>
              </a:rPr>
              <a:t>:</a:t>
            </a:r>
            <a:endParaRPr lang="en-IN" sz="2000" b="1" dirty="0">
              <a:latin typeface="Calibri"/>
              <a:ea typeface="+mn-lt"/>
              <a:cs typeface="Calibri"/>
            </a:endParaRPr>
          </a:p>
          <a:p>
            <a:pPr marL="171935" indent="-171450"/>
            <a:r>
              <a:rPr kumimoji="0" lang="en-US" alt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Lowercasing</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Convert all text to lowercase to ensure uniformity.</a:t>
            </a:r>
          </a:p>
          <a:p>
            <a:pPr marL="171935" indent="-171450"/>
            <a:r>
              <a:rPr kumimoji="0" lang="en-US" alt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Removing Punctuation</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Remove punctuation to clean the text.</a:t>
            </a:r>
          </a:p>
          <a:p>
            <a:pPr marL="171935" indent="-171450"/>
            <a:r>
              <a:rPr kumimoji="0" lang="en-US" alt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Removing Numbers and Special Characters</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Remove numbers and special characters from the text.</a:t>
            </a:r>
          </a:p>
          <a:p>
            <a:pPr marL="171935" indent="-171450"/>
            <a:r>
              <a:rPr kumimoji="0" lang="en-US" alt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Expanding Contractions</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Expand contractions (e.g., "don't" to "do not") to standardize the text.</a:t>
            </a:r>
          </a:p>
          <a:p>
            <a:pPr marL="171935" indent="-171450"/>
            <a:r>
              <a:rPr kumimoji="0" lang="en-US" alt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Tokenization</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Split text into individual words (tokens).</a:t>
            </a:r>
          </a:p>
          <a:p>
            <a:pPr marL="171935" indent="-171450"/>
            <a:r>
              <a:rPr kumimoji="0" lang="en-US" alt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Removing </a:t>
            </a:r>
            <a:r>
              <a:rPr kumimoji="0" lang="en-US" altLang="en-US" sz="18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Stopwords</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Remove common </a:t>
            </a:r>
            <a:r>
              <a:rPr kumimoji="0" lang="en-US" altLang="en-US" sz="1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stopwords</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(e.g., "is", "the") that do not contribute to sentiment.</a:t>
            </a:r>
          </a:p>
          <a:p>
            <a:pPr marL="171935" indent="-171450"/>
            <a:r>
              <a:rPr kumimoji="0" lang="en-US" alt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Stemming and Lemmatization</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Reduce words to their base or root form.</a:t>
            </a:r>
          </a:p>
          <a:p>
            <a:pPr marL="171935" indent="-171450"/>
            <a:r>
              <a:rPr kumimoji="0" lang="en-US" alt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Removing Emojis</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Convert emojis to text descriptions and remove them if necessary.</a:t>
            </a:r>
          </a:p>
          <a:p>
            <a:pPr marL="171935" indent="-171450"/>
            <a:r>
              <a:rPr kumimoji="0" lang="en-US" altLang="en-US" sz="1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Removing HTML Tags</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Clean text by removing HTML tags using </a:t>
            </a:r>
            <a:r>
              <a:rPr kumimoji="0" lang="en-US" altLang="en-US" sz="18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BeautifulSoup</a:t>
            </a: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lang="en-US" sz="1600" b="1"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659589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6F87B3-CE9E-4994-8210-8A43B2A79DC0}"/>
              </a:ext>
            </a:extLst>
          </p:cNvPr>
          <p:cNvSpPr>
            <a:spLocks noGrp="1"/>
          </p:cNvSpPr>
          <p:nvPr>
            <p:ph idx="1"/>
          </p:nvPr>
        </p:nvSpPr>
        <p:spPr>
          <a:xfrm>
            <a:off x="565608" y="612742"/>
            <a:ext cx="11472421" cy="6117996"/>
          </a:xfrm>
        </p:spPr>
        <p:txBody>
          <a:bodyPr>
            <a:normAutofit/>
          </a:bodyPr>
          <a:lstStyle/>
          <a:p>
            <a:pPr marL="305920" indent="-305435"/>
            <a:endParaRPr lang="en-IN" sz="1600" b="1" dirty="0">
              <a:latin typeface="Calibri"/>
              <a:ea typeface="+mn-lt"/>
              <a:cs typeface="+mn-lt"/>
            </a:endParaRPr>
          </a:p>
          <a:p>
            <a:pPr marL="305920" indent="-305435"/>
            <a:endParaRPr lang="en-IN" sz="1600" b="1" dirty="0">
              <a:latin typeface="Calibri"/>
              <a:ea typeface="+mn-lt"/>
              <a:cs typeface="+mn-lt"/>
            </a:endParaRPr>
          </a:p>
          <a:p>
            <a:pPr marL="305920" indent="-305435"/>
            <a:r>
              <a:rPr lang="en-IN" sz="2000" b="1" dirty="0">
                <a:latin typeface="Calibri"/>
                <a:ea typeface="+mn-lt"/>
                <a:cs typeface="+mn-lt"/>
              </a:rPr>
              <a:t>Machine Learning Algorithm:</a:t>
            </a:r>
            <a:endParaRPr lang="en-IN" sz="2000" b="1" dirty="0">
              <a:latin typeface="Calibri"/>
              <a:cs typeface="Calibri"/>
            </a:endParaRPr>
          </a:p>
          <a:p>
            <a:pPr marL="629920" lvl="1" indent="-305435"/>
            <a:r>
              <a:rPr lang="en-IN" sz="1800" b="1" dirty="0">
                <a:latin typeface="Calibri"/>
                <a:ea typeface="+mn-lt"/>
                <a:cs typeface="+mn-lt"/>
              </a:rPr>
              <a:t>Implement a machine learning algorithm, that is </a:t>
            </a:r>
            <a:r>
              <a:rPr lang="en-IN" sz="1800" b="1" dirty="0" err="1">
                <a:latin typeface="Calibri"/>
                <a:ea typeface="+mn-lt"/>
                <a:cs typeface="+mn-lt"/>
              </a:rPr>
              <a:t>Navie’s</a:t>
            </a:r>
            <a:r>
              <a:rPr lang="en-IN" sz="1800" b="1" dirty="0">
                <a:latin typeface="Calibri"/>
                <a:ea typeface="+mn-lt"/>
                <a:cs typeface="+mn-lt"/>
              </a:rPr>
              <a:t> Bayes Classification Algorithm.</a:t>
            </a:r>
            <a:endParaRPr lang="en-IN" sz="1600" b="1" dirty="0">
              <a:latin typeface="Calibri"/>
              <a:ea typeface="+mn-lt"/>
              <a:cs typeface="+mn-lt"/>
            </a:endParaRPr>
          </a:p>
          <a:p>
            <a:pPr marL="305435" indent="-305435"/>
            <a:r>
              <a:rPr lang="en-IN" sz="2000" b="1" dirty="0">
                <a:latin typeface="Calibri"/>
                <a:ea typeface="+mn-lt"/>
                <a:cs typeface="+mn-lt"/>
              </a:rPr>
              <a:t>Deployment:</a:t>
            </a:r>
            <a:endParaRPr lang="en-IN" sz="2000" b="1" dirty="0">
              <a:latin typeface="Calibri"/>
              <a:cs typeface="Calibri"/>
            </a:endParaRPr>
          </a:p>
          <a:p>
            <a:pPr marL="629920" lvl="1" indent="-305435"/>
            <a:r>
              <a:rPr lang="en-US" sz="1600" b="1" dirty="0"/>
              <a:t>The deployment of the sentiment analysis model involves making the trained model accessible to users through a user-friendly interface</a:t>
            </a:r>
            <a:r>
              <a:rPr lang="en-IN" sz="1600" b="1" dirty="0">
                <a:latin typeface="Calibri"/>
                <a:ea typeface="+mn-lt"/>
                <a:cs typeface="+mn-lt"/>
              </a:rPr>
              <a:t>.</a:t>
            </a:r>
            <a:endParaRPr lang="en-IN" sz="1600" b="1" dirty="0">
              <a:latin typeface="Calibri"/>
              <a:cs typeface="Calibri"/>
            </a:endParaRPr>
          </a:p>
          <a:p>
            <a:pPr marL="629920" lvl="1" indent="-305435"/>
            <a:r>
              <a:rPr lang="en-US" sz="1600" b="1" dirty="0">
                <a:latin typeface="Calibri" panose="020F0502020204030204" pitchFamily="34" charset="0"/>
                <a:cs typeface="Calibri" panose="020F0502020204030204" pitchFamily="34" charset="0"/>
              </a:rPr>
              <a:t>This process includes selecting a suitable platform, developing the interface, integrating the model, and ensuring scalability and reliability.</a:t>
            </a:r>
          </a:p>
          <a:p>
            <a:pPr marL="305920" indent="-305435"/>
            <a:r>
              <a:rPr lang="en-IN" sz="2000" b="1" dirty="0">
                <a:latin typeface="Calibri"/>
                <a:ea typeface="+mn-lt"/>
                <a:cs typeface="+mn-lt"/>
              </a:rPr>
              <a:t>Evaluation:</a:t>
            </a:r>
            <a:endParaRPr lang="en-IN" sz="2000" b="1" dirty="0">
              <a:latin typeface="Calibri"/>
              <a:cs typeface="Calibri"/>
            </a:endParaRPr>
          </a:p>
          <a:p>
            <a:pPr marL="629920" lvl="1" indent="-305435"/>
            <a:r>
              <a:rPr lang="en-US" sz="1600" b="1" dirty="0">
                <a:latin typeface="Calibri" panose="020F0502020204030204" pitchFamily="34" charset="0"/>
                <a:cs typeface="Calibri" panose="020F0502020204030204" pitchFamily="34" charset="0"/>
              </a:rPr>
              <a:t>Assess the model's performance using accuracy, precision, recall, and F1-score metrics.</a:t>
            </a:r>
          </a:p>
          <a:p>
            <a:pPr marL="171935" indent="-171450"/>
            <a:r>
              <a:rPr lang="en-IN" sz="2000" b="1" dirty="0">
                <a:latin typeface="Calibri" panose="020F0502020204030204" pitchFamily="34" charset="0"/>
                <a:ea typeface="+mn-lt"/>
                <a:cs typeface="Calibri" panose="020F0502020204030204" pitchFamily="34" charset="0"/>
              </a:rPr>
              <a:t>   Result:</a:t>
            </a:r>
          </a:p>
          <a:p>
            <a:pPr marL="171935" indent="-171450"/>
            <a:r>
              <a:rPr lang="en-US" sz="1600" b="1" dirty="0">
                <a:latin typeface="Calibri" panose="020F0502020204030204" pitchFamily="34" charset="0"/>
                <a:cs typeface="Calibri" panose="020F0502020204030204" pitchFamily="34" charset="0"/>
              </a:rPr>
              <a:t>The sentiment analysis model based on Naive Bayes Classification Algorithm demonstrated robust performance in classifying restaurant reviews as positive or negative. With an accuracy of 85% and balanced precision, recall, and F1-score metrics, the model effectively captures sentiment from textual data, providing valuable insights into customer feedback for restaurant businesses</a:t>
            </a:r>
            <a:r>
              <a:rPr lang="en-US" sz="1400" b="1" dirty="0">
                <a:latin typeface="Calibri" panose="020F0502020204030204" pitchFamily="34" charset="0"/>
                <a:cs typeface="Calibri" panose="020F0502020204030204" pitchFamily="34" charset="0"/>
              </a:rPr>
              <a:t>.</a:t>
            </a:r>
            <a:endParaRPr lang="en-IN" sz="1400" b="1" dirty="0">
              <a:latin typeface="Calibri" panose="020F0502020204030204" pitchFamily="34" charset="0"/>
              <a:ea typeface="+mn-lt"/>
              <a:cs typeface="Calibri" panose="020F0502020204030204" pitchFamily="34" charset="0"/>
            </a:endParaRPr>
          </a:p>
          <a:p>
            <a:pPr marL="171935" indent="-171450"/>
            <a:endParaRPr lang="en-IN" sz="16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051881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9"/>
            <a:ext cx="11324862" cy="4689458"/>
          </a:xfrm>
        </p:spPr>
        <p:txBody>
          <a:bodyPr>
            <a:normAutofit fontScale="92500" lnSpcReduction="10000"/>
          </a:bodyPr>
          <a:lstStyle/>
          <a:p>
            <a:pPr marL="0" indent="0">
              <a:buNone/>
            </a:pPr>
            <a:r>
              <a:rPr lang="en-US" sz="2000" b="1" dirty="0">
                <a:latin typeface="Calibri" panose="020F0502020204030204" pitchFamily="34" charset="0"/>
                <a:cs typeface="Calibri" panose="020F0502020204030204" pitchFamily="34" charset="0"/>
              </a:rPr>
              <a:t>The "System Approach" section outlines the overall strategy and methodology for developing and implementing the sentiment analysis model for classifying restaurant reviews as positive or negative. </a:t>
            </a:r>
            <a:r>
              <a:rPr lang="en-IN" sz="2000" b="1" dirty="0">
                <a:solidFill>
                  <a:srgbClr val="0F0F0F"/>
                </a:solidFill>
                <a:latin typeface="Calibri" panose="020F0502020204030204" pitchFamily="34" charset="0"/>
                <a:ea typeface="+mn-lt"/>
                <a:cs typeface="Calibri" panose="020F0502020204030204" pitchFamily="34" charset="0"/>
              </a:rPr>
              <a:t>Here's a suggested structure for this section:</a:t>
            </a:r>
          </a:p>
          <a:p>
            <a:pPr marL="305435" indent="-305435"/>
            <a:r>
              <a:rPr lang="en-IN" sz="2300" b="1" dirty="0">
                <a:solidFill>
                  <a:srgbClr val="0F0F0F"/>
                </a:solidFill>
              </a:rPr>
              <a:t>System requirements</a:t>
            </a:r>
            <a:r>
              <a:rPr lang="en-IN" sz="2300" b="1" dirty="0">
                <a:solidFill>
                  <a:srgbClr val="0F0F0F"/>
                </a:solidFill>
                <a:latin typeface="Calibri" panose="020F0502020204030204" pitchFamily="34" charset="0"/>
                <a:cs typeface="Calibri" panose="020F0502020204030204" pitchFamily="34" charset="0"/>
              </a:rPr>
              <a:t>:</a:t>
            </a:r>
            <a:endParaRPr lang="en-IN" sz="2300" b="1" dirty="0">
              <a:solidFill>
                <a:srgbClr val="0F0F0F"/>
              </a:solidFill>
            </a:endParaRPr>
          </a:p>
          <a:p>
            <a:pPr marL="305435" indent="-305435"/>
            <a:r>
              <a:rPr lang="en-US" sz="2000" b="1" dirty="0"/>
              <a:t>Hardware Requirements</a:t>
            </a:r>
            <a:r>
              <a:rPr lang="en-US" sz="2000" b="1" dirty="0">
                <a:latin typeface="Calibri" panose="020F0502020204030204" pitchFamily="34" charset="0"/>
                <a:cs typeface="Calibri" panose="020F0502020204030204" pitchFamily="34" charset="0"/>
              </a:rPr>
              <a:t>:</a:t>
            </a:r>
            <a:endParaRPr lang="en-US" sz="2000" b="1" dirty="0"/>
          </a:p>
          <a:p>
            <a:pPr>
              <a:buFont typeface="Arial" panose="020B0604020202020204" pitchFamily="34" charset="0"/>
              <a:buChar char="•"/>
            </a:pPr>
            <a:r>
              <a:rPr lang="en-US" b="1" dirty="0">
                <a:latin typeface="Calibri" panose="020F0502020204030204" pitchFamily="34" charset="0"/>
                <a:cs typeface="Calibri" panose="020F0502020204030204" pitchFamily="34" charset="0"/>
              </a:rPr>
              <a:t>Processor</a:t>
            </a:r>
            <a:r>
              <a:rPr lang="en-US" dirty="0">
                <a:latin typeface="Calibri" panose="020F0502020204030204" pitchFamily="34" charset="0"/>
                <a:cs typeface="Calibri" panose="020F0502020204030204" pitchFamily="34" charset="0"/>
              </a:rPr>
              <a:t>: Intel i5 or higher</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RAM</a:t>
            </a:r>
            <a:r>
              <a:rPr lang="en-US" dirty="0">
                <a:latin typeface="Calibri" panose="020F0502020204030204" pitchFamily="34" charset="0"/>
                <a:cs typeface="Calibri" panose="020F0502020204030204" pitchFamily="34" charset="0"/>
              </a:rPr>
              <a:t>: 8GB or more</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Storage</a:t>
            </a:r>
            <a:r>
              <a:rPr lang="en-US" dirty="0">
                <a:latin typeface="Calibri" panose="020F0502020204030204" pitchFamily="34" charset="0"/>
                <a:cs typeface="Calibri" panose="020F0502020204030204" pitchFamily="34" charset="0"/>
              </a:rPr>
              <a:t>: 20GB free disk space</a:t>
            </a:r>
          </a:p>
          <a:p>
            <a:r>
              <a:rPr lang="en-US" sz="2000" b="1" dirty="0"/>
              <a:t>Software Requirements</a:t>
            </a:r>
            <a:r>
              <a:rPr lang="en-US" sz="2000" b="1" dirty="0">
                <a:latin typeface="Calibri" panose="020F0502020204030204" pitchFamily="34" charset="0"/>
                <a:cs typeface="Calibri" panose="020F0502020204030204" pitchFamily="34" charset="0"/>
              </a:rPr>
              <a:t>:</a:t>
            </a:r>
            <a:endParaRPr lang="en-US" sz="2000" b="1" dirty="0"/>
          </a:p>
          <a:p>
            <a:pPr>
              <a:buFont typeface="Arial" panose="020B0604020202020204" pitchFamily="34" charset="0"/>
              <a:buChar char="•"/>
            </a:pPr>
            <a:r>
              <a:rPr lang="en-US" sz="2000" b="1" dirty="0"/>
              <a:t>Operating System</a:t>
            </a:r>
            <a:r>
              <a:rPr lang="en-US" sz="2000" dirty="0"/>
              <a:t>: Windows, macOS, or Linux</a:t>
            </a:r>
          </a:p>
          <a:p>
            <a:pPr>
              <a:buFont typeface="Arial" panose="020B0604020202020204" pitchFamily="34" charset="0"/>
              <a:buChar char="•"/>
            </a:pPr>
            <a:r>
              <a:rPr lang="en-US" sz="2000" b="1" dirty="0"/>
              <a:t>Python Version</a:t>
            </a:r>
            <a:r>
              <a:rPr lang="en-US" sz="2000" dirty="0"/>
              <a:t>: Python 3.7 or higher</a:t>
            </a:r>
          </a:p>
          <a:p>
            <a:pPr>
              <a:buFont typeface="Arial" panose="020B0604020202020204" pitchFamily="34" charset="0"/>
              <a:buChar char="•"/>
            </a:pPr>
            <a:r>
              <a:rPr lang="en-US" sz="2000" b="1" dirty="0"/>
              <a:t>Integrated Development Environment (IDE)</a:t>
            </a:r>
            <a:r>
              <a:rPr lang="en-US" sz="2000" dirty="0"/>
              <a:t>: </a:t>
            </a:r>
            <a:r>
              <a:rPr lang="en-US" sz="2000" dirty="0" err="1"/>
              <a:t>Jupyter</a:t>
            </a:r>
            <a:r>
              <a:rPr lang="en-US" sz="2000" dirty="0"/>
              <a:t> Notebook, </a:t>
            </a:r>
            <a:r>
              <a:rPr lang="en-US" sz="2000" dirty="0" err="1"/>
              <a:t>VSCode</a:t>
            </a:r>
            <a:endParaRPr lang="en-IN" sz="4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79A982-FDFA-4E00-B130-006F5ECB4F30}"/>
              </a:ext>
            </a:extLst>
          </p:cNvPr>
          <p:cNvSpPr>
            <a:spLocks noGrp="1"/>
          </p:cNvSpPr>
          <p:nvPr>
            <p:ph idx="1"/>
          </p:nvPr>
        </p:nvSpPr>
        <p:spPr>
          <a:xfrm>
            <a:off x="509047" y="725865"/>
            <a:ext cx="11378153" cy="5835190"/>
          </a:xfrm>
        </p:spPr>
        <p:txBody>
          <a:bodyPr>
            <a:normAutofit/>
          </a:bodyPr>
          <a:lstStyle/>
          <a:p>
            <a:r>
              <a:rPr lang="en-IN" sz="2000" b="1" dirty="0">
                <a:solidFill>
                  <a:srgbClr val="0F0F0F"/>
                </a:solidFill>
              </a:rPr>
              <a:t>Library required to build the model</a:t>
            </a:r>
            <a:r>
              <a:rPr lang="en-IN" sz="2000" b="1" dirty="0">
                <a:solidFill>
                  <a:srgbClr val="0F0F0F"/>
                </a:solidFill>
                <a:latin typeface="Calibri" panose="020F0502020204030204" pitchFamily="34" charset="0"/>
                <a:cs typeface="Calibri" panose="020F0502020204030204" pitchFamily="34" charset="0"/>
              </a:rPr>
              <a:t>:</a:t>
            </a:r>
            <a:endParaRPr lang="en-US" sz="2000"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Data Collection and Preprocessing:</a:t>
            </a:r>
          </a:p>
          <a:p>
            <a:pPr>
              <a:buFont typeface="Arial" panose="020B0604020202020204" pitchFamily="34" charset="0"/>
              <a:buChar char="•"/>
            </a:pPr>
            <a:r>
              <a:rPr lang="en-US" sz="1500" b="1" dirty="0">
                <a:latin typeface="Calibri" panose="020F0502020204030204" pitchFamily="34" charset="0"/>
                <a:cs typeface="Calibri" panose="020F0502020204030204" pitchFamily="34" charset="0"/>
              </a:rPr>
              <a:t>pandas</a:t>
            </a:r>
            <a:r>
              <a:rPr lang="en-US" sz="1500" dirty="0">
                <a:latin typeface="Calibri" panose="020F0502020204030204" pitchFamily="34" charset="0"/>
                <a:cs typeface="Calibri" panose="020F0502020204030204" pitchFamily="34" charset="0"/>
              </a:rPr>
              <a:t>: Data manipulation and analysis</a:t>
            </a:r>
          </a:p>
          <a:p>
            <a:pPr>
              <a:buFont typeface="Arial" panose="020B0604020202020204" pitchFamily="34" charset="0"/>
              <a:buChar char="•"/>
            </a:pPr>
            <a:r>
              <a:rPr lang="en-US" sz="1500" b="1" dirty="0" err="1">
                <a:latin typeface="Calibri" panose="020F0502020204030204" pitchFamily="34" charset="0"/>
                <a:cs typeface="Calibri" panose="020F0502020204030204" pitchFamily="34" charset="0"/>
              </a:rPr>
              <a:t>numpy</a:t>
            </a:r>
            <a:r>
              <a:rPr lang="en-US" sz="1500" dirty="0">
                <a:latin typeface="Calibri" panose="020F0502020204030204" pitchFamily="34" charset="0"/>
                <a:cs typeface="Calibri" panose="020F0502020204030204" pitchFamily="34" charset="0"/>
              </a:rPr>
              <a:t>: Numerical computations</a:t>
            </a:r>
          </a:p>
          <a:p>
            <a:pPr>
              <a:buFont typeface="Arial" panose="020B0604020202020204" pitchFamily="34" charset="0"/>
              <a:buChar char="•"/>
            </a:pPr>
            <a:r>
              <a:rPr lang="en-US" sz="1500" b="1" dirty="0" err="1">
                <a:latin typeface="Calibri" panose="020F0502020204030204" pitchFamily="34" charset="0"/>
                <a:cs typeface="Calibri" panose="020F0502020204030204" pitchFamily="34" charset="0"/>
              </a:rPr>
              <a:t>nltk</a:t>
            </a:r>
            <a:r>
              <a:rPr lang="en-US" sz="1500" dirty="0">
                <a:latin typeface="Calibri" panose="020F0502020204030204" pitchFamily="34" charset="0"/>
                <a:cs typeface="Calibri" panose="020F0502020204030204" pitchFamily="34" charset="0"/>
              </a:rPr>
              <a:t>: Natural Language Toolkit for text preprocessing (tokenization, </a:t>
            </a:r>
            <a:r>
              <a:rPr lang="en-US" sz="1500" dirty="0" err="1">
                <a:latin typeface="Calibri" panose="020F0502020204030204" pitchFamily="34" charset="0"/>
                <a:cs typeface="Calibri" panose="020F0502020204030204" pitchFamily="34" charset="0"/>
              </a:rPr>
              <a:t>stopwords</a:t>
            </a:r>
            <a:r>
              <a:rPr lang="en-US" sz="1500" dirty="0">
                <a:latin typeface="Calibri" panose="020F0502020204030204" pitchFamily="34" charset="0"/>
                <a:cs typeface="Calibri" panose="020F0502020204030204" pitchFamily="34" charset="0"/>
              </a:rPr>
              <a:t>, stemming, lemmatization)</a:t>
            </a:r>
          </a:p>
          <a:p>
            <a:pPr>
              <a:buFont typeface="Arial" panose="020B0604020202020204" pitchFamily="34" charset="0"/>
              <a:buChar char="•"/>
            </a:pPr>
            <a:r>
              <a:rPr lang="en-US" sz="1500" b="1" dirty="0">
                <a:latin typeface="Calibri" panose="020F0502020204030204" pitchFamily="34" charset="0"/>
                <a:cs typeface="Calibri" panose="020F0502020204030204" pitchFamily="34" charset="0"/>
              </a:rPr>
              <a:t>re</a:t>
            </a:r>
            <a:r>
              <a:rPr lang="en-US" sz="1500" dirty="0">
                <a:latin typeface="Calibri" panose="020F0502020204030204" pitchFamily="34" charset="0"/>
                <a:cs typeface="Calibri" panose="020F0502020204030204" pitchFamily="34" charset="0"/>
              </a:rPr>
              <a:t>: Regular expressions for text cleaning</a:t>
            </a:r>
          </a:p>
          <a:p>
            <a:pPr>
              <a:buFont typeface="Arial" panose="020B0604020202020204" pitchFamily="34" charset="0"/>
              <a:buChar char="•"/>
            </a:pPr>
            <a:r>
              <a:rPr lang="en-US" sz="1500" b="1" dirty="0">
                <a:latin typeface="Calibri" panose="020F0502020204030204" pitchFamily="34" charset="0"/>
                <a:cs typeface="Calibri" panose="020F0502020204030204" pitchFamily="34" charset="0"/>
              </a:rPr>
              <a:t>contractions</a:t>
            </a:r>
            <a:r>
              <a:rPr lang="en-US" sz="1500" dirty="0">
                <a:latin typeface="Calibri" panose="020F0502020204030204" pitchFamily="34" charset="0"/>
                <a:cs typeface="Calibri" panose="020F0502020204030204" pitchFamily="34" charset="0"/>
              </a:rPr>
              <a:t>: Handling contractions in text data</a:t>
            </a:r>
          </a:p>
          <a:p>
            <a:pPr>
              <a:buFont typeface="Arial" panose="020B0604020202020204" pitchFamily="34" charset="0"/>
              <a:buChar char="•"/>
            </a:pPr>
            <a:r>
              <a:rPr lang="en-US" sz="1500" b="1" dirty="0">
                <a:latin typeface="Calibri" panose="020F0502020204030204" pitchFamily="34" charset="0"/>
                <a:cs typeface="Calibri" panose="020F0502020204030204" pitchFamily="34" charset="0"/>
              </a:rPr>
              <a:t>emoji</a:t>
            </a:r>
            <a:r>
              <a:rPr lang="en-US" sz="1500" dirty="0">
                <a:latin typeface="Calibri" panose="020F0502020204030204" pitchFamily="34" charset="0"/>
                <a:cs typeface="Calibri" panose="020F0502020204030204" pitchFamily="34" charset="0"/>
              </a:rPr>
              <a:t>: Handling emojis in text data</a:t>
            </a:r>
          </a:p>
          <a:p>
            <a:pPr>
              <a:buFont typeface="Arial" panose="020B0604020202020204" pitchFamily="34" charset="0"/>
              <a:buChar char="•"/>
            </a:pPr>
            <a:r>
              <a:rPr lang="en-US" sz="1500" b="1" dirty="0">
                <a:latin typeface="Calibri" panose="020F0502020204030204" pitchFamily="34" charset="0"/>
                <a:cs typeface="Calibri" panose="020F0502020204030204" pitchFamily="34" charset="0"/>
              </a:rPr>
              <a:t>beautifulsoup4</a:t>
            </a:r>
            <a:r>
              <a:rPr lang="en-US" sz="1500" dirty="0">
                <a:latin typeface="Calibri" panose="020F0502020204030204" pitchFamily="34" charset="0"/>
                <a:cs typeface="Calibri" panose="020F0502020204030204" pitchFamily="34" charset="0"/>
              </a:rPr>
              <a:t>: Parsing HTML content to clean text data</a:t>
            </a:r>
          </a:p>
          <a:p>
            <a:r>
              <a:rPr lang="en-US" sz="1600" b="1" dirty="0">
                <a:latin typeface="Calibri" panose="020F0502020204030204" pitchFamily="34" charset="0"/>
                <a:cs typeface="Calibri" panose="020F0502020204030204" pitchFamily="34" charset="0"/>
              </a:rPr>
              <a:t>Data Visualization:</a:t>
            </a:r>
          </a:p>
          <a:p>
            <a:pPr>
              <a:buFont typeface="Arial" panose="020B0604020202020204" pitchFamily="34" charset="0"/>
              <a:buChar char="•"/>
            </a:pPr>
            <a:r>
              <a:rPr lang="en-US" sz="1400" b="1" dirty="0">
                <a:latin typeface="Calibri" panose="020F0502020204030204" pitchFamily="34" charset="0"/>
                <a:cs typeface="Calibri" panose="020F0502020204030204" pitchFamily="34" charset="0"/>
              </a:rPr>
              <a:t>matplotlib: </a:t>
            </a:r>
            <a:r>
              <a:rPr lang="en-US" sz="1400" dirty="0">
                <a:latin typeface="Calibri" panose="020F0502020204030204" pitchFamily="34" charset="0"/>
                <a:cs typeface="Calibri" panose="020F0502020204030204" pitchFamily="34" charset="0"/>
              </a:rPr>
              <a:t>Plotting and visualization</a:t>
            </a:r>
          </a:p>
          <a:p>
            <a:pPr>
              <a:buFont typeface="Arial" panose="020B0604020202020204" pitchFamily="34" charset="0"/>
              <a:buChar char="•"/>
            </a:pPr>
            <a:r>
              <a:rPr lang="en-US" sz="1400" b="1" dirty="0">
                <a:latin typeface="Calibri" panose="020F0502020204030204" pitchFamily="34" charset="0"/>
                <a:cs typeface="Calibri" panose="020F0502020204030204" pitchFamily="34" charset="0"/>
              </a:rPr>
              <a:t>seaborn: </a:t>
            </a:r>
            <a:r>
              <a:rPr lang="en-US" sz="1400" dirty="0">
                <a:latin typeface="Calibri" panose="020F0502020204030204" pitchFamily="34" charset="0"/>
                <a:cs typeface="Calibri" panose="020F0502020204030204" pitchFamily="34" charset="0"/>
              </a:rPr>
              <a:t>Statistical data visualization</a:t>
            </a:r>
          </a:p>
          <a:p>
            <a:pPr>
              <a:buFont typeface="Arial" panose="020B0604020202020204" pitchFamily="34" charset="0"/>
              <a:buChar char="•"/>
            </a:pPr>
            <a:r>
              <a:rPr lang="en-US" sz="1400" b="1" dirty="0" err="1">
                <a:latin typeface="Calibri" panose="020F0502020204030204" pitchFamily="34" charset="0"/>
                <a:cs typeface="Calibri" panose="020F0502020204030204" pitchFamily="34" charset="0"/>
              </a:rPr>
              <a:t>wordcloud</a:t>
            </a:r>
            <a:r>
              <a:rPr lang="en-US" sz="1400" b="1" dirty="0">
                <a:latin typeface="Calibri" panose="020F0502020204030204" pitchFamily="34" charset="0"/>
                <a:cs typeface="Calibri" panose="020F0502020204030204" pitchFamily="34" charset="0"/>
              </a:rPr>
              <a:t>: </a:t>
            </a:r>
            <a:r>
              <a:rPr lang="en-US" sz="1400" dirty="0">
                <a:latin typeface="Calibri" panose="020F0502020204030204" pitchFamily="34" charset="0"/>
                <a:cs typeface="Calibri" panose="020F0502020204030204" pitchFamily="34" charset="0"/>
              </a:rPr>
              <a:t>Generating word clouds</a:t>
            </a:r>
          </a:p>
          <a:p>
            <a:r>
              <a:rPr lang="en-US" b="1" dirty="0">
                <a:latin typeface="Calibri" panose="020F0502020204030204" pitchFamily="34" charset="0"/>
                <a:cs typeface="Calibri" panose="020F0502020204030204" pitchFamily="34" charset="0"/>
              </a:rPr>
              <a:t>Machine Learning and Text Vectorization:</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scikit-learn: </a:t>
            </a:r>
            <a:r>
              <a:rPr lang="en-US" sz="1400" dirty="0">
                <a:latin typeface="Calibri" panose="020F0502020204030204" pitchFamily="34" charset="0"/>
                <a:cs typeface="Calibri" panose="020F0502020204030204" pitchFamily="34" charset="0"/>
              </a:rPr>
              <a:t>Machine learning tools and techniques, including TF-IDF vectorization, model training, and evaluation.</a:t>
            </a:r>
          </a:p>
          <a:p>
            <a:endParaRPr lang="en-US" dirty="0"/>
          </a:p>
        </p:txBody>
      </p:sp>
    </p:spTree>
    <p:extLst>
      <p:ext uri="{BB962C8B-B14F-4D97-AF65-F5344CB8AC3E}">
        <p14:creationId xmlns:p14="http://schemas.microsoft.com/office/powerpoint/2010/main" val="914511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0938363" cy="5215482"/>
          </a:xfrm>
        </p:spPr>
        <p:txBody>
          <a:bodyPr>
            <a:normAutofit fontScale="92500" lnSpcReduction="10000"/>
          </a:bodyPr>
          <a:lstStyle/>
          <a:p>
            <a:pPr marL="305435" indent="-305435"/>
            <a:r>
              <a:rPr lang="en-IN" b="1" dirty="0">
                <a:latin typeface="Calibri" panose="020F0502020204030204" pitchFamily="34" charset="0"/>
                <a:ea typeface="+mn-lt"/>
                <a:cs typeface="Calibri" panose="020F0502020204030204" pitchFamily="34" charset="0"/>
              </a:rPr>
              <a:t>In the Algorithm section, describe the machine learning algorithm chosen for predicting Restaurant review as positive or negative  . </a:t>
            </a:r>
          </a:p>
          <a:p>
            <a:pPr marL="305435" indent="-305435"/>
            <a:r>
              <a:rPr lang="en-IN" sz="1900" b="1" dirty="0">
                <a:latin typeface="Calibri" panose="020F0502020204030204" pitchFamily="34" charset="0"/>
                <a:ea typeface="+mn-lt"/>
                <a:cs typeface="Calibri" panose="020F0502020204030204" pitchFamily="34" charset="0"/>
              </a:rPr>
              <a:t>Algorithm Selection:</a:t>
            </a:r>
            <a:endParaRPr lang="en-IN" sz="1900" dirty="0">
              <a:latin typeface="Calibri" panose="020F0502020204030204" pitchFamily="34" charset="0"/>
              <a:cs typeface="Calibri" panose="020F0502020204030204" pitchFamily="34" charset="0"/>
            </a:endParaRPr>
          </a:p>
          <a:p>
            <a:pPr marL="629920" lvl="1" indent="-305435"/>
            <a:r>
              <a:rPr lang="en-US" sz="1800" dirty="0"/>
              <a:t>The chosen algorithm for sentiment analysis is a </a:t>
            </a:r>
            <a:r>
              <a:rPr lang="en-US" sz="1800" b="1" dirty="0"/>
              <a:t>Multinomial Naive Bayes (MNB)</a:t>
            </a:r>
            <a:r>
              <a:rPr lang="en-US" sz="1800" dirty="0"/>
              <a:t> classifier. It is selected due to its effectiveness in text classification tasks, particularly when dealing with sparse data and multiple classes, as in the case of sentiment (positive or negative) classification of restaurant reviews.</a:t>
            </a:r>
          </a:p>
          <a:p>
            <a:pPr marL="629920" lvl="1" indent="-305435"/>
            <a:endParaRPr lang="en-US" sz="1800" dirty="0"/>
          </a:p>
          <a:p>
            <a:pPr marL="305920" indent="-305435"/>
            <a:r>
              <a:rPr lang="en-IN" sz="1900" b="1" dirty="0">
                <a:latin typeface="Calibri" panose="020F0502020204030204" pitchFamily="34" charset="0"/>
                <a:ea typeface="+mn-lt"/>
                <a:cs typeface="Calibri" panose="020F0502020204030204" pitchFamily="34" charset="0"/>
              </a:rPr>
              <a:t>Data Input:</a:t>
            </a:r>
          </a:p>
          <a:p>
            <a:pPr marL="305920" indent="-305435"/>
            <a:r>
              <a:rPr kumimoji="0" lang="en-US" altLang="en-US" sz="1500" b="1" i="0" u="none" strike="noStrike" cap="none" normalizeH="0" baseline="0" dirty="0">
                <a:ln>
                  <a:noFill/>
                </a:ln>
                <a:solidFill>
                  <a:schemeClr val="tx1"/>
                </a:solidFill>
                <a:effectLst/>
                <a:latin typeface="Arial" panose="020B0604020202020204" pitchFamily="34" charset="0"/>
              </a:rPr>
              <a:t>Text Data</a:t>
            </a:r>
            <a:r>
              <a:rPr kumimoji="0" lang="en-US" altLang="en-US" sz="1500" i="0" u="none" strike="noStrike" cap="none" normalizeH="0" baseline="0" dirty="0">
                <a:ln>
                  <a:noFill/>
                </a:ln>
                <a:solidFill>
                  <a:schemeClr val="tx1"/>
                </a:solidFill>
                <a:effectLst/>
                <a:latin typeface="Arial" panose="020B0604020202020204" pitchFamily="34" charset="0"/>
              </a:rPr>
              <a:t>: </a:t>
            </a:r>
            <a:r>
              <a:rPr kumimoji="0" lang="en-US" altLang="en-US"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input features consist of textual restaurant reviews, which are preprocessed to remove noise such as punctuation, stop words, and special characters.</a:t>
            </a:r>
          </a:p>
          <a:p>
            <a:pPr marL="305920" indent="-305435"/>
            <a:r>
              <a:rPr kumimoji="0" lang="en-US" altLang="en-US"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Target Variable: </a:t>
            </a:r>
            <a:r>
              <a:rPr kumimoji="0" lang="en-US" altLang="en-US"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target variable is binary ('Liked'), indicating whether a review is positive or negative based on customer sentiment. </a:t>
            </a:r>
          </a:p>
          <a:p>
            <a:pPr marL="485" indent="0">
              <a:buNone/>
            </a:pPr>
            <a:endParaRPr lang="en-IN" dirty="0">
              <a:latin typeface="Calibri" panose="020F0502020204030204" pitchFamily="34" charset="0"/>
              <a:cs typeface="Calibri" panose="020F0502020204030204" pitchFamily="34" charset="0"/>
            </a:endParaRPr>
          </a:p>
          <a:p>
            <a:pPr marL="305435" indent="-305435"/>
            <a:r>
              <a:rPr lang="en-IN" sz="1800" b="1" dirty="0">
                <a:latin typeface="Calibri" panose="020F0502020204030204" pitchFamily="34" charset="0"/>
                <a:ea typeface="+mn-lt"/>
                <a:cs typeface="Calibri" panose="020F0502020204030204" pitchFamily="34" charset="0"/>
              </a:rPr>
              <a:t>Training Process:</a:t>
            </a:r>
            <a:endParaRPr lang="en-IN" sz="1800" b="1" dirty="0">
              <a:latin typeface="Calibri" panose="020F0502020204030204" pitchFamily="34" charset="0"/>
              <a:cs typeface="Calibri" panose="020F0502020204030204" pitchFamily="34" charset="0"/>
            </a:endParaRPr>
          </a:p>
          <a:p>
            <a:pPr marL="629920" lvl="1" indent="-305435"/>
            <a:r>
              <a:rPr lang="en-US" sz="1700" b="1" dirty="0">
                <a:latin typeface="Calibri" panose="020F0502020204030204" pitchFamily="34" charset="0"/>
                <a:cs typeface="Calibri" panose="020F0502020204030204" pitchFamily="34" charset="0"/>
              </a:rPr>
              <a:t>Text Preprocessing: </a:t>
            </a:r>
            <a:r>
              <a:rPr lang="en-US" sz="1700" dirty="0">
                <a:latin typeface="Calibri" panose="020F0502020204030204" pitchFamily="34" charset="0"/>
                <a:cs typeface="Calibri" panose="020F0502020204030204" pitchFamily="34" charset="0"/>
              </a:rPr>
              <a:t>Text data undergoes preprocessing steps including lowercasing, tokenization, removal of </a:t>
            </a:r>
            <a:r>
              <a:rPr lang="en-US" sz="1700" dirty="0" err="1">
                <a:latin typeface="Calibri" panose="020F0502020204030204" pitchFamily="34" charset="0"/>
                <a:cs typeface="Calibri" panose="020F0502020204030204" pitchFamily="34" charset="0"/>
              </a:rPr>
              <a:t>stopwords</a:t>
            </a:r>
            <a:r>
              <a:rPr lang="en-US" sz="1700" dirty="0">
                <a:latin typeface="Calibri" panose="020F0502020204030204" pitchFamily="34" charset="0"/>
                <a:cs typeface="Calibri" panose="020F0502020204030204" pitchFamily="34" charset="0"/>
              </a:rPr>
              <a:t>, punctuation, and special characters, stemming, lemmatization, and handling of emojis and HTML entities</a:t>
            </a:r>
            <a:r>
              <a:rPr lang="en-US" sz="1700" b="1" dirty="0">
                <a:latin typeface="Calibri" panose="020F0502020204030204" pitchFamily="34" charset="0"/>
                <a:cs typeface="Calibri" panose="020F0502020204030204" pitchFamily="34" charset="0"/>
              </a:rPr>
              <a:t>.</a:t>
            </a:r>
            <a:endParaRPr lang="en-IN" sz="1700" b="1" dirty="0">
              <a:latin typeface="Calibri" panose="020F0502020204030204" pitchFamily="34" charset="0"/>
              <a:cs typeface="Calibri" panose="020F0502020204030204" pitchFamily="34" charset="0"/>
            </a:endParaRPr>
          </a:p>
        </p:txBody>
      </p:sp>
      <p:sp>
        <p:nvSpPr>
          <p:cNvPr id="3" name="Rectangle 1">
            <a:extLst>
              <a:ext uri="{FF2B5EF4-FFF2-40B4-BE49-F238E27FC236}">
                <a16:creationId xmlns:a16="http://schemas.microsoft.com/office/drawing/2014/main" id="{F4B14644-FEA0-4EE4-82C6-5CF1EB085C9F}"/>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c0fa2617-96bd-425d-8578-e93563fe37c5"/>
    <ds:schemaRef ds:uri="http://purl.org/dc/dcmitype/"/>
    <ds:schemaRef ds:uri="http://purl.org/dc/terms/"/>
    <ds:schemaRef ds:uri="9162bd5b-4ed9-4da3-b376-05204580ba3f"/>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1925</TotalTime>
  <Words>1938</Words>
  <Application>Microsoft Office PowerPoint</Application>
  <PresentationFormat>Widescreen</PresentationFormat>
  <Paragraphs>168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Sentiment Analysis</vt:lpstr>
      <vt:lpstr>OUTLINE</vt:lpstr>
      <vt:lpstr>Problem Statement</vt:lpstr>
      <vt:lpstr>Proposed Solution</vt:lpstr>
      <vt:lpstr>PowerPoint Presentation</vt:lpstr>
      <vt:lpstr>PowerPoint Presentation</vt:lpstr>
      <vt:lpstr>System  Approach</vt:lpstr>
      <vt:lpstr>PowerPoint Presentation</vt:lpstr>
      <vt:lpstr>Algorithm &amp; Deployment</vt:lpstr>
      <vt:lpstr>PowerPoint Presentation</vt:lpstr>
      <vt:lpstr>Result</vt:lpstr>
      <vt:lpstr>PowerPoint Presentation</vt:lpstr>
      <vt:lpstr>PowerPoint Presentation</vt:lpstr>
      <vt:lpstr>Conclusion</vt:lpstr>
      <vt:lpstr>PowerPoint Presentation</vt:lpstr>
      <vt:lpstr>PowerPoint Presentation</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Kranthi Jeedimalla</cp:lastModifiedBy>
  <cp:revision>57</cp:revision>
  <dcterms:created xsi:type="dcterms:W3CDTF">2021-05-26T16:50:10Z</dcterms:created>
  <dcterms:modified xsi:type="dcterms:W3CDTF">2024-07-13T16:06:33Z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