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990"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90"/>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7" d="100"/>
          <a:sy n="87" d="100"/>
        </p:scale>
        <p:origin x="408" y="6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10/4/2021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6.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868E75-9D02-476D-A66F-9789FF24BD91}"/>
              </a:ext>
            </a:extLst>
          </p:cNvPr>
          <p:cNvSpPr>
            <a:spLocks noGrp="1"/>
          </p:cNvSpPr>
          <p:nvPr>
            <p:ph type="body" sz="quarter" idx="36"/>
          </p:nvPr>
        </p:nvSpPr>
        <p:spPr>
          <a:xfrm>
            <a:off x="4781933" y="2940608"/>
            <a:ext cx="4009644" cy="3155358"/>
          </a:xfrm>
        </p:spPr>
        <p:txBody>
          <a:bodyPr/>
          <a:lstStyle/>
          <a:p>
            <a:pPr eaLnBrk="1" hangingPunct="1">
              <a:lnSpc>
                <a:spcPct val="114000"/>
              </a:lnSpc>
            </a:pPr>
            <a:r>
              <a:rPr lang="en-US" altLang="en-US" sz="900" b="1" dirty="0"/>
              <a:t>On Demand Car Wash System</a:t>
            </a:r>
          </a:p>
          <a:p>
            <a:pPr marL="171450" indent="-171450" eaLnBrk="1" hangingPunct="1">
              <a:lnSpc>
                <a:spcPct val="114000"/>
              </a:lnSpc>
              <a:buFont typeface="Arial" panose="020B0604020202020204" pitchFamily="34" charset="0"/>
              <a:buChar char="•"/>
            </a:pPr>
            <a:r>
              <a:rPr lang="en-IN" altLang="nl-NL" sz="900" dirty="0"/>
              <a:t>Successfully completed case study On Demand Car wash system which is a single page application.</a:t>
            </a:r>
          </a:p>
          <a:p>
            <a:pPr marL="171450" indent="-171450" eaLnBrk="1" hangingPunct="1">
              <a:lnSpc>
                <a:spcPct val="114000"/>
              </a:lnSpc>
              <a:buFont typeface="Arial" panose="020B0604020202020204" pitchFamily="34" charset="0"/>
              <a:buChar char="•"/>
            </a:pPr>
            <a:r>
              <a:rPr lang="en-IN" altLang="nl-NL" sz="900" dirty="0"/>
              <a:t>Used </a:t>
            </a:r>
            <a:r>
              <a:rPr lang="en-IN" altLang="nl-NL" sz="900" dirty="0" err="1"/>
              <a:t>Angular,Bootstap</a:t>
            </a:r>
            <a:r>
              <a:rPr lang="en-IN" altLang="nl-NL" sz="900" dirty="0"/>
              <a:t> and JavaScript as a front end technologies.</a:t>
            </a:r>
          </a:p>
          <a:p>
            <a:pPr marL="171450" indent="-171450" eaLnBrk="1" hangingPunct="1">
              <a:lnSpc>
                <a:spcPct val="114000"/>
              </a:lnSpc>
              <a:buFont typeface="Arial" panose="020B0604020202020204" pitchFamily="34" charset="0"/>
              <a:buChar char="•"/>
            </a:pPr>
            <a:r>
              <a:rPr lang="en-IN" altLang="nl-NL" sz="900" dirty="0"/>
              <a:t>Microservices architecture is implemented in this </a:t>
            </a:r>
            <a:r>
              <a:rPr lang="en-IN" altLang="nl-NL" sz="900" dirty="0" err="1"/>
              <a:t>casestudy</a:t>
            </a:r>
            <a:r>
              <a:rPr lang="en-IN" altLang="nl-NL" sz="900" dirty="0"/>
              <a:t> using spring </a:t>
            </a:r>
            <a:r>
              <a:rPr lang="en-IN" altLang="nl-NL" sz="900" dirty="0" err="1"/>
              <a:t>Boot,spring</a:t>
            </a:r>
            <a:r>
              <a:rPr lang="en-IN" altLang="nl-NL" sz="900" dirty="0"/>
              <a:t> Boot Cloud API </a:t>
            </a:r>
            <a:r>
              <a:rPr lang="en-IN" altLang="nl-NL" sz="900" dirty="0" err="1"/>
              <a:t>gateway,and</a:t>
            </a:r>
            <a:r>
              <a:rPr lang="en-IN" altLang="nl-NL" sz="900" dirty="0"/>
              <a:t> implemented version controlling using git Hub.</a:t>
            </a:r>
          </a:p>
          <a:p>
            <a:pPr marL="171450" indent="-171450" eaLnBrk="1" hangingPunct="1">
              <a:lnSpc>
                <a:spcPct val="114000"/>
              </a:lnSpc>
              <a:buFont typeface="Arial" panose="020B0604020202020204" pitchFamily="34" charset="0"/>
              <a:buChar char="•"/>
            </a:pPr>
            <a:r>
              <a:rPr lang="en-IN" altLang="nl-NL" sz="900" dirty="0"/>
              <a:t>Implemented MongoDB as backend using Mongo Atlas.</a:t>
            </a:r>
            <a:endParaRPr lang="en-IN" altLang="nl-NL" sz="900" b="1" dirty="0"/>
          </a:p>
          <a:p>
            <a:pPr eaLnBrk="1" hangingPunct="1">
              <a:lnSpc>
                <a:spcPct val="114000"/>
              </a:lnSpc>
            </a:pPr>
            <a:r>
              <a:rPr lang="en-US" altLang="nl-NL" sz="900" b="1" dirty="0"/>
              <a:t>Website for Photography agency</a:t>
            </a:r>
          </a:p>
          <a:p>
            <a:pPr eaLnBrk="1" hangingPunct="1">
              <a:lnSpc>
                <a:spcPct val="114000"/>
              </a:lnSpc>
            </a:pPr>
            <a:r>
              <a:rPr lang="en-IN" altLang="en-US" sz="900" dirty="0"/>
              <a:t>Developed a </a:t>
            </a:r>
            <a:r>
              <a:rPr lang="en-IN" altLang="en-US" sz="900" b="1" dirty="0"/>
              <a:t>Responsive</a:t>
            </a:r>
            <a:r>
              <a:rPr lang="en-IN" altLang="en-US" sz="900" dirty="0"/>
              <a:t> static website for a photography agency using </a:t>
            </a:r>
            <a:r>
              <a:rPr lang="en-IN" altLang="en-US" sz="900" b="1" dirty="0"/>
              <a:t>HTML,CSS and BOOTSTRAP</a:t>
            </a:r>
          </a:p>
          <a:p>
            <a:pPr eaLnBrk="1" hangingPunct="1">
              <a:lnSpc>
                <a:spcPct val="114000"/>
              </a:lnSpc>
            </a:pPr>
            <a:r>
              <a:rPr lang="en-IN" altLang="nl-NL" sz="900" b="1" dirty="0"/>
              <a:t>Front End Web Development using Bootstrap and </a:t>
            </a:r>
            <a:r>
              <a:rPr lang="en-IN" altLang="nl-NL" sz="900" b="1" dirty="0" err="1"/>
              <a:t>Jquery</a:t>
            </a:r>
            <a:endParaRPr lang="en-IN" altLang="nl-NL" sz="900" b="1" dirty="0"/>
          </a:p>
          <a:p>
            <a:pPr eaLnBrk="1" hangingPunct="1">
              <a:lnSpc>
                <a:spcPct val="114000"/>
              </a:lnSpc>
            </a:pPr>
            <a:r>
              <a:rPr lang="en-IN" altLang="en-US" sz="900" dirty="0"/>
              <a:t>Completed this course with 90% and Designed responsive Restaurant website using HTML5 CSS3 and Bootstrap</a:t>
            </a:r>
          </a:p>
          <a:p>
            <a:pPr eaLnBrk="1" hangingPunct="1">
              <a:lnSpc>
                <a:spcPct val="114000"/>
              </a:lnSpc>
            </a:pPr>
            <a:endParaRPr lang="en-IN" altLang="en-US" sz="900" dirty="0"/>
          </a:p>
          <a:p>
            <a:pPr eaLnBrk="1" hangingPunct="1">
              <a:lnSpc>
                <a:spcPct val="114000"/>
              </a:lnSpc>
            </a:pPr>
            <a:endParaRPr lang="en-US" altLang="nl-NL" sz="900" b="1" dirty="0"/>
          </a:p>
          <a:p>
            <a:pPr eaLnBrk="1" hangingPunct="1">
              <a:lnSpc>
                <a:spcPct val="114000"/>
              </a:lnSpc>
            </a:pPr>
            <a:endParaRPr lang="en-IN" altLang="en-US" sz="900" dirty="0"/>
          </a:p>
          <a:p>
            <a:pPr eaLnBrk="1" hangingPunct="1">
              <a:lnSpc>
                <a:spcPct val="114000"/>
              </a:lnSpc>
            </a:pPr>
            <a:endParaRPr lang="en-IN" altLang="en-US" sz="900" dirty="0"/>
          </a:p>
          <a:p>
            <a:pPr eaLnBrk="1" hangingPunct="1">
              <a:lnSpc>
                <a:spcPct val="114000"/>
              </a:lnSpc>
            </a:pPr>
            <a:endParaRPr lang="en-IN" altLang="en-US" sz="900" dirty="0"/>
          </a:p>
          <a:p>
            <a:pPr eaLnBrk="1" hangingPunct="1">
              <a:lnSpc>
                <a:spcPct val="114000"/>
              </a:lnSpc>
            </a:pPr>
            <a:endParaRPr lang="en-IN" altLang="en-US" sz="900" dirty="0"/>
          </a:p>
          <a:p>
            <a:pPr eaLnBrk="1" hangingPunct="1">
              <a:lnSpc>
                <a:spcPct val="114000"/>
              </a:lnSpc>
            </a:pPr>
            <a:endParaRPr lang="en-IN" altLang="en-US" sz="900" dirty="0"/>
          </a:p>
          <a:p>
            <a:pPr eaLnBrk="1" hangingPunct="1">
              <a:lnSpc>
                <a:spcPct val="114000"/>
              </a:lnSpc>
            </a:pPr>
            <a:endParaRPr lang="en-IN" altLang="en-US" sz="900" dirty="0"/>
          </a:p>
          <a:p>
            <a:pPr eaLnBrk="1" hangingPunct="1">
              <a:lnSpc>
                <a:spcPct val="114000"/>
              </a:lnSpc>
            </a:pPr>
            <a:endParaRPr lang="en-IN" altLang="en-US" sz="900" dirty="0"/>
          </a:p>
          <a:p>
            <a:pPr eaLnBrk="1" hangingPunct="1">
              <a:lnSpc>
                <a:spcPct val="114000"/>
              </a:lnSpc>
            </a:pPr>
            <a:endParaRPr lang="en-IN" altLang="en-US" sz="900" dirty="0"/>
          </a:p>
          <a:p>
            <a:pPr eaLnBrk="1" hangingPunct="1">
              <a:lnSpc>
                <a:spcPct val="114000"/>
              </a:lnSpc>
            </a:pPr>
            <a:endParaRPr lang="en-IN" altLang="en-US" sz="900" dirty="0"/>
          </a:p>
          <a:p>
            <a:pPr eaLnBrk="1" hangingPunct="1">
              <a:lnSpc>
                <a:spcPct val="114000"/>
              </a:lnSpc>
            </a:pPr>
            <a:endParaRPr lang="en-IN" altLang="en-US" sz="900" dirty="0"/>
          </a:p>
          <a:p>
            <a:pPr eaLnBrk="1" hangingPunct="1">
              <a:lnSpc>
                <a:spcPct val="114000"/>
              </a:lnSpc>
            </a:pPr>
            <a:endParaRPr lang="en-IN" altLang="en-US" sz="900" dirty="0"/>
          </a:p>
          <a:p>
            <a:pPr eaLnBrk="1" hangingPunct="1">
              <a:lnSpc>
                <a:spcPct val="114000"/>
              </a:lnSpc>
            </a:pPr>
            <a:endParaRPr lang="en-US" altLang="nl-NL" sz="900" b="1" dirty="0"/>
          </a:p>
          <a:p>
            <a:pPr eaLnBrk="1" hangingPunct="1">
              <a:lnSpc>
                <a:spcPct val="114000"/>
              </a:lnSpc>
            </a:pPr>
            <a:br>
              <a:rPr lang="en-US" altLang="nl-NL" sz="900" dirty="0"/>
            </a:br>
            <a:br>
              <a:rPr lang="en-US" altLang="nl-NL" sz="900" dirty="0"/>
            </a:br>
            <a:endParaRPr lang="nl-NL" altLang="nl-NL" sz="900" dirty="0"/>
          </a:p>
          <a:p>
            <a:endParaRPr lang="en-IN" sz="900" dirty="0"/>
          </a:p>
        </p:txBody>
      </p:sp>
      <p:sp>
        <p:nvSpPr>
          <p:cNvPr id="3" name="Text Placeholder 2">
            <a:extLst>
              <a:ext uri="{FF2B5EF4-FFF2-40B4-BE49-F238E27FC236}">
                <a16:creationId xmlns:a16="http://schemas.microsoft.com/office/drawing/2014/main" id="{289ED78D-CC00-471F-9EEE-0D150AF77BC6}"/>
              </a:ext>
            </a:extLst>
          </p:cNvPr>
          <p:cNvSpPr>
            <a:spLocks noGrp="1"/>
          </p:cNvSpPr>
          <p:nvPr>
            <p:ph type="body" sz="quarter" idx="41"/>
          </p:nvPr>
        </p:nvSpPr>
        <p:spPr/>
        <p:txBody>
          <a:bodyPr/>
          <a:lstStyle/>
          <a:p>
            <a:r>
              <a:rPr lang="en-US" dirty="0"/>
              <a:t>Kranthi Kumar Nethi</a:t>
            </a:r>
            <a:endParaRPr lang="en-IN" dirty="0"/>
          </a:p>
        </p:txBody>
      </p:sp>
      <p:sp>
        <p:nvSpPr>
          <p:cNvPr id="4" name="Text Placeholder 3">
            <a:extLst>
              <a:ext uri="{FF2B5EF4-FFF2-40B4-BE49-F238E27FC236}">
                <a16:creationId xmlns:a16="http://schemas.microsoft.com/office/drawing/2014/main" id="{EC6C2D73-9B6F-4B3F-9AF0-2751AFEEB486}"/>
              </a:ext>
            </a:extLst>
          </p:cNvPr>
          <p:cNvSpPr>
            <a:spLocks noGrp="1"/>
          </p:cNvSpPr>
          <p:nvPr>
            <p:ph type="body" sz="quarter" idx="42"/>
          </p:nvPr>
        </p:nvSpPr>
        <p:spPr/>
        <p:txBody>
          <a:bodyPr/>
          <a:lstStyle/>
          <a:p>
            <a:r>
              <a:rPr lang="en-US" dirty="0"/>
              <a:t>Analyst/Software Engineer</a:t>
            </a:r>
            <a:endParaRPr lang="en-IN" dirty="0"/>
          </a:p>
        </p:txBody>
      </p:sp>
      <p:sp>
        <p:nvSpPr>
          <p:cNvPr id="5" name="Text Placeholder 4">
            <a:extLst>
              <a:ext uri="{FF2B5EF4-FFF2-40B4-BE49-F238E27FC236}">
                <a16:creationId xmlns:a16="http://schemas.microsoft.com/office/drawing/2014/main" id="{09466222-3519-4CAC-B274-05D8F315311D}"/>
              </a:ext>
            </a:extLst>
          </p:cNvPr>
          <p:cNvSpPr>
            <a:spLocks noGrp="1"/>
          </p:cNvSpPr>
          <p:nvPr>
            <p:ph type="body" sz="quarter" idx="43"/>
          </p:nvPr>
        </p:nvSpPr>
        <p:spPr>
          <a:xfrm>
            <a:off x="3719813" y="1373769"/>
            <a:ext cx="2373312" cy="295449"/>
          </a:xfrm>
        </p:spPr>
        <p:txBody>
          <a:bodyPr/>
          <a:lstStyle/>
          <a:p>
            <a:r>
              <a:rPr lang="en-US" dirty="0"/>
              <a:t>Bangalore</a:t>
            </a:r>
            <a:endParaRPr lang="en-IN" dirty="0"/>
          </a:p>
        </p:txBody>
      </p:sp>
      <p:pic>
        <p:nvPicPr>
          <p:cNvPr id="13" name="Picture Placeholder 12">
            <a:extLst>
              <a:ext uri="{FF2B5EF4-FFF2-40B4-BE49-F238E27FC236}">
                <a16:creationId xmlns:a16="http://schemas.microsoft.com/office/drawing/2014/main" id="{581CB440-F18D-4797-AACF-267DA37D87A5}"/>
              </a:ext>
            </a:extLst>
          </p:cNvPr>
          <p:cNvPicPr>
            <a:picLocks noGrp="1" noChangeAspect="1"/>
          </p:cNvPicPr>
          <p:nvPr>
            <p:ph type="pic" sz="quarter" idx="46"/>
          </p:nvPr>
        </p:nvPicPr>
        <p:blipFill>
          <a:blip r:embed="rId2">
            <a:extLst>
              <a:ext uri="{28A0092B-C50C-407E-A947-70E740481C1C}">
                <a14:useLocalDpi xmlns:a14="http://schemas.microsoft.com/office/drawing/2010/main" val="0"/>
              </a:ext>
            </a:extLst>
          </a:blip>
          <a:srcRect t="16667" b="16667"/>
          <a:stretch>
            <a:fillRect/>
          </a:stretch>
        </p:blipFill>
        <p:spPr>
          <a:xfrm>
            <a:off x="419390" y="335327"/>
            <a:ext cx="1521422" cy="1522668"/>
          </a:xfrm>
        </p:spPr>
      </p:pic>
      <p:sp>
        <p:nvSpPr>
          <p:cNvPr id="7" name="Text Placeholder 6">
            <a:extLst>
              <a:ext uri="{FF2B5EF4-FFF2-40B4-BE49-F238E27FC236}">
                <a16:creationId xmlns:a16="http://schemas.microsoft.com/office/drawing/2014/main" id="{0BD04AC7-623E-4C13-B26E-1DB0A1C9E314}"/>
              </a:ext>
            </a:extLst>
          </p:cNvPr>
          <p:cNvSpPr>
            <a:spLocks noGrp="1"/>
          </p:cNvSpPr>
          <p:nvPr>
            <p:ph type="body" sz="quarter" idx="47"/>
          </p:nvPr>
        </p:nvSpPr>
        <p:spPr>
          <a:xfrm>
            <a:off x="3728429" y="1593883"/>
            <a:ext cx="2922777" cy="325397"/>
          </a:xfrm>
        </p:spPr>
        <p:txBody>
          <a:bodyPr/>
          <a:lstStyle/>
          <a:p>
            <a:r>
              <a:rPr lang="en-US" dirty="0"/>
              <a:t>kranthi-kumar.nethi@capgemini.com</a:t>
            </a:r>
            <a:endParaRPr lang="en-IN" dirty="0"/>
          </a:p>
        </p:txBody>
      </p:sp>
      <p:sp>
        <p:nvSpPr>
          <p:cNvPr id="8" name="Text Placeholder 7">
            <a:extLst>
              <a:ext uri="{FF2B5EF4-FFF2-40B4-BE49-F238E27FC236}">
                <a16:creationId xmlns:a16="http://schemas.microsoft.com/office/drawing/2014/main" id="{AE18BB9B-51AB-4CB9-AEC2-2FD4720A2FF5}"/>
              </a:ext>
            </a:extLst>
          </p:cNvPr>
          <p:cNvSpPr>
            <a:spLocks noGrp="1"/>
          </p:cNvSpPr>
          <p:nvPr>
            <p:ph type="body" sz="quarter" idx="48"/>
          </p:nvPr>
        </p:nvSpPr>
        <p:spPr>
          <a:xfrm>
            <a:off x="3724073" y="1857995"/>
            <a:ext cx="2373312" cy="330250"/>
          </a:xfrm>
        </p:spPr>
        <p:txBody>
          <a:bodyPr/>
          <a:lstStyle/>
          <a:p>
            <a:r>
              <a:rPr lang="en-US" dirty="0"/>
              <a:t>9381138132</a:t>
            </a:r>
          </a:p>
          <a:p>
            <a:endParaRPr lang="en-IN" dirty="0"/>
          </a:p>
        </p:txBody>
      </p:sp>
      <p:sp>
        <p:nvSpPr>
          <p:cNvPr id="9" name="Text Placeholder 8">
            <a:extLst>
              <a:ext uri="{FF2B5EF4-FFF2-40B4-BE49-F238E27FC236}">
                <a16:creationId xmlns:a16="http://schemas.microsoft.com/office/drawing/2014/main" id="{33F3F4D9-9701-4F7B-A0CE-FF72CC897A38}"/>
              </a:ext>
            </a:extLst>
          </p:cNvPr>
          <p:cNvSpPr>
            <a:spLocks noGrp="1"/>
          </p:cNvSpPr>
          <p:nvPr>
            <p:ph type="body" sz="quarter" idx="50"/>
          </p:nvPr>
        </p:nvSpPr>
        <p:spPr>
          <a:xfrm>
            <a:off x="388313" y="2671316"/>
            <a:ext cx="4056394" cy="3621502"/>
          </a:xfrm>
        </p:spPr>
        <p:txBody>
          <a:bodyPr/>
          <a:lstStyle/>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 skilled programmer with undergraduate degree in the field of computer science and engineering with vivid perspective towards the technology.</a:t>
            </a:r>
          </a:p>
          <a:p>
            <a:pPr marL="171450" indent="-171450">
              <a:buFont typeface="Arial" panose="020B0604020202020204" pitchFamily="34" charset="0"/>
              <a:buChar char="•"/>
            </a:pPr>
            <a:r>
              <a:rPr lang="en-IN" dirty="0"/>
              <a:t>An </a:t>
            </a:r>
            <a:r>
              <a:rPr lang="en-IN" dirty="0" err="1"/>
              <a:t>abstact</a:t>
            </a:r>
            <a:r>
              <a:rPr lang="en-IN" dirty="0"/>
              <a:t> view on designing and developing the applications and evident knowledge in Design thinking and </a:t>
            </a:r>
            <a:r>
              <a:rPr lang="en-IN" b="1" dirty="0"/>
              <a:t>UI/UX.</a:t>
            </a:r>
            <a:endParaRPr lang="en-US" b="1" dirty="0"/>
          </a:p>
          <a:p>
            <a:pPr marL="171450" indent="-171450">
              <a:buFont typeface="Arial" panose="020B0604020202020204" pitchFamily="34" charset="0"/>
              <a:buChar char="•"/>
            </a:pPr>
            <a:r>
              <a:rPr lang="en-US" dirty="0"/>
              <a:t>Hands on experience in creating Single page applications using </a:t>
            </a:r>
            <a:r>
              <a:rPr lang="en-US" b="1" dirty="0" err="1"/>
              <a:t>Angular,spring</a:t>
            </a:r>
            <a:r>
              <a:rPr lang="en-US" b="1" dirty="0"/>
              <a:t> Boot and MongoDB.</a:t>
            </a:r>
          </a:p>
          <a:p>
            <a:pPr marL="171450" indent="-171450">
              <a:buFont typeface="Arial" panose="020B0604020202020204" pitchFamily="34" charset="0"/>
              <a:buChar char="•"/>
            </a:pPr>
            <a:r>
              <a:rPr lang="en-IN" dirty="0"/>
              <a:t>Having knowledge in creating applications using </a:t>
            </a:r>
            <a:r>
              <a:rPr lang="en-IN" b="1" dirty="0"/>
              <a:t>Microservices </a:t>
            </a:r>
            <a:r>
              <a:rPr lang="en-IN" dirty="0"/>
              <a:t>using</a:t>
            </a:r>
            <a:r>
              <a:rPr lang="en-IN" b="1" dirty="0"/>
              <a:t> Spring </a:t>
            </a:r>
            <a:r>
              <a:rPr lang="en-IN" b="1" dirty="0" err="1"/>
              <a:t>Boot,spring</a:t>
            </a:r>
            <a:r>
              <a:rPr lang="en-IN" b="1" dirty="0"/>
              <a:t> Cloud </a:t>
            </a:r>
            <a:r>
              <a:rPr lang="en-IN" b="1" dirty="0" err="1"/>
              <a:t>Api</a:t>
            </a:r>
            <a:r>
              <a:rPr lang="en-IN" b="1" dirty="0"/>
              <a:t> </a:t>
            </a:r>
            <a:r>
              <a:rPr lang="en-IN" b="1" dirty="0" err="1"/>
              <a:t>Gateway,</a:t>
            </a:r>
            <a:r>
              <a:rPr lang="en-IN" dirty="0" err="1"/>
              <a:t>and</a:t>
            </a:r>
            <a:r>
              <a:rPr lang="en-IN" dirty="0"/>
              <a:t> a demonstrated knowledge on communication between the microservices using </a:t>
            </a:r>
            <a:r>
              <a:rPr lang="en-IN" b="1" dirty="0"/>
              <a:t>Eureka Server. </a:t>
            </a:r>
            <a:r>
              <a:rPr lang="en-IN" dirty="0"/>
              <a:t>Intermediate knowledge in </a:t>
            </a:r>
            <a:r>
              <a:rPr lang="en-IN" b="1" dirty="0"/>
              <a:t>RabbitMQ</a:t>
            </a:r>
          </a:p>
          <a:p>
            <a:pPr marL="171450" indent="-171450">
              <a:buFont typeface="Arial" panose="020B0604020202020204" pitchFamily="34" charset="0"/>
              <a:buChar char="•"/>
            </a:pPr>
            <a:r>
              <a:rPr lang="en-IN" dirty="0"/>
              <a:t>A clear understanding in Angular </a:t>
            </a:r>
            <a:r>
              <a:rPr lang="en-IN" dirty="0" err="1"/>
              <a:t>routes,Template</a:t>
            </a:r>
            <a:r>
              <a:rPr lang="en-IN" dirty="0"/>
              <a:t> driven forms and routing.</a:t>
            </a:r>
          </a:p>
          <a:p>
            <a:pPr marL="171450" indent="-171450">
              <a:buFont typeface="Arial" panose="020B0604020202020204" pitchFamily="34" charset="0"/>
              <a:buChar char="•"/>
            </a:pPr>
            <a:r>
              <a:rPr lang="en-IN" dirty="0"/>
              <a:t>Technology enthusiast, interested in discovering new things and ability to work as team player  </a:t>
            </a:r>
          </a:p>
        </p:txBody>
      </p:sp>
      <p:sp>
        <p:nvSpPr>
          <p:cNvPr id="10" name="Text Placeholder 9">
            <a:extLst>
              <a:ext uri="{FF2B5EF4-FFF2-40B4-BE49-F238E27FC236}">
                <a16:creationId xmlns:a16="http://schemas.microsoft.com/office/drawing/2014/main" id="{178D288A-DD85-44B7-B367-361326373E4A}"/>
              </a:ext>
            </a:extLst>
          </p:cNvPr>
          <p:cNvSpPr>
            <a:spLocks noGrp="1"/>
          </p:cNvSpPr>
          <p:nvPr>
            <p:ph type="body" sz="quarter" idx="51"/>
          </p:nvPr>
        </p:nvSpPr>
        <p:spPr>
          <a:xfrm>
            <a:off x="3724073" y="2070955"/>
            <a:ext cx="2373312" cy="330250"/>
          </a:xfrm>
        </p:spPr>
        <p:txBody>
          <a:bodyPr/>
          <a:lstStyle/>
          <a:p>
            <a:r>
              <a:rPr lang="en-US" dirty="0"/>
              <a:t>A4</a:t>
            </a:r>
          </a:p>
          <a:p>
            <a:endParaRPr lang="en-IN" dirty="0"/>
          </a:p>
        </p:txBody>
      </p:sp>
      <p:graphicFrame>
        <p:nvGraphicFramePr>
          <p:cNvPr id="11" name="Table 10">
            <a:extLst>
              <a:ext uri="{FF2B5EF4-FFF2-40B4-BE49-F238E27FC236}">
                <a16:creationId xmlns:a16="http://schemas.microsoft.com/office/drawing/2014/main" id="{27C7AE8F-0D67-486C-A28F-2C9168C0A5C4}"/>
              </a:ext>
            </a:extLst>
          </p:cNvPr>
          <p:cNvGraphicFramePr>
            <a:graphicFrameLocks noGrp="1"/>
          </p:cNvGraphicFramePr>
          <p:nvPr>
            <p:extLst>
              <p:ext uri="{D42A27DB-BD31-4B8C-83A1-F6EECF244321}">
                <p14:modId xmlns:p14="http://schemas.microsoft.com/office/powerpoint/2010/main" val="1566030529"/>
              </p:ext>
            </p:extLst>
          </p:nvPr>
        </p:nvGraphicFramePr>
        <p:xfrm>
          <a:off x="9238335" y="597382"/>
          <a:ext cx="2953665" cy="5730605"/>
        </p:xfrm>
        <a:graphic>
          <a:graphicData uri="http://schemas.openxmlformats.org/drawingml/2006/table">
            <a:tbl>
              <a:tblPr firstRow="1" bandRow="1">
                <a:tableStyleId>{0E3FDE45-AF77-4B5C-9715-49D594BDF05E}</a:tableStyleId>
              </a:tblPr>
              <a:tblGrid>
                <a:gridCol w="1087274">
                  <a:extLst>
                    <a:ext uri="{9D8B030D-6E8A-4147-A177-3AD203B41FA5}">
                      <a16:colId xmlns:a16="http://schemas.microsoft.com/office/drawing/2014/main" val="3369056020"/>
                    </a:ext>
                  </a:extLst>
                </a:gridCol>
                <a:gridCol w="1866391">
                  <a:extLst>
                    <a:ext uri="{9D8B030D-6E8A-4147-A177-3AD203B41FA5}">
                      <a16:colId xmlns:a16="http://schemas.microsoft.com/office/drawing/2014/main" val="2044760965"/>
                    </a:ext>
                  </a:extLst>
                </a:gridCol>
              </a:tblGrid>
              <a:tr h="525934">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a:t>
                      </a:r>
                    </a:p>
                    <a:p>
                      <a:r>
                        <a:rPr kumimoji="0" lang="en-US" sz="800" b="0" u="none" strike="noStrike" kern="1200" cap="none" spc="0" normalizeH="0" baseline="0" dirty="0">
                          <a:ln>
                            <a:noFill/>
                          </a:ln>
                          <a:effectLst/>
                          <a:uLnTx/>
                          <a:uFillTx/>
                        </a:rPr>
                        <a:t>Junit, Mockito, Servlets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691748251"/>
                  </a:ext>
                </a:extLst>
              </a:tr>
              <a:tr h="3044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552037087"/>
                  </a:ext>
                </a:extLst>
              </a:tr>
              <a:tr h="7473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339144042"/>
                  </a:ext>
                </a:extLst>
              </a:tr>
              <a:tr h="415210">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Implement DAO layer using spring Data repositories, Transaction Management</a:t>
                      </a:r>
                      <a:endParaRPr lang="en-US" sz="800" dirty="0">
                        <a:solidFill>
                          <a:schemeClr val="tx1"/>
                        </a:solidFill>
                      </a:endParaRPr>
                    </a:p>
                  </a:txBody>
                  <a:tcPr/>
                </a:tc>
                <a:extLst>
                  <a:ext uri="{0D108BD9-81ED-4DB2-BD59-A6C34878D82A}">
                    <a16:rowId xmlns:a16="http://schemas.microsoft.com/office/drawing/2014/main" val="434026840"/>
                  </a:ext>
                </a:extLst>
              </a:tr>
              <a:tr h="525934">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Messaging Service, Sync/Async comms, Swagger API specifications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810379454"/>
                  </a:ext>
                </a:extLst>
              </a:tr>
              <a:tr h="50058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Eureka, spring cloud API </a:t>
                      </a:r>
                      <a:r>
                        <a:rPr kumimoji="0" lang="en-US" sz="800" u="none" strike="noStrike" kern="1200" cap="none" spc="0" normalizeH="0" baseline="0" dirty="0" err="1">
                          <a:ln>
                            <a:noFill/>
                          </a:ln>
                          <a:solidFill>
                            <a:schemeClr val="tx1"/>
                          </a:solidFill>
                          <a:effectLst/>
                          <a:uLnTx/>
                          <a:uFillTx/>
                          <a:latin typeface="+mn-lt"/>
                          <a:ea typeface="+mn-ea"/>
                          <a:cs typeface="+mn-cs"/>
                        </a:rPr>
                        <a:t>gateway,Config</a:t>
                      </a:r>
                      <a:r>
                        <a:rPr kumimoji="0" lang="en-US" sz="800" u="none" strike="noStrike" kern="1200" cap="none" spc="0" normalizeH="0" baseline="0" dirty="0">
                          <a:ln>
                            <a:noFill/>
                          </a:ln>
                          <a:solidFill>
                            <a:schemeClr val="tx1"/>
                          </a:solidFill>
                          <a:effectLst/>
                          <a:uLnTx/>
                          <a:uFillTx/>
                          <a:latin typeface="+mn-lt"/>
                          <a:ea typeface="+mn-ea"/>
                          <a:cs typeface="+mn-cs"/>
                        </a:rPr>
                        <a:t> Server</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98433667"/>
                  </a:ext>
                </a:extLst>
              </a:tr>
              <a:tr h="193765">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505435220"/>
                  </a:ext>
                </a:extLst>
              </a:tr>
              <a:tr h="41521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 &amp; Karma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490891393"/>
                  </a:ext>
                </a:extLst>
              </a:tr>
              <a:tr h="26804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p>
                  </a:txBody>
                  <a:tcPr/>
                </a:tc>
                <a:extLst>
                  <a:ext uri="{0D108BD9-81ED-4DB2-BD59-A6C34878D82A}">
                    <a16:rowId xmlns:a16="http://schemas.microsoft.com/office/drawing/2014/main" val="2831487852"/>
                  </a:ext>
                </a:extLst>
              </a:tr>
              <a:tr h="5259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3152214493"/>
                  </a:ext>
                </a:extLst>
              </a:tr>
              <a:tr h="26804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STS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IDE,AdobeXD</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478141855"/>
                  </a:ext>
                </a:extLst>
              </a:tr>
              <a:tr h="18437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71579015"/>
                  </a:ext>
                </a:extLst>
              </a:tr>
              <a:tr h="39509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Problem Solving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skills,efficiently</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convey my understanding through communication</a:t>
                      </a:r>
                    </a:p>
                  </a:txBody>
                  <a:tcPr/>
                </a:tc>
                <a:extLst>
                  <a:ext uri="{0D108BD9-81ED-4DB2-BD59-A6C34878D82A}">
                    <a16:rowId xmlns:a16="http://schemas.microsoft.com/office/drawing/2014/main" val="3203885551"/>
                  </a:ext>
                </a:extLst>
              </a:tr>
            </a:tbl>
          </a:graphicData>
        </a:graphic>
      </p:graphicFrame>
      <p:pic>
        <p:nvPicPr>
          <p:cNvPr id="14" name="Picture 6" descr="Movie, play, video icon">
            <a:extLst>
              <a:ext uri="{FF2B5EF4-FFF2-40B4-BE49-F238E27FC236}">
                <a16:creationId xmlns:a16="http://schemas.microsoft.com/office/drawing/2014/main" id="{344D722B-25FE-4AF3-8312-C1CC5C6092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5039" y="6327987"/>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7">
            <a:extLst>
              <a:ext uri="{FF2B5EF4-FFF2-40B4-BE49-F238E27FC236}">
                <a16:creationId xmlns:a16="http://schemas.microsoft.com/office/drawing/2014/main" id="{A2C752F5-3910-4ED6-9BAD-B592F4ABD7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546189" y="639695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3">
            <a:extLst>
              <a:ext uri="{FF2B5EF4-FFF2-40B4-BE49-F238E27FC236}">
                <a16:creationId xmlns:a16="http://schemas.microsoft.com/office/drawing/2014/main" id="{7284F17B-B178-4CF8-ABAB-77FB86C3C688}"/>
              </a:ext>
            </a:extLst>
          </p:cNvPr>
          <p:cNvSpPr txBox="1">
            <a:spLocks noChangeArrowheads="1"/>
          </p:cNvSpPr>
          <p:nvPr/>
        </p:nvSpPr>
        <p:spPr bwMode="auto">
          <a:xfrm>
            <a:off x="5081780" y="6491287"/>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spTree>
    <p:extLst>
      <p:ext uri="{BB962C8B-B14F-4D97-AF65-F5344CB8AC3E}">
        <p14:creationId xmlns:p14="http://schemas.microsoft.com/office/powerpoint/2010/main" val="25721020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2138</TotalTime>
  <Words>425</Words>
  <Application>Microsoft Office PowerPoint</Application>
  <PresentationFormat>Widescreen</PresentationFormat>
  <Paragraphs>62</Paragraphs>
  <Slides>1</Slides>
  <Notes>0</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nethi kranthi</cp:lastModifiedBy>
  <cp:revision>100</cp:revision>
  <dcterms:created xsi:type="dcterms:W3CDTF">2020-09-22T06:24:34Z</dcterms:created>
  <dcterms:modified xsi:type="dcterms:W3CDTF">2021-10-04T07:24:06Z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