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7" r:id="rId3"/>
    <p:sldId id="258" r:id="rId4"/>
    <p:sldId id="259" r:id="rId5"/>
    <p:sldId id="260" r:id="rId6"/>
    <p:sldId id="263" r:id="rId7"/>
    <p:sldId id="261"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248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43018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07829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1153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64003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0805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4826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5236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8552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50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73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15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366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9960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018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1851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0687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CAD085-E8A6-8845-BD4E-CB4CCA059FC4}" type="datetimeFigureOut">
              <a:rPr lang="en-US" smtClean="0"/>
              <a:t>10/5/2025</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43212646"/>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332" y="845574"/>
            <a:ext cx="7765322" cy="970450"/>
          </a:xfrm>
        </p:spPr>
        <p:txBody>
          <a:bodyPr>
            <a:noAutofit/>
          </a:bodyPr>
          <a:lstStyle/>
          <a:p>
            <a:r>
              <a:rPr b="1" dirty="0"/>
              <a:t>Smart Traffic Flow Optimization using </a:t>
            </a:r>
            <a:r>
              <a:rPr lang="en-IN" b="1" dirty="0"/>
              <a:t>Big Data</a:t>
            </a:r>
            <a:endParaRPr b="1" dirty="0"/>
          </a:p>
        </p:txBody>
      </p:sp>
      <p:sp>
        <p:nvSpPr>
          <p:cNvPr id="3" name="Content Placeholder 2"/>
          <p:cNvSpPr>
            <a:spLocks noGrp="1"/>
          </p:cNvSpPr>
          <p:nvPr>
            <p:ph idx="1"/>
          </p:nvPr>
        </p:nvSpPr>
        <p:spPr>
          <a:xfrm>
            <a:off x="685346" y="2047082"/>
            <a:ext cx="7765322" cy="4058751"/>
          </a:xfrm>
        </p:spPr>
        <p:txBody>
          <a:bodyPr>
            <a:normAutofit fontScale="62500" lnSpcReduction="20000"/>
          </a:bodyPr>
          <a:lstStyle/>
          <a:p>
            <a:pPr marL="0" indent="0">
              <a:buNone/>
            </a:pPr>
            <a:r>
              <a:rPr sz="2900" dirty="0"/>
              <a:t>Analyzing and optimizing city traffic using Py</a:t>
            </a:r>
            <a:r>
              <a:rPr lang="en-IN" sz="2900" dirty="0"/>
              <a:t>-</a:t>
            </a:r>
            <a:r>
              <a:rPr sz="2900" dirty="0"/>
              <a:t>Spark and Big Data</a:t>
            </a:r>
            <a:r>
              <a:rPr lang="en-IN" sz="2900" dirty="0"/>
              <a:t> </a:t>
            </a:r>
            <a:r>
              <a:rPr sz="2900" dirty="0"/>
              <a:t>techniques.</a:t>
            </a:r>
            <a:endParaRPr lang="en-IN" sz="29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r>
              <a:rPr lang="en-IN" sz="2000" dirty="0"/>
              <a:t>Name: A.V.V.KRANTHI RAM</a:t>
            </a:r>
          </a:p>
          <a:p>
            <a:pPr marL="0" indent="0">
              <a:buNone/>
            </a:pPr>
            <a:r>
              <a:rPr lang="en-IN" sz="2000" dirty="0"/>
              <a:t>Roll No: 2211CS010645 (S3)</a:t>
            </a:r>
          </a:p>
          <a:p>
            <a:pPr marL="0" indent="0">
              <a:buNone/>
            </a:pPr>
            <a:r>
              <a:rPr lang="en-IN" sz="2000" dirty="0"/>
              <a:t>Dataset</a:t>
            </a:r>
            <a:r>
              <a:rPr lang="en-IN" dirty="0"/>
              <a:t>: Urban Traffic Flow Dataset (Kaggle)</a:t>
            </a:r>
            <a:endParaRPr lang="en-IN" sz="2000" dirty="0"/>
          </a:p>
          <a:p>
            <a:pPr marL="0" indent="0">
              <a:buNone/>
            </a:pPr>
            <a:r>
              <a:rPr lang="en-IN" sz="2000" dirty="0"/>
              <a:t>Email: alugulakranthiram@gmail.com</a:t>
            </a:r>
          </a:p>
          <a:p>
            <a:pPr marL="0" indent="0">
              <a:buNone/>
            </a:pPr>
            <a:r>
              <a:rPr lang="en-IN" sz="2000" dirty="0"/>
              <a:t>Linked In: www.linkedin.com/in/alugula-kranthiram</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a:p>
            <a:pPr marL="0" indent="0">
              <a:buNone/>
            </a:pPr>
            <a:endParaRPr sz="2000" dirty="0"/>
          </a:p>
        </p:txBody>
      </p:sp>
      <p:pic>
        <p:nvPicPr>
          <p:cNvPr id="5" name="Picture 4">
            <a:extLst>
              <a:ext uri="{FF2B5EF4-FFF2-40B4-BE49-F238E27FC236}">
                <a16:creationId xmlns:a16="http://schemas.microsoft.com/office/drawing/2014/main" id="{8A0335D8-B034-AEB7-A001-9C9F421FD0F9}"/>
              </a:ext>
            </a:extLst>
          </p:cNvPr>
          <p:cNvPicPr>
            <a:picLocks noChangeAspect="1"/>
          </p:cNvPicPr>
          <p:nvPr/>
        </p:nvPicPr>
        <p:blipFill>
          <a:blip r:embed="rId2"/>
          <a:stretch>
            <a:fillRect/>
          </a:stretch>
        </p:blipFill>
        <p:spPr>
          <a:xfrm>
            <a:off x="5132439" y="2910348"/>
            <a:ext cx="3326215" cy="29791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7"/>
            <a:ext cx="8229600" cy="1143000"/>
          </a:xfrm>
        </p:spPr>
        <p:txBody>
          <a:bodyPr/>
          <a:lstStyle/>
          <a:p>
            <a:r>
              <a:rPr dirty="0"/>
              <a:t>Introduction</a:t>
            </a:r>
          </a:p>
        </p:txBody>
      </p:sp>
      <p:sp>
        <p:nvSpPr>
          <p:cNvPr id="3" name="Content Placeholder 2"/>
          <p:cNvSpPr>
            <a:spLocks noGrp="1"/>
          </p:cNvSpPr>
          <p:nvPr>
            <p:ph idx="1"/>
          </p:nvPr>
        </p:nvSpPr>
        <p:spPr>
          <a:xfrm>
            <a:off x="457200" y="1501877"/>
            <a:ext cx="8229600" cy="4525963"/>
          </a:xfrm>
        </p:spPr>
        <p:txBody>
          <a:bodyPr>
            <a:normAutofit/>
          </a:bodyPr>
          <a:lstStyle/>
          <a:p>
            <a:pPr algn="just">
              <a:lnSpc>
                <a:spcPct val="150000"/>
              </a:lnSpc>
            </a:pPr>
            <a:r>
              <a:rPr dirty="0"/>
              <a:t>Traffic congestion is one of the major challenges in urban areas. Smart traffic optimization helps reduce delays, fuel consumption, and environmental impact.</a:t>
            </a:r>
            <a:endParaRPr lang="en-IN" dirty="0"/>
          </a:p>
          <a:p>
            <a:pPr algn="just">
              <a:lnSpc>
                <a:spcPct val="150000"/>
              </a:lnSpc>
            </a:pPr>
            <a:endParaRPr lang="en-IN" dirty="0"/>
          </a:p>
          <a:p>
            <a:pPr algn="just">
              <a:lnSpc>
                <a:spcPct val="150000"/>
              </a:lnSpc>
            </a:pPr>
            <a:r>
              <a:rPr lang="en-US" dirty="0"/>
              <a:t>This project demonstrates how Big Data technologies can transform raw traffic data into meaningful insights. By analyzing vehicle counts, average speeds, weather impacts, and accident frequencies, authorities can make data-driven decisions to optimize traffic signals, deploy resources effectively, and improve road infrastructure planning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39" y="429174"/>
            <a:ext cx="7765322" cy="970450"/>
          </a:xfrm>
        </p:spPr>
        <p:txBody>
          <a:bodyPr/>
          <a:lstStyle/>
          <a:p>
            <a:r>
              <a:rPr dirty="0"/>
              <a:t>Dataset Overview</a:t>
            </a:r>
          </a:p>
        </p:txBody>
      </p:sp>
      <p:sp>
        <p:nvSpPr>
          <p:cNvPr id="3" name="Content Placeholder 2"/>
          <p:cNvSpPr>
            <a:spLocks noGrp="1"/>
          </p:cNvSpPr>
          <p:nvPr>
            <p:ph idx="1"/>
          </p:nvPr>
        </p:nvSpPr>
        <p:spPr>
          <a:xfrm>
            <a:off x="457200" y="1417638"/>
            <a:ext cx="8229600" cy="4525963"/>
          </a:xfrm>
        </p:spPr>
        <p:txBody>
          <a:bodyPr>
            <a:normAutofit lnSpcReduction="10000"/>
          </a:bodyPr>
          <a:lstStyle/>
          <a:p>
            <a:pPr marL="0" indent="0" algn="just">
              <a:buNone/>
            </a:pPr>
            <a:r>
              <a:rPr dirty="0"/>
              <a:t>The dataset contains information such as:</a:t>
            </a:r>
          </a:p>
          <a:p>
            <a:pPr algn="just"/>
            <a:r>
              <a:rPr dirty="0"/>
              <a:t>- Location</a:t>
            </a:r>
          </a:p>
          <a:p>
            <a:pPr algn="just"/>
            <a:r>
              <a:rPr dirty="0"/>
              <a:t>- </a:t>
            </a:r>
            <a:r>
              <a:rPr lang="en-US" dirty="0"/>
              <a:t>Vehicle count per type (Car, Bike, Bus, Truck)</a:t>
            </a:r>
            <a:endParaRPr dirty="0"/>
          </a:p>
          <a:p>
            <a:pPr algn="just"/>
            <a:r>
              <a:rPr dirty="0"/>
              <a:t>- Speed</a:t>
            </a:r>
            <a:r>
              <a:rPr lang="en-IN" dirty="0"/>
              <a:t>(kmph) </a:t>
            </a:r>
            <a:endParaRPr dirty="0"/>
          </a:p>
          <a:p>
            <a:pPr algn="just"/>
            <a:r>
              <a:rPr dirty="0"/>
              <a:t>- Time Slot</a:t>
            </a:r>
          </a:p>
          <a:p>
            <a:pPr algn="just"/>
            <a:r>
              <a:rPr dirty="0"/>
              <a:t>- Weather Conditions</a:t>
            </a:r>
            <a:r>
              <a:rPr lang="en-IN" dirty="0"/>
              <a:t>(Clear, Rainy, Foggy)</a:t>
            </a:r>
            <a:endParaRPr dirty="0"/>
          </a:p>
          <a:p>
            <a:pPr algn="just"/>
            <a:r>
              <a:rPr dirty="0"/>
              <a:t>- Accident </a:t>
            </a:r>
            <a:r>
              <a:rPr lang="en-IN" dirty="0"/>
              <a:t>reported per location</a:t>
            </a:r>
          </a:p>
          <a:p>
            <a:pPr algn="just"/>
            <a:r>
              <a:rPr lang="en-IN" dirty="0"/>
              <a:t>-</a:t>
            </a:r>
            <a:r>
              <a:rPr dirty="0"/>
              <a:t>Total Records: ~10,000</a:t>
            </a:r>
            <a:endParaRPr lang="en-IN" dirty="0"/>
          </a:p>
          <a:p>
            <a:pPr algn="just"/>
            <a:endParaRPr lang="en-IN" dirty="0"/>
          </a:p>
          <a:p>
            <a:pPr marL="0" indent="0" algn="just">
              <a:buNone/>
            </a:pPr>
            <a:r>
              <a:rPr lang="en-US" dirty="0"/>
              <a:t>The data was processed using </a:t>
            </a:r>
            <a:r>
              <a:rPr lang="en-US" dirty="0" err="1"/>
              <a:t>PySpark</a:t>
            </a:r>
            <a:r>
              <a:rPr lang="en-US" dirty="0"/>
              <a:t> for distributed computing and analyzed using visualization tools to extract trends and patterns.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Analysis</a:t>
            </a:r>
          </a:p>
        </p:txBody>
      </p:sp>
      <p:sp>
        <p:nvSpPr>
          <p:cNvPr id="3" name="Content Placeholder 2"/>
          <p:cNvSpPr>
            <a:spLocks noGrp="1"/>
          </p:cNvSpPr>
          <p:nvPr>
            <p:ph idx="1"/>
          </p:nvPr>
        </p:nvSpPr>
        <p:spPr/>
        <p:txBody>
          <a:bodyPr>
            <a:normAutofit fontScale="92500" lnSpcReduction="20000"/>
          </a:bodyPr>
          <a:lstStyle/>
          <a:p>
            <a:pPr marL="0" indent="0" algn="just">
              <a:buNone/>
            </a:pPr>
            <a:r>
              <a:rPr dirty="0"/>
              <a:t>Key insights discovered:</a:t>
            </a:r>
            <a:endParaRPr lang="en-IN" dirty="0"/>
          </a:p>
          <a:p>
            <a:pPr algn="just"/>
            <a:r>
              <a:rPr lang="en-US" sz="2600" b="1" dirty="0"/>
              <a:t>Morning and Evening time slots </a:t>
            </a:r>
            <a:r>
              <a:rPr lang="en-US" sz="2600" dirty="0"/>
              <a:t>experience the highest traffic volume.</a:t>
            </a:r>
          </a:p>
          <a:p>
            <a:pPr algn="just"/>
            <a:r>
              <a:rPr lang="en-US" sz="2600" b="1" dirty="0"/>
              <a:t>Industrial Area and Downtown </a:t>
            </a:r>
            <a:r>
              <a:rPr lang="en-US" sz="2600" dirty="0"/>
              <a:t>are consistent congestion hotspots.</a:t>
            </a:r>
          </a:p>
          <a:p>
            <a:pPr algn="just"/>
            <a:r>
              <a:rPr lang="en-US" sz="2600" b="1" dirty="0"/>
              <a:t>Average speed </a:t>
            </a:r>
            <a:r>
              <a:rPr lang="en-US" sz="2600" dirty="0"/>
              <a:t>drops below 30 kmph during Rainy weather, indicating reduced visibility and safety.</a:t>
            </a:r>
          </a:p>
          <a:p>
            <a:pPr algn="just"/>
            <a:r>
              <a:rPr lang="en-US" sz="2600" b="1" dirty="0"/>
              <a:t>Accident rates </a:t>
            </a:r>
            <a:r>
              <a:rPr lang="en-US" sz="2600" dirty="0"/>
              <a:t>are moderately correlated with total vehicle count, suggesting that congestion increases risk.</a:t>
            </a:r>
          </a:p>
          <a:p>
            <a:pPr algn="just"/>
            <a:r>
              <a:rPr lang="en-US" sz="2600" dirty="0"/>
              <a:t>Some </a:t>
            </a:r>
            <a:r>
              <a:rPr lang="en-US" sz="2600" b="1" dirty="0"/>
              <a:t>suburban areas </a:t>
            </a:r>
            <a:r>
              <a:rPr lang="en-US" sz="2600" dirty="0"/>
              <a:t>maintain stable traffic with fewer accidents, implying well-managed flow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Visualizations</a:t>
            </a:r>
            <a:endParaRPr dirty="0"/>
          </a:p>
        </p:txBody>
      </p:sp>
      <p:sp>
        <p:nvSpPr>
          <p:cNvPr id="3" name="Content Placeholder 2"/>
          <p:cNvSpPr>
            <a:spLocks noGrp="1"/>
          </p:cNvSpPr>
          <p:nvPr>
            <p:ph sz="half" idx="1"/>
          </p:nvPr>
        </p:nvSpPr>
        <p:spPr>
          <a:xfrm>
            <a:off x="24168" y="1600199"/>
            <a:ext cx="4547832" cy="4830098"/>
          </a:xfrm>
        </p:spPr>
        <p:txBody>
          <a:bodyPr/>
          <a:lstStyle/>
          <a:p>
            <a:pPr marL="0" indent="0">
              <a:buNone/>
            </a:pPr>
            <a:r>
              <a:rPr lang="en-IN" sz="2000" b="1" dirty="0"/>
              <a:t>    Average Speed (Location x  Timeslot)</a:t>
            </a:r>
            <a:endParaRPr sz="2000" b="1" dirty="0"/>
          </a:p>
        </p:txBody>
      </p:sp>
      <p:sp>
        <p:nvSpPr>
          <p:cNvPr id="4" name="Content Placeholder 3">
            <a:extLst>
              <a:ext uri="{FF2B5EF4-FFF2-40B4-BE49-F238E27FC236}">
                <a16:creationId xmlns:a16="http://schemas.microsoft.com/office/drawing/2014/main" id="{63BC3FBF-81DC-7A0D-A95B-BA781D782604}"/>
              </a:ext>
            </a:extLst>
          </p:cNvPr>
          <p:cNvSpPr>
            <a:spLocks noGrp="1"/>
          </p:cNvSpPr>
          <p:nvPr>
            <p:ph sz="half" idx="2"/>
          </p:nvPr>
        </p:nvSpPr>
        <p:spPr>
          <a:xfrm>
            <a:off x="4648200" y="1600200"/>
            <a:ext cx="4471632" cy="4525963"/>
          </a:xfrm>
        </p:spPr>
        <p:txBody>
          <a:bodyPr>
            <a:normAutofit/>
          </a:bodyPr>
          <a:lstStyle/>
          <a:p>
            <a:pPr marL="0" indent="0">
              <a:buNone/>
            </a:pPr>
            <a:r>
              <a:rPr lang="en-IN" sz="2000" b="1" dirty="0"/>
              <a:t>         Accident Hotspots by Location</a:t>
            </a:r>
          </a:p>
          <a:p>
            <a:endParaRPr lang="en-IN" sz="2000" dirty="0"/>
          </a:p>
        </p:txBody>
      </p:sp>
      <p:pic>
        <p:nvPicPr>
          <p:cNvPr id="8" name="Picture 7">
            <a:extLst>
              <a:ext uri="{FF2B5EF4-FFF2-40B4-BE49-F238E27FC236}">
                <a16:creationId xmlns:a16="http://schemas.microsoft.com/office/drawing/2014/main" id="{EECCE006-C1BF-91AC-D8FD-14D9BA56BA59}"/>
              </a:ext>
            </a:extLst>
          </p:cNvPr>
          <p:cNvPicPr>
            <a:picLocks noChangeAspect="1"/>
          </p:cNvPicPr>
          <p:nvPr/>
        </p:nvPicPr>
        <p:blipFill>
          <a:blip r:embed="rId2"/>
          <a:stretch>
            <a:fillRect/>
          </a:stretch>
        </p:blipFill>
        <p:spPr>
          <a:xfrm>
            <a:off x="62268" y="2157533"/>
            <a:ext cx="4547832" cy="3411295"/>
          </a:xfrm>
          <a:prstGeom prst="rect">
            <a:avLst/>
          </a:prstGeom>
        </p:spPr>
      </p:pic>
      <p:pic>
        <p:nvPicPr>
          <p:cNvPr id="10" name="Picture 9">
            <a:extLst>
              <a:ext uri="{FF2B5EF4-FFF2-40B4-BE49-F238E27FC236}">
                <a16:creationId xmlns:a16="http://schemas.microsoft.com/office/drawing/2014/main" id="{85922E28-4C87-DF58-CDD3-0AC908E37D6F}"/>
              </a:ext>
            </a:extLst>
          </p:cNvPr>
          <p:cNvPicPr>
            <a:picLocks noChangeAspect="1"/>
          </p:cNvPicPr>
          <p:nvPr/>
        </p:nvPicPr>
        <p:blipFill>
          <a:blip r:embed="rId3"/>
          <a:stretch>
            <a:fillRect/>
          </a:stretch>
        </p:blipFill>
        <p:spPr>
          <a:xfrm>
            <a:off x="4648200" y="2157531"/>
            <a:ext cx="4390000" cy="34112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B7D5-1EA4-5A96-20B7-36EE21E14A3C}"/>
              </a:ext>
            </a:extLst>
          </p:cNvPr>
          <p:cNvSpPr>
            <a:spLocks noGrp="1"/>
          </p:cNvSpPr>
          <p:nvPr>
            <p:ph type="title"/>
          </p:nvPr>
        </p:nvSpPr>
        <p:spPr/>
        <p:txBody>
          <a:bodyPr/>
          <a:lstStyle/>
          <a:p>
            <a:r>
              <a:rPr lang="en-IN" dirty="0"/>
              <a:t>Visualizations</a:t>
            </a:r>
          </a:p>
        </p:txBody>
      </p:sp>
      <p:sp>
        <p:nvSpPr>
          <p:cNvPr id="6" name="Content Placeholder 5">
            <a:extLst>
              <a:ext uri="{FF2B5EF4-FFF2-40B4-BE49-F238E27FC236}">
                <a16:creationId xmlns:a16="http://schemas.microsoft.com/office/drawing/2014/main" id="{9E649A96-37EA-42F3-8785-943B1BB498DA}"/>
              </a:ext>
            </a:extLst>
          </p:cNvPr>
          <p:cNvSpPr>
            <a:spLocks noGrp="1"/>
          </p:cNvSpPr>
          <p:nvPr>
            <p:ph sz="half" idx="1"/>
          </p:nvPr>
        </p:nvSpPr>
        <p:spPr>
          <a:xfrm>
            <a:off x="120567" y="1600200"/>
            <a:ext cx="4375233" cy="4908755"/>
          </a:xfrm>
        </p:spPr>
        <p:txBody>
          <a:bodyPr>
            <a:normAutofit/>
          </a:bodyPr>
          <a:lstStyle/>
          <a:p>
            <a:pPr marL="0" indent="0">
              <a:buNone/>
            </a:pPr>
            <a:r>
              <a:rPr lang="en-IN" sz="2000" b="1" dirty="0"/>
              <a:t>       Vehicle Distribution by Type</a:t>
            </a:r>
          </a:p>
        </p:txBody>
      </p:sp>
      <p:sp>
        <p:nvSpPr>
          <p:cNvPr id="7" name="Content Placeholder 6">
            <a:extLst>
              <a:ext uri="{FF2B5EF4-FFF2-40B4-BE49-F238E27FC236}">
                <a16:creationId xmlns:a16="http://schemas.microsoft.com/office/drawing/2014/main" id="{3A22A20E-EEB0-3D52-0F6D-1820A14F780B}"/>
              </a:ext>
            </a:extLst>
          </p:cNvPr>
          <p:cNvSpPr>
            <a:spLocks noGrp="1"/>
          </p:cNvSpPr>
          <p:nvPr>
            <p:ph sz="half" idx="2"/>
          </p:nvPr>
        </p:nvSpPr>
        <p:spPr>
          <a:xfrm>
            <a:off x="4785851" y="1580050"/>
            <a:ext cx="4266626" cy="4662949"/>
          </a:xfrm>
        </p:spPr>
        <p:txBody>
          <a:bodyPr>
            <a:normAutofit/>
          </a:bodyPr>
          <a:lstStyle/>
          <a:p>
            <a:pPr marL="0" indent="0" algn="ctr">
              <a:buNone/>
            </a:pPr>
            <a:r>
              <a:rPr lang="en-US" sz="2000" b="1" dirty="0"/>
              <a:t>Vehicle Count vs Accidents            Reported (with Trend Line)</a:t>
            </a:r>
          </a:p>
          <a:p>
            <a:pPr marL="0" indent="0" algn="ctr">
              <a:buNone/>
            </a:pPr>
            <a:endParaRPr lang="en-IN" sz="2000" b="1" dirty="0"/>
          </a:p>
        </p:txBody>
      </p:sp>
      <p:pic>
        <p:nvPicPr>
          <p:cNvPr id="9" name="Picture 8">
            <a:extLst>
              <a:ext uri="{FF2B5EF4-FFF2-40B4-BE49-F238E27FC236}">
                <a16:creationId xmlns:a16="http://schemas.microsoft.com/office/drawing/2014/main" id="{475487F8-B3CF-C9B2-7A54-CE28250CA480}"/>
              </a:ext>
            </a:extLst>
          </p:cNvPr>
          <p:cNvPicPr>
            <a:picLocks noChangeAspect="1"/>
          </p:cNvPicPr>
          <p:nvPr/>
        </p:nvPicPr>
        <p:blipFill>
          <a:blip r:embed="rId2"/>
          <a:stretch>
            <a:fillRect/>
          </a:stretch>
        </p:blipFill>
        <p:spPr>
          <a:xfrm>
            <a:off x="137389" y="2241756"/>
            <a:ext cx="4358412" cy="3585489"/>
          </a:xfrm>
          <a:prstGeom prst="rect">
            <a:avLst/>
          </a:prstGeom>
        </p:spPr>
      </p:pic>
      <p:pic>
        <p:nvPicPr>
          <p:cNvPr id="11" name="Picture 10">
            <a:extLst>
              <a:ext uri="{FF2B5EF4-FFF2-40B4-BE49-F238E27FC236}">
                <a16:creationId xmlns:a16="http://schemas.microsoft.com/office/drawing/2014/main" id="{AB24572F-F479-831D-82F0-A7724F769C99}"/>
              </a:ext>
            </a:extLst>
          </p:cNvPr>
          <p:cNvPicPr>
            <a:picLocks noChangeAspect="1"/>
          </p:cNvPicPr>
          <p:nvPr/>
        </p:nvPicPr>
        <p:blipFill>
          <a:blip r:embed="rId3"/>
          <a:stretch>
            <a:fillRect/>
          </a:stretch>
        </p:blipFill>
        <p:spPr>
          <a:xfrm>
            <a:off x="4572001" y="2241756"/>
            <a:ext cx="4451432" cy="3618628"/>
          </a:xfrm>
          <a:prstGeom prst="rect">
            <a:avLst/>
          </a:prstGeom>
        </p:spPr>
      </p:pic>
    </p:spTree>
    <p:extLst>
      <p:ext uri="{BB962C8B-B14F-4D97-AF65-F5344CB8AC3E}">
        <p14:creationId xmlns:p14="http://schemas.microsoft.com/office/powerpoint/2010/main" val="114415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Recommendations</a:t>
            </a:r>
          </a:p>
        </p:txBody>
      </p:sp>
      <p:sp>
        <p:nvSpPr>
          <p:cNvPr id="3" name="Content Placeholder 2"/>
          <p:cNvSpPr>
            <a:spLocks noGrp="1"/>
          </p:cNvSpPr>
          <p:nvPr>
            <p:ph idx="1"/>
          </p:nvPr>
        </p:nvSpPr>
        <p:spPr>
          <a:xfrm>
            <a:off x="457200" y="1417638"/>
            <a:ext cx="8229600" cy="4525963"/>
          </a:xfrm>
        </p:spPr>
        <p:txBody>
          <a:bodyPr>
            <a:normAutofit fontScale="85000" lnSpcReduction="10000"/>
          </a:bodyPr>
          <a:lstStyle/>
          <a:p>
            <a:pPr algn="just">
              <a:buFont typeface="Wingdings" panose="05000000000000000000" pitchFamily="2" charset="2"/>
              <a:buChar char="ü"/>
            </a:pPr>
            <a:r>
              <a:rPr lang="en-US" b="1" dirty="0"/>
              <a:t>Smart Signal Control : </a:t>
            </a:r>
            <a:r>
              <a:rPr lang="en-US" dirty="0"/>
              <a:t>Implement adaptive traffic lights in Industrial Area and Downtown to dynamically adjust signal timing based on real-time vehicle flow. </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b="1" dirty="0"/>
              <a:t>Peak Hour Management : </a:t>
            </a:r>
            <a:r>
              <a:rPr lang="en-US" dirty="0"/>
              <a:t>Promote public transport and staggered work hours to distribute traffic load evenly during morning and evening peaks.</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b="1" dirty="0"/>
              <a:t>Weather-Based Adjustments: </a:t>
            </a:r>
            <a:r>
              <a:rPr lang="en-US" dirty="0"/>
              <a:t>Install rain sensors and integrate weather data into signal algorithms to ensure smoother control during adverse conditions.</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b="1" dirty="0"/>
              <a:t>Accident Response System: </a:t>
            </a:r>
            <a:r>
              <a:rPr lang="en-US" dirty="0"/>
              <a:t>Establish rapid response units at major hotspots to reduce clearance time and prevent secondary congestion. </a:t>
            </a:r>
          </a:p>
          <a:p>
            <a:pPr algn="just">
              <a:buFont typeface="Wingdings" panose="05000000000000000000" pitchFamily="2" charset="2"/>
              <a:buChar char="ü"/>
            </a:pPr>
            <a:endParaRPr lang="en-US" dirty="0"/>
          </a:p>
          <a:p>
            <a:pPr algn="just">
              <a:buFont typeface="Wingdings" panose="05000000000000000000" pitchFamily="2" charset="2"/>
              <a:buChar char="ü"/>
            </a:pPr>
            <a:r>
              <a:rPr lang="en-US" b="1" dirty="0"/>
              <a:t>Data Integration: </a:t>
            </a:r>
            <a:r>
              <a:rPr lang="en-US" dirty="0"/>
              <a:t>Continuously collect and analyze real-time IoT data from traffic cameras and sensors for better prediction and planning.</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normAutofit/>
          </a:bodyPr>
          <a:lstStyle/>
          <a:p>
            <a:pPr algn="just"/>
            <a:r>
              <a:rPr lang="en-US" sz="2500" dirty="0"/>
              <a:t>This analysis highlights the power of Big Data in urban planning and traffic management. By applying Py Spark to large datasets, city planners can identify critical issues like congestion zones, accident-prone areas, and weather impacts and use these insights to design safer and more efficient transport systems. </a:t>
            </a:r>
          </a:p>
          <a:p>
            <a:pPr algn="just"/>
            <a:r>
              <a:rPr lang="en-US" sz="2500" dirty="0"/>
              <a:t>Implementing these recommendations can lead to reduced commute times, lower emissions, and improved public satisfaction</a:t>
            </a:r>
            <a:endParaRPr sz="25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95</TotalTime>
  <Words>498</Words>
  <Application>Microsoft Office PowerPoint</Application>
  <PresentationFormat>On-screen Show (4:3)</PresentationFormat>
  <Paragraphs>60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Calisto MT</vt:lpstr>
      <vt:lpstr>Wingdings</vt:lpstr>
      <vt:lpstr>Wingdings 2</vt:lpstr>
      <vt:lpstr>Slate</vt:lpstr>
      <vt:lpstr>Smart Traffic Flow Optimization using Big Data</vt:lpstr>
      <vt:lpstr>Introduction</vt:lpstr>
      <vt:lpstr>Dataset Overview</vt:lpstr>
      <vt:lpstr>Analysis</vt:lpstr>
      <vt:lpstr>Visualizations</vt:lpstr>
      <vt:lpstr>Visualizations</vt:lpstr>
      <vt:lpstr>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KRANTHI</dc:creator>
  <cp:keywords/>
  <dc:description>generated using python-pptx</dc:description>
  <cp:lastModifiedBy>Alugula Veera Ventaka Kranthiram</cp:lastModifiedBy>
  <cp:revision>3</cp:revision>
  <dcterms:created xsi:type="dcterms:W3CDTF">2013-01-27T09:14:16Z</dcterms:created>
  <dcterms:modified xsi:type="dcterms:W3CDTF">2025-10-05T19:39:22Z</dcterms:modified>
  <cp:category/>
</cp:coreProperties>
</file>