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arabun"/>
      <p:regular r:id="rId19"/>
      <p:bold r:id="rId20"/>
      <p:italic r:id="rId21"/>
      <p:boldItalic r:id="rId22"/>
    </p:embeddedFont>
    <p:embeddedFont>
      <p:font typeface="Sarabun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bold.fntdata"/><Relationship Id="rId22" Type="http://schemas.openxmlformats.org/officeDocument/2006/relationships/font" Target="fonts/Sarabun-boldItalic.fntdata"/><Relationship Id="rId21" Type="http://schemas.openxmlformats.org/officeDocument/2006/relationships/font" Target="fonts/Sarabun-italic.fntdata"/><Relationship Id="rId24" Type="http://schemas.openxmlformats.org/officeDocument/2006/relationships/font" Target="fonts/SarabunLight-bold.fntdata"/><Relationship Id="rId23" Type="http://schemas.openxmlformats.org/officeDocument/2006/relationships/font" Target="fonts/Sarabun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arabunLight-boldItalic.fntdata"/><Relationship Id="rId25" Type="http://schemas.openxmlformats.org/officeDocument/2006/relationships/font" Target="fonts/Sarabun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arabu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9269bde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9269bde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9269bde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9269bde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09269bde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09269bde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5c93e0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5c93e0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5c93e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5c93e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5c93e0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5c93e0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5c93e0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5c93e0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5c93e0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5c93e0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09269bde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09269bde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9269bde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9269bde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9269bde4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9269bde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9269bde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9269bde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75" y="1358375"/>
            <a:ext cx="2683075" cy="268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215975" y="1555725"/>
            <a:ext cx="5293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Sarabun"/>
                <a:ea typeface="Sarabun"/>
                <a:cs typeface="Sarabun"/>
                <a:sym typeface="Sarabun"/>
              </a:rPr>
              <a:t>Developing a secure</a:t>
            </a:r>
            <a:endParaRPr b="1" sz="45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SMART CONTRACT</a:t>
            </a:r>
            <a:endParaRPr b="1" sz="4200">
              <a:solidFill>
                <a:srgbClr val="1155CC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93300" y="2925150"/>
            <a:ext cx="29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T</a:t>
            </a:r>
            <a:r>
              <a:rPr lang="en">
                <a:latin typeface="Sarabun"/>
                <a:ea typeface="Sarabun"/>
                <a:cs typeface="Sarabun"/>
                <a:sym typeface="Sarabun"/>
              </a:rPr>
              <a:t>antai</a:t>
            </a:r>
            <a:r>
              <a:rPr lang="en">
                <a:latin typeface="Sarabun"/>
                <a:ea typeface="Sarabun"/>
                <a:cs typeface="Sarabun"/>
                <a:sym typeface="Sarabun"/>
              </a:rPr>
              <a:t> </a:t>
            </a:r>
            <a:r>
              <a:rPr lang="en">
                <a:latin typeface="Sarabun"/>
                <a:ea typeface="Sarabun"/>
                <a:cs typeface="Sarabun"/>
                <a:sym typeface="Sarabun"/>
              </a:rPr>
              <a:t>Inayat</a:t>
            </a:r>
            <a:r>
              <a:rPr lang="en">
                <a:latin typeface="Sarabun"/>
                <a:ea typeface="Sarabun"/>
                <a:cs typeface="Sarabun"/>
                <a:sym typeface="Sarabun"/>
              </a:rPr>
              <a:t> 6130300255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56900" y="948900"/>
            <a:ext cx="39969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Outline</a:t>
            </a:r>
            <a:endParaRPr b="1" sz="1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Char char="●"/>
            </a:pPr>
            <a:r>
              <a:rPr lang="en" sz="1800">
                <a:latin typeface="Sarabun"/>
                <a:ea typeface="Sarabun"/>
                <a:cs typeface="Sarabun"/>
                <a:sym typeface="Sarabun"/>
              </a:rPr>
              <a:t>Introduction</a:t>
            </a:r>
            <a:endParaRPr sz="1800"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Char char="●"/>
            </a:pPr>
            <a:r>
              <a:rPr lang="en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Blockchain Exploitation Classification</a:t>
            </a:r>
            <a:endParaRPr sz="1500"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Char char="●"/>
            </a:pPr>
            <a:r>
              <a:rPr lang="en" sz="1800">
                <a:latin typeface="Sarabun"/>
                <a:ea typeface="Sarabun"/>
                <a:cs typeface="Sarabun"/>
                <a:sym typeface="Sarabun"/>
              </a:rPr>
              <a:t>Attack and Prevent Techniques for Smart contract</a:t>
            </a:r>
            <a:endParaRPr sz="1800"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Char char="●"/>
            </a:pPr>
            <a:r>
              <a:rPr lang="en" sz="1800">
                <a:latin typeface="Sarabun"/>
                <a:ea typeface="Sarabun"/>
                <a:cs typeface="Sarabun"/>
                <a:sym typeface="Sarabun"/>
              </a:rPr>
              <a:t>Security analysis tools</a:t>
            </a:r>
            <a:endParaRPr sz="1800"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arabun"/>
              <a:buChar char="●"/>
            </a:pPr>
            <a:r>
              <a:rPr lang="en" sz="1800">
                <a:latin typeface="Sarabun"/>
                <a:ea typeface="Sarabun"/>
                <a:cs typeface="Sarabun"/>
                <a:sym typeface="Sarabun"/>
              </a:rPr>
              <a:t>Conclusion and Discussion</a:t>
            </a:r>
            <a:endParaRPr sz="1800"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975" y="1459075"/>
            <a:ext cx="1519475" cy="151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581" y="1307300"/>
            <a:ext cx="475716" cy="47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09600" y="5168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Introduction</a:t>
            </a:r>
            <a:endParaRPr b="1" sz="17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4300" y="1081900"/>
            <a:ext cx="40326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434343"/>
                </a:solidFill>
                <a:latin typeface="Sarabun Light"/>
                <a:ea typeface="Sarabun Light"/>
                <a:cs typeface="Sarabun Light"/>
                <a:sym typeface="Sarabun Light"/>
              </a:rPr>
              <a:t>            smart contract เป็นส่วนหนึ่งของcode ที่ทำงานโดยอัตโนมัติบน blockchain เพื่อบังคับใช้ข้อตกลงที่กำหนดไว้ล่วงหน้าระหว่างฝ่ายที่เกี่ยวข้องการทำธุรกรรม ปัจจุบันมีปัญหาด้านความปลอดภัยในsmart contract ซึ่งมักนำไปสู่การสูญเงินจำนวนมาก ซึ่งในปัจจุบันมีการเสนอวิธีแก้ปัญหาด้านความปลอดภัยเหล่านี้ในแง่มุมที่เฉพาะเจาะจง โดยแนวโน้มจะมุ้งเน้นไปที่การพัฒนาวิธีการและเครื่องมือใหม่ๆ เพื่อตรวจหาจุดอ่อนด้านความปลอดภัยทั่วไปได้โดยอัตโนมัติ อย่างไรก็ตาม การรักษาความปลอดภัยของsmart contractควรจะเป็นการศึกษาอย่างเป็นระบบซึ่งควรได้รับการสนับสนุนจากทั่วมุมมองทั่วโลก</a:t>
            </a:r>
            <a:endParaRPr sz="1100">
              <a:solidFill>
                <a:srgbClr val="434343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69200" y="3387075"/>
            <a:ext cx="376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</a:pPr>
            <a:r>
              <a:rPr lang="en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Attack Classification</a:t>
            </a:r>
            <a:endParaRPr>
              <a:solidFill>
                <a:srgbClr val="1155CC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</a:pPr>
            <a:r>
              <a:rPr lang="en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Attack and Prevent Techniques</a:t>
            </a:r>
            <a:endParaRPr>
              <a:solidFill>
                <a:srgbClr val="1155CC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</a:pPr>
            <a:r>
              <a:rPr lang="en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Security analysis tools</a:t>
            </a:r>
            <a:endParaRPr sz="1000">
              <a:solidFill>
                <a:srgbClr val="1155CC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25" y="1133050"/>
            <a:ext cx="2325775" cy="232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31575"/>
            <a:ext cx="544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Blockchain Exploitation </a:t>
            </a: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Classification</a:t>
            </a:r>
            <a:endParaRPr b="1" sz="21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948375" y="1117325"/>
            <a:ext cx="30000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Malicious Acts</a:t>
            </a:r>
            <a:endParaRPr b="1">
              <a:solidFill>
                <a:srgbClr val="1155CC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Phishing emails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Fake exchange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Malware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Weak Protocol</a:t>
            </a:r>
            <a:endParaRPr b="1">
              <a:solidFill>
                <a:srgbClr val="1155CC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Weak consensus protocol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Selfish mining</a:t>
            </a:r>
            <a:endParaRPr sz="9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74151"/>
                </a:solidFill>
                <a:highlight>
                  <a:srgbClr val="FFFFFE"/>
                </a:highlight>
                <a:latin typeface="Sarabun"/>
                <a:ea typeface="Sarabun"/>
                <a:cs typeface="Sarabun"/>
                <a:sym typeface="Sarabun"/>
              </a:rPr>
              <a:t>Validator node misbehaviour</a:t>
            </a:r>
            <a:endParaRPr sz="1100">
              <a:solidFill>
                <a:srgbClr val="374151"/>
              </a:solidFill>
              <a:highlight>
                <a:srgbClr val="FFFFFE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Application Bugs</a:t>
            </a:r>
            <a:endParaRPr b="1">
              <a:solidFill>
                <a:srgbClr val="1155CC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Reentrancy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Delegatecall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Overflow/Underflow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Sarabun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Weak Development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75" y="1987938"/>
            <a:ext cx="1227226" cy="1227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488" y="3383337"/>
            <a:ext cx="712100" cy="7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038" y="1675712"/>
            <a:ext cx="712100" cy="7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450" y="1675712"/>
            <a:ext cx="712100" cy="7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90075" y="254700"/>
            <a:ext cx="628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Attack and Prevent Techniques for Smart contract</a:t>
            </a:r>
            <a:endParaRPr b="1" sz="2100"/>
          </a:p>
        </p:txBody>
      </p:sp>
      <p:sp>
        <p:nvSpPr>
          <p:cNvPr id="87" name="Google Shape;87;p17"/>
          <p:cNvSpPr txBox="1"/>
          <p:nvPr/>
        </p:nvSpPr>
        <p:spPr>
          <a:xfrm>
            <a:off x="349325" y="988300"/>
            <a:ext cx="31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Sarabun"/>
                <a:ea typeface="Sarabun"/>
                <a:cs typeface="Sarabun"/>
                <a:sym typeface="Sarabun"/>
              </a:rPr>
              <a:t>Reentrancy</a:t>
            </a:r>
            <a:endParaRPr b="1"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49325" y="29342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Prevent</a:t>
            </a: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 </a:t>
            </a: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Reentrancy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911225" y="9883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Sarabun"/>
                <a:ea typeface="Sarabun"/>
                <a:cs typeface="Sarabun"/>
                <a:sym typeface="Sarabun"/>
              </a:rPr>
              <a:t>Overflow and Underflow</a:t>
            </a:r>
            <a:endParaRPr b="1"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23100" y="2934275"/>
            <a:ext cx="390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Prevent </a:t>
            </a: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Overflow and Underflow</a:t>
            </a:r>
            <a:endParaRPr b="1" sz="1700">
              <a:solidFill>
                <a:srgbClr val="1155CC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49325" y="988300"/>
            <a:ext cx="31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Sarabun"/>
                <a:ea typeface="Sarabun"/>
                <a:cs typeface="Sarabun"/>
                <a:sym typeface="Sarabun"/>
              </a:rPr>
              <a:t>Delegatecall</a:t>
            </a:r>
            <a:endParaRPr b="1"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49325" y="29342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Prevent Delegatecall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911225" y="9883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Sarabun"/>
                <a:ea typeface="Sarabun"/>
                <a:cs typeface="Sarabun"/>
                <a:sym typeface="Sarabun"/>
              </a:rPr>
              <a:t>Default visibility</a:t>
            </a:r>
            <a:endParaRPr b="1"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823100" y="2934275"/>
            <a:ext cx="390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Prevent Default visibility</a:t>
            </a:r>
            <a:endParaRPr b="1" sz="1700">
              <a:solidFill>
                <a:srgbClr val="1155CC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90075" y="254700"/>
            <a:ext cx="820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Attack and Prevent Techniques for Smart contract(cont’) 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49325" y="988300"/>
            <a:ext cx="31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Sarabun"/>
                <a:ea typeface="Sarabun"/>
                <a:cs typeface="Sarabun"/>
                <a:sym typeface="Sarabun"/>
              </a:rPr>
              <a:t>Block Time Manipulation</a:t>
            </a:r>
            <a:endParaRPr b="1"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49325" y="2934275"/>
            <a:ext cx="357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Prevent Block Time Manipulation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90075" y="254700"/>
            <a:ext cx="820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Attack and Prevent Techniques for Smart contract(cont’) </a:t>
            </a:r>
            <a:endParaRPr b="1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49325" y="988300"/>
            <a:ext cx="31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Sarabun"/>
                <a:ea typeface="Sarabun"/>
                <a:cs typeface="Sarabun"/>
                <a:sym typeface="Sarabun"/>
              </a:rPr>
              <a:t>Block Time Manipulation</a:t>
            </a:r>
            <a:endParaRPr b="1" sz="17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49325" y="2934275"/>
            <a:ext cx="357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155CC"/>
                </a:solidFill>
                <a:latin typeface="Sarabun"/>
                <a:ea typeface="Sarabun"/>
                <a:cs typeface="Sarabun"/>
                <a:sym typeface="Sarabun"/>
              </a:rPr>
              <a:t>Prevent Block Time Manipulation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90075" y="254700"/>
            <a:ext cx="820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Attack and Prevent Techniques for Smart contract(cont’) 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