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92" r:id="rId3"/>
    <p:sldId id="258" r:id="rId4"/>
    <p:sldId id="290" r:id="rId5"/>
    <p:sldId id="269" r:id="rId6"/>
    <p:sldId id="291" r:id="rId7"/>
    <p:sldId id="293" r:id="rId8"/>
    <p:sldId id="294" r:id="rId9"/>
    <p:sldId id="295" r:id="rId10"/>
    <p:sldId id="297" r:id="rId11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D1FF"/>
    <a:srgbClr val="EFB5B9"/>
    <a:srgbClr val="EFB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159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0562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1871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416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473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709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01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007954" y="929462"/>
            <a:ext cx="7128067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</a:rPr>
              <a:t>Маркетинг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ru-RU" dirty="0">
                <a:solidFill>
                  <a:schemeClr val="tx1"/>
                </a:solidFill>
              </a:rPr>
              <a:t>отчёт за февраль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rgbClr val="A0D1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rgbClr val="A0D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rgbClr val="A0D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rgbClr val="A0D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rgbClr val="A0D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rgbClr val="A0D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rgbClr val="A0D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rgbClr val="A0D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rgbClr val="A0D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rgbClr val="A0D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Рекомендации</a:t>
            </a:r>
            <a:endParaRPr dirty="0"/>
          </a:p>
        </p:txBody>
      </p:sp>
      <p:sp>
        <p:nvSpPr>
          <p:cNvPr id="60" name="Google Shape;624;p28">
            <a:extLst>
              <a:ext uri="{FF2B5EF4-FFF2-40B4-BE49-F238E27FC236}">
                <a16:creationId xmlns:a16="http://schemas.microsoft.com/office/drawing/2014/main" id="{5EA7FA91-9F11-4BF4-9B94-A38D36CC58F8}"/>
              </a:ext>
            </a:extLst>
          </p:cNvPr>
          <p:cNvSpPr txBox="1"/>
          <p:nvPr/>
        </p:nvSpPr>
        <p:spPr>
          <a:xfrm>
            <a:off x="499354" y="1945095"/>
            <a:ext cx="8035045" cy="125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Попробовать перенаправить некоторую часть бюджета с соцсетей на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инфлюенсеров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Изучить каналы продвижения на 18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.02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попробовать сделать более таргетированную рекламу на них</a:t>
            </a:r>
          </a:p>
          <a:p>
            <a:pPr marL="171450" lvl="0" indent="-1714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Найти способ понизить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CAC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до уровня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450$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следующем месяце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более глубокая сегментация пользователей вам в помощь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4645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Содержание</a:t>
            </a:r>
            <a:endParaRPr dirty="0"/>
          </a:p>
        </p:txBody>
      </p:sp>
      <p:sp>
        <p:nvSpPr>
          <p:cNvPr id="60" name="Google Shape;624;p28">
            <a:extLst>
              <a:ext uri="{FF2B5EF4-FFF2-40B4-BE49-F238E27FC236}">
                <a16:creationId xmlns:a16="http://schemas.microsoft.com/office/drawing/2014/main" id="{5EA7FA91-9F11-4BF4-9B94-A38D36CC58F8}"/>
              </a:ext>
            </a:extLst>
          </p:cNvPr>
          <p:cNvSpPr txBox="1"/>
          <p:nvPr/>
        </p:nvSpPr>
        <p:spPr>
          <a:xfrm>
            <a:off x="499355" y="1945095"/>
            <a:ext cx="4085920" cy="125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Метрики – хорошие и плохие новости</a:t>
            </a:r>
          </a:p>
          <a:p>
            <a:pPr marL="171450" lvl="0" indent="-1714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Источники –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пересмотрение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стратегии</a:t>
            </a:r>
          </a:p>
          <a:p>
            <a:pPr marL="171450" lvl="0" indent="-1714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Динамика в разрезе месяца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4485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Метрики</a:t>
            </a: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32F6CA-5FBB-496D-9319-4E3310D3B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1135"/>
            <a:ext cx="9144000" cy="1961230"/>
          </a:xfrm>
          <a:prstGeom prst="rect">
            <a:avLst/>
          </a:prstGeom>
        </p:spPr>
      </p:pic>
      <p:sp>
        <p:nvSpPr>
          <p:cNvPr id="60" name="Google Shape;624;p28">
            <a:extLst>
              <a:ext uri="{FF2B5EF4-FFF2-40B4-BE49-F238E27FC236}">
                <a16:creationId xmlns:a16="http://schemas.microsoft.com/office/drawing/2014/main" id="{5EA7FA91-9F11-4BF4-9B94-A38D36CC58F8}"/>
              </a:ext>
            </a:extLst>
          </p:cNvPr>
          <p:cNvSpPr txBox="1"/>
          <p:nvPr/>
        </p:nvSpPr>
        <p:spPr>
          <a:xfrm>
            <a:off x="2411265" y="3683175"/>
            <a:ext cx="2269108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EFB5B9"/>
                </a:solidFill>
                <a:latin typeface="Roboto"/>
                <a:ea typeface="Roboto"/>
                <a:cs typeface="Roboto"/>
                <a:sym typeface="Roboto"/>
              </a:rPr>
              <a:t>Задача на февраль</a:t>
            </a:r>
            <a:r>
              <a:rPr lang="en-US" sz="1200" dirty="0">
                <a:solidFill>
                  <a:srgbClr val="EFB5B9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sz="1200" dirty="0">
                <a:solidFill>
                  <a:srgbClr val="EFB5B9"/>
                </a:solidFill>
                <a:latin typeface="Roboto"/>
                <a:ea typeface="Roboto"/>
                <a:cs typeface="Roboto"/>
                <a:sym typeface="Roboto"/>
              </a:rPr>
              <a:t>снизить </a:t>
            </a:r>
            <a:r>
              <a:rPr lang="en-US" sz="1200" dirty="0">
                <a:solidFill>
                  <a:srgbClr val="EFB5B9"/>
                </a:solidFill>
                <a:latin typeface="Roboto"/>
                <a:ea typeface="Roboto"/>
                <a:cs typeface="Roboto"/>
                <a:sym typeface="Roboto"/>
              </a:rPr>
              <a:t>CAC </a:t>
            </a:r>
            <a:r>
              <a:rPr lang="ru-RU" sz="1200" dirty="0">
                <a:solidFill>
                  <a:srgbClr val="EFB5B9"/>
                </a:solidFill>
                <a:latin typeface="Roboto"/>
                <a:ea typeface="Roboto"/>
                <a:cs typeface="Roboto"/>
                <a:sym typeface="Roboto"/>
              </a:rPr>
              <a:t>до 450</a:t>
            </a:r>
            <a:r>
              <a:rPr lang="en-US" sz="1200" dirty="0">
                <a:solidFill>
                  <a:srgbClr val="EFB5B9"/>
                </a:solidFill>
                <a:latin typeface="Roboto"/>
                <a:ea typeface="Roboto"/>
                <a:cs typeface="Roboto"/>
                <a:sym typeface="Roboto"/>
              </a:rPr>
              <a:t>$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EFB5B9"/>
                </a:solidFill>
                <a:latin typeface="Roboto"/>
                <a:ea typeface="Roboto"/>
                <a:cs typeface="Roboto"/>
                <a:sym typeface="Roboto"/>
              </a:rPr>
              <a:t>Результат</a:t>
            </a:r>
            <a:r>
              <a:rPr lang="en-US" sz="1200" dirty="0">
                <a:solidFill>
                  <a:srgbClr val="EFB5B9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sz="1200" dirty="0">
                <a:solidFill>
                  <a:srgbClr val="EFB5B9"/>
                </a:solidFill>
                <a:latin typeface="Roboto"/>
                <a:ea typeface="Roboto"/>
                <a:cs typeface="Roboto"/>
                <a:sym typeface="Roboto"/>
              </a:rPr>
              <a:t>на </a:t>
            </a:r>
            <a:r>
              <a:rPr lang="en-US" sz="1200" dirty="0">
                <a:solidFill>
                  <a:srgbClr val="EFB5B9"/>
                </a:solidFill>
                <a:latin typeface="Roboto"/>
                <a:ea typeface="Roboto"/>
                <a:cs typeface="Roboto"/>
                <a:sym typeface="Roboto"/>
              </a:rPr>
              <a:t>16,47$ </a:t>
            </a:r>
            <a:r>
              <a:rPr lang="ru-RU" sz="1200" dirty="0">
                <a:solidFill>
                  <a:srgbClr val="EFB5B9"/>
                </a:solidFill>
                <a:latin typeface="Roboto"/>
                <a:ea typeface="Roboto"/>
                <a:cs typeface="Roboto"/>
                <a:sym typeface="Roboto"/>
              </a:rPr>
              <a:t>больше </a:t>
            </a:r>
            <a:endParaRPr sz="1200" dirty="0">
              <a:solidFill>
                <a:srgbClr val="EFB5B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24;p28">
            <a:extLst>
              <a:ext uri="{FF2B5EF4-FFF2-40B4-BE49-F238E27FC236}">
                <a16:creationId xmlns:a16="http://schemas.microsoft.com/office/drawing/2014/main" id="{1551641C-4FA6-492A-BFFD-77654FBAE6DE}"/>
              </a:ext>
            </a:extLst>
          </p:cNvPr>
          <p:cNvSpPr txBox="1"/>
          <p:nvPr/>
        </p:nvSpPr>
        <p:spPr>
          <a:xfrm>
            <a:off x="7338864" y="1027435"/>
            <a:ext cx="2116709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A0D1FF"/>
                </a:solidFill>
                <a:latin typeface="Roboto"/>
                <a:ea typeface="Roboto"/>
                <a:cs typeface="Roboto"/>
                <a:sym typeface="Roboto"/>
              </a:rPr>
              <a:t>ROMI – </a:t>
            </a:r>
            <a:r>
              <a:rPr lang="ru-RU" sz="1200" dirty="0">
                <a:solidFill>
                  <a:srgbClr val="A0D1FF"/>
                </a:solidFill>
                <a:latin typeface="Roboto"/>
                <a:ea typeface="Roboto"/>
                <a:cs typeface="Roboto"/>
                <a:sym typeface="Roboto"/>
              </a:rPr>
              <a:t>лучший за последние 3 месяца</a:t>
            </a:r>
            <a:endParaRPr sz="1200" dirty="0">
              <a:solidFill>
                <a:srgbClr val="A0D1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Метрики</a:t>
            </a:r>
            <a:endParaRPr dirty="0"/>
          </a:p>
        </p:txBody>
      </p:sp>
      <p:sp>
        <p:nvSpPr>
          <p:cNvPr id="60" name="Google Shape;624;p28">
            <a:extLst>
              <a:ext uri="{FF2B5EF4-FFF2-40B4-BE49-F238E27FC236}">
                <a16:creationId xmlns:a16="http://schemas.microsoft.com/office/drawing/2014/main" id="{5EA7FA91-9F11-4BF4-9B94-A38D36CC58F8}"/>
              </a:ext>
            </a:extLst>
          </p:cNvPr>
          <p:cNvSpPr txBox="1"/>
          <p:nvPr/>
        </p:nvSpPr>
        <p:spPr>
          <a:xfrm>
            <a:off x="6068864" y="2403814"/>
            <a:ext cx="2269108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Все показатели – средние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сложно что-то выделить</a:t>
            </a:r>
            <a:endParaRPr sz="1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F81EA2-3C1C-4FC9-8783-742542882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61" y="1287008"/>
            <a:ext cx="2145883" cy="27973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4E9FD4-934F-4ED7-963D-088FA0E6D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130" y="1306137"/>
            <a:ext cx="2164510" cy="265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9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Источники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5AB9B8-425E-4773-B87B-A38488E85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11" y="1142321"/>
            <a:ext cx="7011378" cy="3658111"/>
          </a:xfrm>
          <a:prstGeom prst="rect">
            <a:avLst/>
          </a:prstGeom>
        </p:spPr>
      </p:pic>
      <p:sp>
        <p:nvSpPr>
          <p:cNvPr id="31" name="Google Shape;624;p28">
            <a:extLst>
              <a:ext uri="{FF2B5EF4-FFF2-40B4-BE49-F238E27FC236}">
                <a16:creationId xmlns:a16="http://schemas.microsoft.com/office/drawing/2014/main" id="{91B9C8E8-E77F-404F-B65B-3B5134DADD0F}"/>
              </a:ext>
            </a:extLst>
          </p:cNvPr>
          <p:cNvSpPr txBox="1"/>
          <p:nvPr/>
        </p:nvSpPr>
        <p:spPr>
          <a:xfrm>
            <a:off x="4101210" y="1535435"/>
            <a:ext cx="2116709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A0D1FF"/>
                </a:solidFill>
                <a:latin typeface="Roboto"/>
                <a:ea typeface="Roboto"/>
                <a:cs typeface="Roboto"/>
                <a:sym typeface="Roboto"/>
              </a:rPr>
              <a:t>Источник </a:t>
            </a:r>
            <a:r>
              <a:rPr lang="ru-RU" sz="1200" dirty="0" err="1">
                <a:solidFill>
                  <a:srgbClr val="A0D1FF"/>
                </a:solidFill>
                <a:latin typeface="Roboto"/>
                <a:ea typeface="Roboto"/>
                <a:cs typeface="Roboto"/>
                <a:sym typeface="Roboto"/>
              </a:rPr>
              <a:t>инфлюенсеров</a:t>
            </a:r>
            <a:r>
              <a:rPr lang="ru-RU" sz="1200" dirty="0">
                <a:solidFill>
                  <a:srgbClr val="A0D1FF"/>
                </a:solidFill>
                <a:latin typeface="Roboto"/>
                <a:ea typeface="Roboto"/>
                <a:cs typeface="Roboto"/>
                <a:sym typeface="Roboto"/>
              </a:rPr>
              <a:t> показал лучший результат в прибыли и </a:t>
            </a:r>
            <a:r>
              <a:rPr lang="en-US" sz="1200" dirty="0">
                <a:solidFill>
                  <a:srgbClr val="A0D1FF"/>
                </a:solidFill>
                <a:latin typeface="Roboto"/>
                <a:ea typeface="Roboto"/>
                <a:cs typeface="Roboto"/>
                <a:sym typeface="Roboto"/>
              </a:rPr>
              <a:t>ROMI: 154</a:t>
            </a:r>
            <a:r>
              <a:rPr lang="ru-RU" sz="1200" dirty="0">
                <a:solidFill>
                  <a:srgbClr val="A0D1FF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sz="1200" dirty="0">
              <a:solidFill>
                <a:srgbClr val="A0D1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" name="Google Shape;573;p26">
            <a:extLst>
              <a:ext uri="{FF2B5EF4-FFF2-40B4-BE49-F238E27FC236}">
                <a16:creationId xmlns:a16="http://schemas.microsoft.com/office/drawing/2014/main" id="{4D40B33E-E44F-4224-8E09-BDC49F2647A6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668035" y="1817285"/>
            <a:ext cx="433175" cy="440530"/>
          </a:xfrm>
          <a:prstGeom prst="straightConnector1">
            <a:avLst/>
          </a:prstGeom>
          <a:noFill/>
          <a:ln w="9525" cap="flat" cmpd="sng">
            <a:solidFill>
              <a:srgbClr val="A0D1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624;p28">
            <a:extLst>
              <a:ext uri="{FF2B5EF4-FFF2-40B4-BE49-F238E27FC236}">
                <a16:creationId xmlns:a16="http://schemas.microsoft.com/office/drawing/2014/main" id="{72DA6DCC-3E13-4C72-8E30-96FE2A737505}"/>
              </a:ext>
            </a:extLst>
          </p:cNvPr>
          <p:cNvSpPr txBox="1"/>
          <p:nvPr/>
        </p:nvSpPr>
        <p:spPr>
          <a:xfrm>
            <a:off x="6962943" y="2846075"/>
            <a:ext cx="2116709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EFB5B9"/>
                </a:solidFill>
                <a:latin typeface="Roboto"/>
                <a:ea typeface="Roboto"/>
                <a:cs typeface="Roboto"/>
                <a:sym typeface="Roboto"/>
              </a:rPr>
              <a:t>Источник соцсетей провалился</a:t>
            </a:r>
            <a:r>
              <a:rPr lang="en-US" sz="1200" dirty="0">
                <a:solidFill>
                  <a:srgbClr val="EFB5B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200" dirty="0">
                <a:solidFill>
                  <a:srgbClr val="EFB5B9"/>
                </a:solidFill>
                <a:latin typeface="Roboto"/>
                <a:ea typeface="Roboto"/>
                <a:cs typeface="Roboto"/>
                <a:sym typeface="Roboto"/>
              </a:rPr>
              <a:t>впервые за полгода и принёс убыток</a:t>
            </a:r>
            <a:endParaRPr sz="1200" dirty="0">
              <a:solidFill>
                <a:srgbClr val="EFB5B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" name="Google Shape;573;p26">
            <a:extLst>
              <a:ext uri="{FF2B5EF4-FFF2-40B4-BE49-F238E27FC236}">
                <a16:creationId xmlns:a16="http://schemas.microsoft.com/office/drawing/2014/main" id="{CC97A352-EA01-4693-87F5-5B14E2A984B0}"/>
              </a:ext>
            </a:extLst>
          </p:cNvPr>
          <p:cNvCxnSpPr>
            <a:cxnSpLocks/>
          </p:cNvCxnSpPr>
          <p:nvPr/>
        </p:nvCxnSpPr>
        <p:spPr>
          <a:xfrm flipV="1">
            <a:off x="6529768" y="3127925"/>
            <a:ext cx="433175" cy="440530"/>
          </a:xfrm>
          <a:prstGeom prst="straightConnector1">
            <a:avLst/>
          </a:prstGeom>
          <a:noFill/>
          <a:ln w="9525" cap="flat" cmpd="sng">
            <a:solidFill>
              <a:srgbClr val="EFB5B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Источники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BBFD8C-4FEA-4080-8483-57C718383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506" y="1149336"/>
            <a:ext cx="4497494" cy="22767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76B431-ABC7-4EBB-B8BE-CE469C600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5" y="1025749"/>
            <a:ext cx="4466650" cy="2523914"/>
          </a:xfrm>
          <a:prstGeom prst="rect">
            <a:avLst/>
          </a:prstGeom>
        </p:spPr>
      </p:pic>
      <p:sp>
        <p:nvSpPr>
          <p:cNvPr id="14" name="Google Shape;624;p28">
            <a:extLst>
              <a:ext uri="{FF2B5EF4-FFF2-40B4-BE49-F238E27FC236}">
                <a16:creationId xmlns:a16="http://schemas.microsoft.com/office/drawing/2014/main" id="{D7F750AC-874A-4493-A3DD-B1358419EA1A}"/>
              </a:ext>
            </a:extLst>
          </p:cNvPr>
          <p:cNvSpPr txBox="1"/>
          <p:nvPr/>
        </p:nvSpPr>
        <p:spPr>
          <a:xfrm>
            <a:off x="360841" y="3740155"/>
            <a:ext cx="3806657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EFB5B9"/>
                </a:solidFill>
                <a:latin typeface="Roboto"/>
                <a:ea typeface="Roboto"/>
                <a:cs typeface="Roboto"/>
                <a:sym typeface="Roboto"/>
              </a:rPr>
              <a:t>Целевую отметку в </a:t>
            </a:r>
            <a:r>
              <a:rPr lang="en-US" sz="1200" dirty="0">
                <a:solidFill>
                  <a:srgbClr val="EFB5B9"/>
                </a:solidFill>
                <a:latin typeface="Roboto"/>
                <a:ea typeface="Roboto"/>
                <a:cs typeface="Roboto"/>
                <a:sym typeface="Roboto"/>
              </a:rPr>
              <a:t>CAC</a:t>
            </a:r>
            <a:r>
              <a:rPr lang="ru-RU" sz="1200" dirty="0">
                <a:solidFill>
                  <a:srgbClr val="EFB5B9"/>
                </a:solidFill>
                <a:latin typeface="Roboto"/>
                <a:ea typeface="Roboto"/>
                <a:cs typeface="Roboto"/>
                <a:sym typeface="Roboto"/>
              </a:rPr>
              <a:t> преодолел только источник соцсетей</a:t>
            </a:r>
            <a:endParaRPr sz="1200" dirty="0">
              <a:solidFill>
                <a:srgbClr val="EFB5B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624;p28">
            <a:extLst>
              <a:ext uri="{FF2B5EF4-FFF2-40B4-BE49-F238E27FC236}">
                <a16:creationId xmlns:a16="http://schemas.microsoft.com/office/drawing/2014/main" id="{E3B73B15-D447-4FD8-84AE-1EF524879A23}"/>
              </a:ext>
            </a:extLst>
          </p:cNvPr>
          <p:cNvSpPr txBox="1"/>
          <p:nvPr/>
        </p:nvSpPr>
        <p:spPr>
          <a:xfrm>
            <a:off x="4880218" y="3740155"/>
            <a:ext cx="3806657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A0D1FF"/>
                </a:solidFill>
                <a:latin typeface="Roboto"/>
                <a:ea typeface="Roboto"/>
                <a:cs typeface="Roboto"/>
                <a:sym typeface="Roboto"/>
              </a:rPr>
              <a:t>Хорошие показатели</a:t>
            </a:r>
            <a:r>
              <a:rPr lang="en-US" sz="1200" dirty="0">
                <a:solidFill>
                  <a:srgbClr val="A0D1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200" dirty="0">
                <a:solidFill>
                  <a:srgbClr val="A0D1FF"/>
                </a:solidFill>
                <a:latin typeface="Roboto"/>
                <a:ea typeface="Roboto"/>
                <a:cs typeface="Roboto"/>
                <a:sym typeface="Roboto"/>
              </a:rPr>
              <a:t>добавить нечего</a:t>
            </a:r>
            <a:endParaRPr sz="1200" dirty="0">
              <a:solidFill>
                <a:srgbClr val="A0D1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1181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Источники</a:t>
            </a:r>
            <a:endParaRPr dirty="0"/>
          </a:p>
        </p:txBody>
      </p:sp>
      <p:sp>
        <p:nvSpPr>
          <p:cNvPr id="14" name="Google Shape;624;p28">
            <a:extLst>
              <a:ext uri="{FF2B5EF4-FFF2-40B4-BE49-F238E27FC236}">
                <a16:creationId xmlns:a16="http://schemas.microsoft.com/office/drawing/2014/main" id="{D7F750AC-874A-4493-A3DD-B1358419EA1A}"/>
              </a:ext>
            </a:extLst>
          </p:cNvPr>
          <p:cNvSpPr txBox="1"/>
          <p:nvPr/>
        </p:nvSpPr>
        <p:spPr>
          <a:xfrm>
            <a:off x="1672730" y="3781377"/>
            <a:ext cx="5825089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EFB5B9"/>
                </a:solidFill>
                <a:latin typeface="Roboto"/>
                <a:ea typeface="Roboto"/>
                <a:cs typeface="Roboto"/>
                <a:sym typeface="Roboto"/>
              </a:rPr>
              <a:t>Можем попробовать поделить расходы на эти источники поровну в следующем месяце (часть денег с соцсетей перенести на </a:t>
            </a:r>
            <a:r>
              <a:rPr lang="ru-RU" sz="1200" dirty="0" err="1">
                <a:solidFill>
                  <a:srgbClr val="EFB5B9"/>
                </a:solidFill>
                <a:latin typeface="Roboto"/>
                <a:ea typeface="Roboto"/>
                <a:cs typeface="Roboto"/>
                <a:sym typeface="Roboto"/>
              </a:rPr>
              <a:t>инфлюенсеров</a:t>
            </a:r>
            <a:r>
              <a:rPr lang="ru-RU" sz="1200" dirty="0">
                <a:solidFill>
                  <a:srgbClr val="EFB5B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 dirty="0">
              <a:solidFill>
                <a:srgbClr val="EFB5B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9F0986-CA87-42F3-8E67-53985E12B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75" y="1243677"/>
            <a:ext cx="1734992" cy="2263294"/>
          </a:xfrm>
          <a:prstGeom prst="rect">
            <a:avLst/>
          </a:prstGeom>
        </p:spPr>
      </p:pic>
      <p:sp>
        <p:nvSpPr>
          <p:cNvPr id="9" name="Google Shape;624;p28">
            <a:extLst>
              <a:ext uri="{FF2B5EF4-FFF2-40B4-BE49-F238E27FC236}">
                <a16:creationId xmlns:a16="http://schemas.microsoft.com/office/drawing/2014/main" id="{90CE83D2-6385-41A2-B40A-C4684877A552}"/>
              </a:ext>
            </a:extLst>
          </p:cNvPr>
          <p:cNvSpPr txBox="1"/>
          <p:nvPr/>
        </p:nvSpPr>
        <p:spPr>
          <a:xfrm>
            <a:off x="1351171" y="788301"/>
            <a:ext cx="1568645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Инфлюенсеры</a:t>
            </a:r>
            <a:endParaRPr sz="1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6B17E8-A68E-497F-8A75-42E8DB24C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198" y="1251739"/>
            <a:ext cx="1697634" cy="894627"/>
          </a:xfrm>
          <a:prstGeom prst="rect">
            <a:avLst/>
          </a:prstGeom>
        </p:spPr>
      </p:pic>
      <p:sp>
        <p:nvSpPr>
          <p:cNvPr id="12" name="Google Shape;624;p28">
            <a:extLst>
              <a:ext uri="{FF2B5EF4-FFF2-40B4-BE49-F238E27FC236}">
                <a16:creationId xmlns:a16="http://schemas.microsoft.com/office/drawing/2014/main" id="{4773820A-4797-4266-925E-A966A43842F2}"/>
              </a:ext>
            </a:extLst>
          </p:cNvPr>
          <p:cNvSpPr txBox="1"/>
          <p:nvPr/>
        </p:nvSpPr>
        <p:spPr>
          <a:xfrm>
            <a:off x="6488746" y="788301"/>
            <a:ext cx="873868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Соцсети</a:t>
            </a:r>
            <a:endParaRPr sz="1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9CDA5D-A716-4FA0-802F-DA6425C73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868" y="1243677"/>
            <a:ext cx="1637486" cy="23251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815A117-42FF-4E71-A0A0-3B20A203B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5680" y="1391063"/>
            <a:ext cx="1831390" cy="777936"/>
          </a:xfrm>
          <a:prstGeom prst="rect">
            <a:avLst/>
          </a:prstGeom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45CFE92-1A22-426A-BEFE-0B22800286B2}"/>
              </a:ext>
            </a:extLst>
          </p:cNvPr>
          <p:cNvCxnSpPr/>
          <p:nvPr/>
        </p:nvCxnSpPr>
        <p:spPr>
          <a:xfrm>
            <a:off x="4605867" y="1352001"/>
            <a:ext cx="0" cy="2325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9B48D7-7823-4A71-82D5-4DEBA5AFA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074" y="1362123"/>
            <a:ext cx="6502400" cy="2169376"/>
          </a:xfrm>
          <a:prstGeom prst="rect">
            <a:avLst/>
          </a:prstGeom>
        </p:spPr>
      </p:pic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Данные в динамике</a:t>
            </a:r>
            <a:endParaRPr dirty="0"/>
          </a:p>
        </p:txBody>
      </p:sp>
      <p:sp>
        <p:nvSpPr>
          <p:cNvPr id="14" name="Google Shape;624;p28">
            <a:extLst>
              <a:ext uri="{FF2B5EF4-FFF2-40B4-BE49-F238E27FC236}">
                <a16:creationId xmlns:a16="http://schemas.microsoft.com/office/drawing/2014/main" id="{D7F750AC-874A-4493-A3DD-B1358419EA1A}"/>
              </a:ext>
            </a:extLst>
          </p:cNvPr>
          <p:cNvSpPr txBox="1"/>
          <p:nvPr/>
        </p:nvSpPr>
        <p:spPr>
          <a:xfrm>
            <a:off x="5428880" y="1080273"/>
            <a:ext cx="3789627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A0D1FF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r>
              <a:rPr lang="en-US" sz="1200" dirty="0">
                <a:solidFill>
                  <a:srgbClr val="A0D1FF"/>
                </a:solidFill>
                <a:latin typeface="Roboto"/>
                <a:ea typeface="Roboto"/>
                <a:cs typeface="Roboto"/>
                <a:sym typeface="Roboto"/>
              </a:rPr>
              <a:t>.02 – </a:t>
            </a:r>
            <a:r>
              <a:rPr lang="ru-RU" sz="1200" dirty="0">
                <a:solidFill>
                  <a:srgbClr val="A0D1FF"/>
                </a:solidFill>
                <a:latin typeface="Roboto"/>
                <a:ea typeface="Roboto"/>
                <a:cs typeface="Roboto"/>
                <a:sym typeface="Roboto"/>
              </a:rPr>
              <a:t>Аномально большое кол-во просмотров – около 470 млн</a:t>
            </a:r>
            <a:r>
              <a:rPr lang="en-US" sz="1200" dirty="0">
                <a:solidFill>
                  <a:srgbClr val="A0D1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200" dirty="0">
                <a:solidFill>
                  <a:srgbClr val="A0D1FF"/>
                </a:solidFill>
                <a:latin typeface="Roboto"/>
                <a:ea typeface="Roboto"/>
                <a:cs typeface="Roboto"/>
                <a:sym typeface="Roboto"/>
              </a:rPr>
              <a:t>но продажи - средние</a:t>
            </a:r>
            <a:endParaRPr lang="en-US" sz="1200" dirty="0">
              <a:solidFill>
                <a:srgbClr val="A0D1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A0D1FF"/>
                </a:solidFill>
                <a:latin typeface="Roboto"/>
                <a:ea typeface="Roboto"/>
                <a:cs typeface="Roboto"/>
                <a:sym typeface="Roboto"/>
              </a:rPr>
              <a:t>Причина</a:t>
            </a:r>
            <a:r>
              <a:rPr lang="en-US" sz="1200" dirty="0">
                <a:solidFill>
                  <a:srgbClr val="A0D1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sz="1200" dirty="0">
                <a:solidFill>
                  <a:srgbClr val="A0D1FF"/>
                </a:solidFill>
                <a:latin typeface="Roboto"/>
                <a:ea typeface="Roboto"/>
                <a:cs typeface="Roboto"/>
                <a:sym typeface="Roboto"/>
              </a:rPr>
              <a:t>вероятнее всего удачные каналы для привлечения</a:t>
            </a:r>
            <a:r>
              <a:rPr lang="en-US" sz="1200" dirty="0">
                <a:solidFill>
                  <a:srgbClr val="A0D1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200" dirty="0">
                <a:solidFill>
                  <a:srgbClr val="A0D1FF"/>
                </a:solidFill>
                <a:latin typeface="Roboto"/>
                <a:ea typeface="Roboto"/>
                <a:cs typeface="Roboto"/>
                <a:sym typeface="Roboto"/>
              </a:rPr>
              <a:t>но не целевая аудитория смотрела</a:t>
            </a:r>
            <a:endParaRPr sz="1200" dirty="0">
              <a:solidFill>
                <a:srgbClr val="A0D1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4741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Данные в динамике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E950D4-E037-41A2-BD00-87C6FEA85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95" y="1080274"/>
            <a:ext cx="5923229" cy="3756176"/>
          </a:xfrm>
          <a:prstGeom prst="rect">
            <a:avLst/>
          </a:prstGeom>
        </p:spPr>
      </p:pic>
      <p:sp>
        <p:nvSpPr>
          <p:cNvPr id="7" name="Google Shape;624;p28">
            <a:extLst>
              <a:ext uri="{FF2B5EF4-FFF2-40B4-BE49-F238E27FC236}">
                <a16:creationId xmlns:a16="http://schemas.microsoft.com/office/drawing/2014/main" id="{96F96EFB-A318-4840-A258-109B3DCDB0D9}"/>
              </a:ext>
            </a:extLst>
          </p:cNvPr>
          <p:cNvSpPr txBox="1"/>
          <p:nvPr/>
        </p:nvSpPr>
        <p:spPr>
          <a:xfrm>
            <a:off x="6224024" y="1265894"/>
            <a:ext cx="2726233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1-7 февраля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потрачено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млн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$ 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на маркетинг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показатели неплохие за такие расходы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624;p28">
            <a:extLst>
              <a:ext uri="{FF2B5EF4-FFF2-40B4-BE49-F238E27FC236}">
                <a16:creationId xmlns:a16="http://schemas.microsoft.com/office/drawing/2014/main" id="{5B16E251-CE46-4309-9CB4-90F155CDD4B1}"/>
              </a:ext>
            </a:extLst>
          </p:cNvPr>
          <p:cNvSpPr txBox="1"/>
          <p:nvPr/>
        </p:nvSpPr>
        <p:spPr>
          <a:xfrm>
            <a:off x="6224024" y="2008050"/>
            <a:ext cx="2726233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8-14 февраля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потрачено 7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,1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млн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$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на маркетинг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показатели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чуть хуже первой недели</a:t>
            </a:r>
            <a:endParaRPr sz="1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624;p28">
            <a:extLst>
              <a:ext uri="{FF2B5EF4-FFF2-40B4-BE49-F238E27FC236}">
                <a16:creationId xmlns:a16="http://schemas.microsoft.com/office/drawing/2014/main" id="{38A06BF9-9D2C-4D46-B807-98CC547A001F}"/>
              </a:ext>
            </a:extLst>
          </p:cNvPr>
          <p:cNvSpPr txBox="1"/>
          <p:nvPr/>
        </p:nvSpPr>
        <p:spPr>
          <a:xfrm>
            <a:off x="6224023" y="2750206"/>
            <a:ext cx="2872564" cy="114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15-21 февраля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потрачено 17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,3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млн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$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на маркетинг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больше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50% 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месячного расхода)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большая часть заказов и прибыли приходится на эту недели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но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ROMI 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не отличается от других недель</a:t>
            </a:r>
            <a:endParaRPr sz="1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624;p28">
            <a:extLst>
              <a:ext uri="{FF2B5EF4-FFF2-40B4-BE49-F238E27FC236}">
                <a16:creationId xmlns:a16="http://schemas.microsoft.com/office/drawing/2014/main" id="{4777BB32-D8A1-4AFF-B052-DEF9B3D59B32}"/>
              </a:ext>
            </a:extLst>
          </p:cNvPr>
          <p:cNvSpPr txBox="1"/>
          <p:nvPr/>
        </p:nvSpPr>
        <p:spPr>
          <a:xfrm>
            <a:off x="6224023" y="4073284"/>
            <a:ext cx="280483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22-28 февраля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потрачено 1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,3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млн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$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на маркетинг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очень мало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), 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но лучший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ROMI (45,5%) </a:t>
            </a:r>
            <a:r>
              <a:rPr lang="ru-RU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ARPU (705$)</a:t>
            </a:r>
            <a:endParaRPr sz="1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371214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282</Words>
  <Application>Microsoft Office PowerPoint</Application>
  <PresentationFormat>Экран (16:9)</PresentationFormat>
  <Paragraphs>33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Fira Sans Extra Condensed Medium</vt:lpstr>
      <vt:lpstr>Arial</vt:lpstr>
      <vt:lpstr>Roboto</vt:lpstr>
      <vt:lpstr>Data Charts Infographics by Slidesgo</vt:lpstr>
      <vt:lpstr>Маркетинг: отчёт за февраль</vt:lpstr>
      <vt:lpstr>Содержание</vt:lpstr>
      <vt:lpstr>Метрики</vt:lpstr>
      <vt:lpstr>Метрики</vt:lpstr>
      <vt:lpstr>Источники</vt:lpstr>
      <vt:lpstr>Источники</vt:lpstr>
      <vt:lpstr>Источники</vt:lpstr>
      <vt:lpstr>Данные в динамике</vt:lpstr>
      <vt:lpstr>Данные в динамике</vt:lpstr>
      <vt:lpstr>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Маркетинг: отчёт за февраль</dc:title>
  <dc:creator>Ruslan</dc:creator>
  <cp:lastModifiedBy>Руслан</cp:lastModifiedBy>
  <cp:revision>9</cp:revision>
  <dcterms:modified xsi:type="dcterms:W3CDTF">2025-08-02T07:13:03Z</dcterms:modified>
</cp:coreProperties>
</file>