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90" r:id="rId26"/>
    <p:sldId id="291" r:id="rId27"/>
    <p:sldId id="292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3" r:id="rId38"/>
    <p:sldId id="294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C3B"/>
    <a:srgbClr val="34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495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1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449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6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0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0905"/>
            <a:ext cx="2628900" cy="543605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0905"/>
            <a:ext cx="7734300" cy="5436057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4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73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6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449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53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9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4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2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82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54C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7.7.2015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8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" TargetMode="External"/><Relationship Id="rId2" Type="http://schemas.openxmlformats.org/officeDocument/2006/relationships/hyperlink" Target="http://htmldog.com/guides/html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 Basics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Krasimir</a:t>
            </a:r>
            <a:r>
              <a:rPr lang="en-US" dirty="0" smtClean="0"/>
              <a:t> </a:t>
            </a:r>
            <a:r>
              <a:rPr lang="en-US" dirty="0" err="1" smtClean="0"/>
              <a:t>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88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08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group inline-elements in a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Provides </a:t>
            </a:r>
            <a:r>
              <a:rPr lang="en-US" dirty="0"/>
              <a:t>no visual change by </a:t>
            </a:r>
            <a:r>
              <a:rPr lang="en-US" dirty="0" smtClean="0"/>
              <a:t>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0355" y="3588361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span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&lt;h3&gt;Sample h3 tag&lt;/h3&gt;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&lt;p&gt;Sample p tag&lt;/p&gt;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span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 &amp; Span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55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be considered as </a:t>
            </a:r>
            <a:r>
              <a:rPr lang="en-US" dirty="0" smtClean="0"/>
              <a:t>boxes</a:t>
            </a:r>
          </a:p>
          <a:p>
            <a:r>
              <a:rPr lang="en-US" dirty="0"/>
              <a:t>consists of: </a:t>
            </a:r>
            <a:endParaRPr lang="en-US" dirty="0" smtClean="0"/>
          </a:p>
          <a:p>
            <a:pPr lvl="1"/>
            <a:r>
              <a:rPr lang="en-US" dirty="0" smtClean="0"/>
              <a:t>Margins</a:t>
            </a:r>
          </a:p>
          <a:p>
            <a:pPr lvl="1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content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99000" y="2387600"/>
            <a:ext cx="6350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5092700" y="2847187"/>
            <a:ext cx="5562600" cy="2433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7391335" y="24327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495D"/>
                </a:solidFill>
              </a:rPr>
              <a:t>Margin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7549" y="3151983"/>
            <a:ext cx="4159252" cy="1819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7416181" y="280406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0634" y="3411391"/>
            <a:ext cx="3006728" cy="1315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7304771" y="30850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495D"/>
                </a:solidFill>
              </a:rPr>
              <a:t>Padding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594" y="381195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39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– Widths </a:t>
            </a:r>
            <a:r>
              <a:rPr lang="en-US" dirty="0"/>
              <a:t>&amp; Heights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– sets </a:t>
            </a:r>
            <a:r>
              <a:rPr lang="en-US" dirty="0"/>
              <a:t>the width of an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Height – sets the height of an 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555" y="3996617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width</a:t>
            </a:r>
            <a:r>
              <a:rPr lang="en-US" dirty="0" smtClean="0">
                <a:solidFill>
                  <a:srgbClr val="34495D"/>
                </a:solidFill>
              </a:rPr>
              <a:t>: </a:t>
            </a:r>
            <a:r>
              <a:rPr lang="en-US" dirty="0" smtClean="0">
                <a:solidFill>
                  <a:srgbClr val="34495D"/>
                </a:solidFill>
              </a:rPr>
              <a:t>100px;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677" y="3996616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height</a:t>
            </a:r>
            <a:r>
              <a:rPr lang="en-US" dirty="0" smtClean="0">
                <a:solidFill>
                  <a:srgbClr val="34495D"/>
                </a:solidFill>
              </a:rPr>
              <a:t>: </a:t>
            </a:r>
            <a:r>
              <a:rPr lang="en-US" dirty="0" smtClean="0">
                <a:solidFill>
                  <a:srgbClr val="34495D"/>
                </a:solidFill>
              </a:rPr>
              <a:t>50px;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Widths &amp; </a:t>
            </a:r>
            <a:r>
              <a:rPr lang="en-US" dirty="0" smtClean="0"/>
              <a:t>Heights</a:t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– Margins &amp; Paddings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- </a:t>
            </a:r>
            <a:r>
              <a:rPr lang="en-US" dirty="0"/>
              <a:t>Clears an area outside the </a:t>
            </a:r>
            <a:r>
              <a:rPr lang="en-US" dirty="0" smtClean="0"/>
              <a:t>border</a:t>
            </a:r>
          </a:p>
          <a:p>
            <a:pPr lvl="1"/>
            <a:r>
              <a:rPr lang="en-US" dirty="0" smtClean="0"/>
              <a:t>It is transparent</a:t>
            </a:r>
          </a:p>
          <a:p>
            <a:r>
              <a:rPr lang="en-US" dirty="0" smtClean="0"/>
              <a:t>Padding - </a:t>
            </a:r>
            <a:r>
              <a:rPr lang="en-US" dirty="0"/>
              <a:t>Clears an area around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transparent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25555" y="3996617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margin</a:t>
            </a:r>
            <a:r>
              <a:rPr lang="en-US" dirty="0" smtClean="0">
                <a:solidFill>
                  <a:srgbClr val="34495D"/>
                </a:solidFill>
              </a:rPr>
              <a:t>: 15px;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677" y="3996616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padding</a:t>
            </a:r>
            <a:r>
              <a:rPr lang="en-US" dirty="0" smtClean="0">
                <a:solidFill>
                  <a:srgbClr val="34495D"/>
                </a:solidFill>
              </a:rPr>
              <a:t>: 15px;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Margins &amp; Paddings</a:t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r>
              <a:rPr lang="en-US" dirty="0" err="1" smtClean="0"/>
              <a:t>Div</a:t>
            </a:r>
            <a:endParaRPr lang="en-US" dirty="0" smtClean="0"/>
          </a:p>
          <a:p>
            <a:pPr lvl="1"/>
            <a:r>
              <a:rPr lang="en-US" dirty="0" smtClean="0"/>
              <a:t>Span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The box model</a:t>
            </a:r>
          </a:p>
          <a:p>
            <a:pPr lvl="2"/>
            <a:r>
              <a:rPr lang="en-US" dirty="0" smtClean="0"/>
              <a:t>Dimensions</a:t>
            </a:r>
          </a:p>
          <a:p>
            <a:pPr lvl="2"/>
            <a:r>
              <a:rPr lang="en-US" dirty="0" smtClean="0"/>
              <a:t>Margin</a:t>
            </a:r>
            <a:endParaRPr lang="en-US" dirty="0" smtClean="0"/>
          </a:p>
          <a:p>
            <a:pPr lvl="2"/>
            <a:r>
              <a:rPr lang="en-US" dirty="0" smtClean="0"/>
              <a:t>Padding</a:t>
            </a:r>
          </a:p>
          <a:p>
            <a:pPr lvl="2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Positioning </a:t>
            </a:r>
            <a:r>
              <a:rPr lang="en-US" dirty="0" smtClean="0"/>
              <a:t>&amp; Displaying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4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– Borders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you to specify </a:t>
            </a:r>
            <a:r>
              <a:rPr lang="en-US" dirty="0" smtClean="0"/>
              <a:t>the style</a:t>
            </a:r>
            <a:r>
              <a:rPr lang="en-US" dirty="0"/>
              <a:t>, size, and color of an element's </a:t>
            </a:r>
            <a:r>
              <a:rPr lang="en-US" dirty="0" smtClean="0"/>
              <a:t>border</a:t>
            </a:r>
          </a:p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Dotted</a:t>
            </a:r>
          </a:p>
          <a:p>
            <a:pPr lvl="1"/>
            <a:r>
              <a:rPr lang="en-US" dirty="0" smtClean="0"/>
              <a:t>Dashed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Double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1627" y="3425117"/>
            <a:ext cx="3895774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border: </a:t>
            </a:r>
            <a:r>
              <a:rPr lang="en-US" dirty="0" smtClean="0">
                <a:solidFill>
                  <a:srgbClr val="34495D"/>
                </a:solidFill>
              </a:rPr>
              <a:t>1px solid black;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5571" y="3425117"/>
            <a:ext cx="3749629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border: </a:t>
            </a:r>
            <a:r>
              <a:rPr lang="en-US" dirty="0" smtClean="0">
                <a:solidFill>
                  <a:srgbClr val="34495D"/>
                </a:solidFill>
              </a:rPr>
              <a:t>2px solid black;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border-style</a:t>
            </a:r>
            <a:r>
              <a:rPr lang="en-US" dirty="0" smtClean="0">
                <a:solidFill>
                  <a:srgbClr val="34495D"/>
                </a:solidFill>
              </a:rPr>
              <a:t>: dotted;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1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if/how an element is </a:t>
            </a:r>
            <a:r>
              <a:rPr lang="en-US" dirty="0" smtClean="0"/>
              <a:t>displayed</a:t>
            </a:r>
          </a:p>
          <a:p>
            <a:r>
              <a:rPr lang="en-US" dirty="0"/>
              <a:t>The default display </a:t>
            </a:r>
            <a:r>
              <a:rPr lang="en-US"/>
              <a:t>value </a:t>
            </a:r>
            <a:r>
              <a:rPr lang="en-US" smtClean="0"/>
              <a:t>is </a:t>
            </a:r>
            <a:r>
              <a:rPr lang="en-US" dirty="0">
                <a:solidFill>
                  <a:srgbClr val="E54C3B"/>
                </a:solidFill>
              </a:rPr>
              <a:t>block</a:t>
            </a:r>
            <a:r>
              <a:rPr lang="en-US" dirty="0"/>
              <a:t> or </a:t>
            </a:r>
            <a:r>
              <a:rPr lang="en-US" dirty="0">
                <a:solidFill>
                  <a:srgbClr val="E54C3B"/>
                </a:solidFill>
              </a:rPr>
              <a:t>inline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2427" y="338701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block;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8113" y="33870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inline;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2427" y="478198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inline-block;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8113" y="478198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inherit;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20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a box is visible or not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Visible </a:t>
            </a:r>
            <a:r>
              <a:rPr lang="en-US" dirty="0">
                <a:solidFill>
                  <a:srgbClr val="E54C3B"/>
                </a:solidFill>
              </a:rPr>
              <a:t>(default)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Hidden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Collapse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1700" y="416177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visibility: </a:t>
            </a:r>
            <a:r>
              <a:rPr lang="en-US" dirty="0" smtClean="0">
                <a:solidFill>
                  <a:srgbClr val="34495D"/>
                </a:solidFill>
              </a:rPr>
              <a:t>hidden;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4714" y="416177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visibility: </a:t>
            </a:r>
            <a:r>
              <a:rPr lang="en-US" dirty="0" smtClean="0">
                <a:solidFill>
                  <a:srgbClr val="34495D"/>
                </a:solidFill>
              </a:rPr>
              <a:t>collapse;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29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the type of positioning method used for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Relative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Fixed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Absolute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813" y="27520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absolute;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top: 0;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1700" y="2747119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relative;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bottom: 0;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1813" y="3988155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static;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1700" y="3988155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fixed;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56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29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what should happen to the overflow - the portions of content that do not fit inside a box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Visible </a:t>
            </a:r>
            <a:r>
              <a:rPr lang="en-US" dirty="0">
                <a:solidFill>
                  <a:srgbClr val="E54C3B"/>
                </a:solidFill>
              </a:rPr>
              <a:t>(default</a:t>
            </a:r>
            <a:r>
              <a:rPr lang="en-US" dirty="0" smtClean="0">
                <a:solidFill>
                  <a:srgbClr val="E54C3B"/>
                </a:solidFill>
              </a:rPr>
              <a:t>)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Hidden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813" y="35775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visible;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2806" y="35775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hidden;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4919" y="4877240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inherit;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Overflow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79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a fixed-width box should </a:t>
            </a:r>
            <a:r>
              <a:rPr lang="en-US" dirty="0" smtClean="0"/>
              <a:t>float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Left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Right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None </a:t>
            </a:r>
            <a:r>
              <a:rPr lang="en-US" dirty="0" smtClean="0">
                <a:solidFill>
                  <a:srgbClr val="E54C3B"/>
                </a:solidFill>
              </a:rPr>
              <a:t>(default)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8113" y="2417934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right;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3006" y="364758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none;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8113" y="4877240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left;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additional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www.htmldog.com/guides/html/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www.htmldog.com/reference/cssproperties/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www.w3schools.com/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66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1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E54C3B"/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>
                <a:solidFill>
                  <a:srgbClr val="E54C3B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 smtClean="0">
                <a:solidFill>
                  <a:srgbClr val="E54C3B"/>
                </a:solidFill>
              </a:rPr>
              <a:t>L</a:t>
            </a:r>
            <a:r>
              <a:rPr lang="en-US" dirty="0" smtClean="0"/>
              <a:t>anguage</a:t>
            </a:r>
            <a:endParaRPr lang="en-US" dirty="0"/>
          </a:p>
          <a:p>
            <a:r>
              <a:rPr lang="en-US" dirty="0" smtClean="0"/>
              <a:t>Displays </a:t>
            </a:r>
            <a:r>
              <a:rPr lang="en-US" dirty="0"/>
              <a:t>a Web page's words and images for 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Each individual markup of code is referred to as an element/tag</a:t>
            </a:r>
          </a:p>
          <a:p>
            <a:r>
              <a:rPr lang="en-US" dirty="0"/>
              <a:t>A HTML document consists of many tags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78100" y="4557798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&lt;html&gt;…&lt;/html&gt;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 &amp; Body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00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&amp; Body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document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E54C3B"/>
                </a:solidFill>
              </a:rPr>
              <a:t>title</a:t>
            </a:r>
            <a:r>
              <a:rPr lang="en-US" dirty="0" smtClean="0"/>
              <a:t> element and also: </a:t>
            </a:r>
            <a:r>
              <a:rPr lang="en-US" dirty="0" smtClean="0">
                <a:solidFill>
                  <a:srgbClr val="E54C3B"/>
                </a:solidFill>
              </a:rPr>
              <a:t>meta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54C3B"/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54C3B"/>
                </a:solidFill>
              </a:rPr>
              <a:t>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E54C3B"/>
                </a:solidFill>
              </a:rPr>
              <a:t>link</a:t>
            </a:r>
          </a:p>
          <a:p>
            <a:r>
              <a:rPr lang="en-US" dirty="0" smtClean="0"/>
              <a:t>Main </a:t>
            </a:r>
            <a:r>
              <a:rPr lang="en-US" dirty="0"/>
              <a:t>body of an HTML document </a:t>
            </a:r>
            <a:r>
              <a:rPr lang="en-US" dirty="0" smtClean="0"/>
              <a:t>is where </a:t>
            </a:r>
            <a:r>
              <a:rPr lang="en-US" dirty="0"/>
              <a:t>all of the content is placed</a:t>
            </a:r>
            <a:endParaRPr lang="en-US" dirty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0355" y="3742616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head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&lt;title&gt;Sample page&lt;/title&gt;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head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body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body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HTML, Head &amp; Body </a:t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76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a division or a section in an HTML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Used </a:t>
            </a:r>
            <a:r>
              <a:rPr lang="en-US" dirty="0"/>
              <a:t>to group block-elements to format them with </a:t>
            </a:r>
            <a:r>
              <a:rPr lang="en-US" dirty="0" smtClean="0"/>
              <a:t>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0355" y="3588361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&lt;h3&gt;Sample h3 tag&lt;/h3&gt;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&lt;p&gt;Sample p tag&lt;/p&gt;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terialDesig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Design_Theme" id="{25473650-9A3A-4911-A88B-F32CBFFED2A5}" vid="{B9A8B449-4F73-41BB-86C9-1D6961010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MaterialDesign_Theme</Template>
  <TotalTime>316</TotalTime>
  <Words>446</Words>
  <Application>Microsoft Office PowerPoint</Application>
  <PresentationFormat>Widescreen</PresentationFormat>
  <Paragraphs>195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</vt:lpstr>
      <vt:lpstr>MaterialDesign_Theme</vt:lpstr>
      <vt:lpstr>HTML &amp; CSS Basics</vt:lpstr>
      <vt:lpstr>Table of content</vt:lpstr>
      <vt:lpstr>HTML</vt:lpstr>
      <vt:lpstr>HTML</vt:lpstr>
      <vt:lpstr>Head &amp; Body</vt:lpstr>
      <vt:lpstr>Head &amp; Body</vt:lpstr>
      <vt:lpstr>HTML, Head &amp; Body  (live demo)</vt:lpstr>
      <vt:lpstr>DIV</vt:lpstr>
      <vt:lpstr>DIV</vt:lpstr>
      <vt:lpstr>Span</vt:lpstr>
      <vt:lpstr>Span</vt:lpstr>
      <vt:lpstr>DIV &amp; Span (live demo)</vt:lpstr>
      <vt:lpstr>Box model</vt:lpstr>
      <vt:lpstr>Box model</vt:lpstr>
      <vt:lpstr>Dimensions</vt:lpstr>
      <vt:lpstr>Dimensions – Widths &amp; Heights</vt:lpstr>
      <vt:lpstr>Widths &amp; Heights (live demo)</vt:lpstr>
      <vt:lpstr>Dimensions – Margins &amp; Paddings</vt:lpstr>
      <vt:lpstr>Margins &amp; Paddings (live demo)</vt:lpstr>
      <vt:lpstr>Dimensions – Borders</vt:lpstr>
      <vt:lpstr>Borders (live demo)</vt:lpstr>
      <vt:lpstr>Display</vt:lpstr>
      <vt:lpstr>Display</vt:lpstr>
      <vt:lpstr>Display (live demo)</vt:lpstr>
      <vt:lpstr>Visibility</vt:lpstr>
      <vt:lpstr>Visibility</vt:lpstr>
      <vt:lpstr>Visibility (live demo)</vt:lpstr>
      <vt:lpstr>Position</vt:lpstr>
      <vt:lpstr>Position</vt:lpstr>
      <vt:lpstr>Position (live demo)</vt:lpstr>
      <vt:lpstr>Overflow</vt:lpstr>
      <vt:lpstr>Overflow</vt:lpstr>
      <vt:lpstr>Overflow (live demo)</vt:lpstr>
      <vt:lpstr>Float</vt:lpstr>
      <vt:lpstr>Float</vt:lpstr>
      <vt:lpstr>Float (live demo)</vt:lpstr>
      <vt:lpstr>Resources and additional links</vt:lpstr>
      <vt:lpstr>Thanks for watching</vt:lpstr>
    </vt:vector>
  </TitlesOfParts>
  <Company>ProDevity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Basics</dc:title>
  <dc:creator>Krasimir Stoyanov</dc:creator>
  <cp:lastModifiedBy>Krasimir Stoyanov</cp:lastModifiedBy>
  <cp:revision>169</cp:revision>
  <dcterms:created xsi:type="dcterms:W3CDTF">2015-07-06T17:03:07Z</dcterms:created>
  <dcterms:modified xsi:type="dcterms:W3CDTF">2015-07-07T07:17:49Z</dcterms:modified>
</cp:coreProperties>
</file>