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68" r:id="rId9"/>
    <p:sldId id="269" r:id="rId10"/>
    <p:sldId id="274" r:id="rId11"/>
    <p:sldId id="275" r:id="rId12"/>
    <p:sldId id="276" r:id="rId13"/>
    <p:sldId id="270" r:id="rId14"/>
    <p:sldId id="271" r:id="rId15"/>
    <p:sldId id="272" r:id="rId16"/>
    <p:sldId id="277" r:id="rId17"/>
    <p:sldId id="273" r:id="rId18"/>
    <p:sldId id="278" r:id="rId19"/>
    <p:sldId id="279" r:id="rId20"/>
    <p:sldId id="282" r:id="rId21"/>
    <p:sldId id="283" r:id="rId22"/>
    <p:sldId id="284" r:id="rId23"/>
    <p:sldId id="285" r:id="rId24"/>
    <p:sldId id="281" r:id="rId25"/>
    <p:sldId id="286" r:id="rId26"/>
    <p:sldId id="287" r:id="rId27"/>
    <p:sldId id="290" r:id="rId28"/>
    <p:sldId id="291" r:id="rId29"/>
    <p:sldId id="292" r:id="rId30"/>
    <p:sldId id="293" r:id="rId31"/>
    <p:sldId id="294" r:id="rId32"/>
    <p:sldId id="289" r:id="rId33"/>
    <p:sldId id="295" r:id="rId34"/>
    <p:sldId id="296" r:id="rId35"/>
    <p:sldId id="297" r:id="rId36"/>
    <p:sldId id="302" r:id="rId37"/>
    <p:sldId id="303" r:id="rId38"/>
    <p:sldId id="304" r:id="rId39"/>
    <p:sldId id="307" r:id="rId40"/>
    <p:sldId id="306" r:id="rId41"/>
    <p:sldId id="310" r:id="rId42"/>
    <p:sldId id="309" r:id="rId4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E54C3B"/>
    <a:srgbClr val="3B97D2"/>
    <a:srgbClr val="34495D"/>
    <a:srgbClr val="3B49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34495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792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34495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E54C3B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474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6907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40905"/>
            <a:ext cx="2628900" cy="543605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40905"/>
            <a:ext cx="7734300" cy="5436057"/>
          </a:xfrm>
          <a:prstGeom prst="rect">
            <a:avLst/>
          </a:prstGeom>
        </p:spPr>
        <p:txBody>
          <a:bodyPr vert="eaVert"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416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19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273"/>
            <a:ext cx="10515600" cy="4360689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762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34495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125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142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34495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34495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07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044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96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3200"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800"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400"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2000">
                <a:solidFill>
                  <a:srgbClr val="34495D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E54C3B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041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E54C3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16273"/>
            <a:ext cx="10515600" cy="43606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4495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4495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4495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4495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4495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072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ages.google.com/" TargetMode="External"/><Relationship Id="rId2" Type="http://schemas.openxmlformats.org/officeDocument/2006/relationships/hyperlink" Target="http://www.getbootstrap.com/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 – using classes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Krasimir Stoyanov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3182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Typography – helper classes and tags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Lead body copy - </a:t>
            </a:r>
            <a:r>
              <a:rPr lang="en-US" sz="2400" dirty="0" smtClean="0">
                <a:solidFill>
                  <a:srgbClr val="E54C3B"/>
                </a:solidFill>
              </a:rPr>
              <a:t>.lead</a:t>
            </a:r>
          </a:p>
          <a:p>
            <a:r>
              <a:rPr lang="en-US" sz="2400" dirty="0" smtClean="0">
                <a:solidFill>
                  <a:srgbClr val="2C3E50"/>
                </a:solidFill>
              </a:rPr>
              <a:t>Marked text - </a:t>
            </a:r>
            <a:r>
              <a:rPr lang="en-US" sz="2400" dirty="0" smtClean="0">
                <a:solidFill>
                  <a:srgbClr val="E54C3B"/>
                </a:solidFill>
              </a:rPr>
              <a:t>&lt;mark&gt;</a:t>
            </a:r>
          </a:p>
          <a:p>
            <a:r>
              <a:rPr lang="en-US" sz="2400" dirty="0" smtClean="0">
                <a:solidFill>
                  <a:srgbClr val="2C3E50"/>
                </a:solidFill>
              </a:rPr>
              <a:t>Deleted text - </a:t>
            </a:r>
            <a:r>
              <a:rPr lang="en-US" sz="2400" dirty="0" smtClean="0">
                <a:solidFill>
                  <a:srgbClr val="E54C3B"/>
                </a:solidFill>
              </a:rPr>
              <a:t>&lt;del&gt;</a:t>
            </a:r>
          </a:p>
          <a:p>
            <a:r>
              <a:rPr lang="en-US" sz="2400" dirty="0" smtClean="0">
                <a:solidFill>
                  <a:srgbClr val="2C3E50"/>
                </a:solidFill>
              </a:rPr>
              <a:t>Strikethrough text - </a:t>
            </a:r>
            <a:r>
              <a:rPr lang="en-US" sz="2400" dirty="0" smtClean="0">
                <a:solidFill>
                  <a:srgbClr val="E54C3B"/>
                </a:solidFill>
              </a:rPr>
              <a:t>&lt;s&gt;</a:t>
            </a:r>
            <a:endParaRPr lang="en-US" sz="2400" dirty="0" smtClean="0">
              <a:solidFill>
                <a:srgbClr val="2C3E50"/>
              </a:solidFill>
            </a:endParaRPr>
          </a:p>
          <a:p>
            <a:r>
              <a:rPr lang="en-US" sz="2400" dirty="0" smtClean="0">
                <a:solidFill>
                  <a:srgbClr val="2C3E50"/>
                </a:solidFill>
              </a:rPr>
              <a:t>Inserted text - </a:t>
            </a:r>
            <a:r>
              <a:rPr lang="en-US" sz="2400" dirty="0" smtClean="0">
                <a:solidFill>
                  <a:srgbClr val="E54C3B"/>
                </a:solidFill>
              </a:rPr>
              <a:t>&lt;ins&gt;</a:t>
            </a:r>
            <a:endParaRPr lang="en-US" sz="2400" dirty="0" smtClean="0">
              <a:solidFill>
                <a:srgbClr val="2C3E50"/>
              </a:solidFill>
            </a:endParaRPr>
          </a:p>
          <a:p>
            <a:r>
              <a:rPr lang="en-US" sz="2400" dirty="0" smtClean="0">
                <a:solidFill>
                  <a:srgbClr val="2C3E50"/>
                </a:solidFill>
              </a:rPr>
              <a:t>Underlined text - </a:t>
            </a:r>
            <a:r>
              <a:rPr lang="en-US" sz="2400" dirty="0" smtClean="0">
                <a:solidFill>
                  <a:srgbClr val="E54C3B"/>
                </a:solidFill>
              </a:rPr>
              <a:t>&lt;u&gt;</a:t>
            </a:r>
            <a:endParaRPr lang="en-US" sz="2400" dirty="0" smtClean="0">
              <a:solidFill>
                <a:srgbClr val="2C3E50"/>
              </a:solidFill>
            </a:endParaRPr>
          </a:p>
          <a:p>
            <a:r>
              <a:rPr lang="en-US" sz="2400" dirty="0" smtClean="0">
                <a:solidFill>
                  <a:srgbClr val="2C3E50"/>
                </a:solidFill>
              </a:rPr>
              <a:t>Small text - </a:t>
            </a:r>
            <a:r>
              <a:rPr lang="en-US" sz="2400" dirty="0" smtClean="0">
                <a:solidFill>
                  <a:srgbClr val="E54C3B"/>
                </a:solidFill>
              </a:rPr>
              <a:t>&lt;small&gt;</a:t>
            </a:r>
            <a:endParaRPr lang="en-US" sz="2400" dirty="0" smtClean="0">
              <a:solidFill>
                <a:srgbClr val="2C3E50"/>
              </a:solidFill>
            </a:endParaRPr>
          </a:p>
          <a:p>
            <a:r>
              <a:rPr lang="en-US" sz="2400" dirty="0" smtClean="0">
                <a:solidFill>
                  <a:srgbClr val="2C3E50"/>
                </a:solidFill>
              </a:rPr>
              <a:t>Bold text - </a:t>
            </a:r>
            <a:r>
              <a:rPr lang="en-US" sz="2400" dirty="0" smtClean="0">
                <a:solidFill>
                  <a:srgbClr val="E54C3B"/>
                </a:solidFill>
              </a:rPr>
              <a:t>&lt;strong&gt;</a:t>
            </a:r>
            <a:endParaRPr lang="en-US" sz="2400" dirty="0" smtClean="0">
              <a:solidFill>
                <a:srgbClr val="2C3E50"/>
              </a:solidFill>
            </a:endParaRPr>
          </a:p>
          <a:p>
            <a:r>
              <a:rPr lang="en-US" sz="2400" dirty="0" smtClean="0">
                <a:solidFill>
                  <a:srgbClr val="2C3E50"/>
                </a:solidFill>
              </a:rPr>
              <a:t>Italic text - </a:t>
            </a:r>
            <a:r>
              <a:rPr lang="en-US" sz="2400" dirty="0" smtClean="0">
                <a:solidFill>
                  <a:srgbClr val="E54C3B"/>
                </a:solidFill>
              </a:rPr>
              <a:t>&lt;</a:t>
            </a:r>
            <a:r>
              <a:rPr lang="en-US" sz="2400" dirty="0" err="1" smtClean="0">
                <a:solidFill>
                  <a:srgbClr val="E54C3B"/>
                </a:solidFill>
              </a:rPr>
              <a:t>em</a:t>
            </a:r>
            <a:r>
              <a:rPr lang="en-US" sz="2400" dirty="0" smtClean="0">
                <a:solidFill>
                  <a:srgbClr val="E54C3B"/>
                </a:solidFill>
              </a:rPr>
              <a:t>&gt;</a:t>
            </a:r>
            <a:endParaRPr lang="en-US" sz="2400" dirty="0" smtClean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8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Typography – other helper classes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Alignment classes</a:t>
            </a:r>
          </a:p>
          <a:p>
            <a:pPr lvl="1"/>
            <a:r>
              <a:rPr lang="en-US" sz="2000" dirty="0" smtClean="0">
                <a:solidFill>
                  <a:srgbClr val="E54C3B"/>
                </a:solidFill>
              </a:rPr>
              <a:t>.text-left</a:t>
            </a:r>
          </a:p>
          <a:p>
            <a:pPr lvl="1"/>
            <a:r>
              <a:rPr lang="en-US" sz="2000" dirty="0" smtClean="0">
                <a:solidFill>
                  <a:srgbClr val="E54C3B"/>
                </a:solidFill>
              </a:rPr>
              <a:t>.text-center</a:t>
            </a:r>
          </a:p>
          <a:p>
            <a:pPr lvl="1"/>
            <a:r>
              <a:rPr lang="en-US" sz="2000" dirty="0" smtClean="0">
                <a:solidFill>
                  <a:srgbClr val="E54C3B"/>
                </a:solidFill>
              </a:rPr>
              <a:t>.text-right</a:t>
            </a:r>
          </a:p>
          <a:p>
            <a:pPr lvl="1"/>
            <a:r>
              <a:rPr lang="en-US" sz="2000" dirty="0" smtClean="0">
                <a:solidFill>
                  <a:srgbClr val="E54C3B"/>
                </a:solidFill>
              </a:rPr>
              <a:t>.text-justify</a:t>
            </a:r>
          </a:p>
          <a:p>
            <a:pPr lvl="1"/>
            <a:r>
              <a:rPr lang="en-US" sz="2000" dirty="0" smtClean="0">
                <a:solidFill>
                  <a:srgbClr val="E54C3B"/>
                </a:solidFill>
              </a:rPr>
              <a:t>.text-</a:t>
            </a:r>
            <a:r>
              <a:rPr lang="en-US" sz="2000" dirty="0" err="1" smtClean="0">
                <a:solidFill>
                  <a:srgbClr val="E54C3B"/>
                </a:solidFill>
              </a:rPr>
              <a:t>nowrap</a:t>
            </a:r>
            <a:endParaRPr lang="en-US" sz="2000" dirty="0" smtClean="0">
              <a:solidFill>
                <a:srgbClr val="E54C3B"/>
              </a:solidFill>
            </a:endParaRPr>
          </a:p>
          <a:p>
            <a:r>
              <a:rPr lang="en-US" sz="2400" dirty="0" smtClean="0">
                <a:solidFill>
                  <a:srgbClr val="2C3E50"/>
                </a:solidFill>
              </a:rPr>
              <a:t>Transformation classes</a:t>
            </a:r>
          </a:p>
          <a:p>
            <a:pPr lvl="1"/>
            <a:r>
              <a:rPr lang="en-US" sz="2000" dirty="0" smtClean="0">
                <a:solidFill>
                  <a:srgbClr val="E54C3B"/>
                </a:solidFill>
              </a:rPr>
              <a:t>.text-lowercase</a:t>
            </a:r>
          </a:p>
          <a:p>
            <a:pPr lvl="1"/>
            <a:r>
              <a:rPr lang="en-US" sz="2000" dirty="0" smtClean="0">
                <a:solidFill>
                  <a:srgbClr val="E54C3B"/>
                </a:solidFill>
              </a:rPr>
              <a:t>.text-uppercase</a:t>
            </a:r>
          </a:p>
          <a:p>
            <a:pPr lvl="1"/>
            <a:r>
              <a:rPr lang="en-US" sz="2000" dirty="0" smtClean="0">
                <a:solidFill>
                  <a:srgbClr val="E54C3B"/>
                </a:solidFill>
              </a:rPr>
              <a:t>.text-capitalize</a:t>
            </a:r>
          </a:p>
        </p:txBody>
      </p:sp>
    </p:spTree>
    <p:extLst>
      <p:ext uri="{BB962C8B-B14F-4D97-AF65-F5344CB8AC3E}">
        <p14:creationId xmlns:p14="http://schemas.microsoft.com/office/powerpoint/2010/main" val="191528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Typography – </a:t>
            </a:r>
            <a:r>
              <a:rPr lang="en-US" dirty="0" err="1" smtClean="0"/>
              <a:t>blockquotes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2C3E50"/>
                </a:solidFill>
              </a:rPr>
              <a:t>Wrap </a:t>
            </a:r>
            <a:r>
              <a:rPr lang="en-US" sz="2400" dirty="0">
                <a:solidFill>
                  <a:srgbClr val="E54C3B"/>
                </a:solidFill>
              </a:rPr>
              <a:t>&lt;</a:t>
            </a:r>
            <a:r>
              <a:rPr lang="en-US" sz="2400" dirty="0" err="1">
                <a:solidFill>
                  <a:srgbClr val="E54C3B"/>
                </a:solidFill>
              </a:rPr>
              <a:t>blockquote</a:t>
            </a:r>
            <a:r>
              <a:rPr lang="en-US" sz="2400" dirty="0">
                <a:solidFill>
                  <a:srgbClr val="E54C3B"/>
                </a:solidFill>
              </a:rPr>
              <a:t>&gt; </a:t>
            </a:r>
            <a:r>
              <a:rPr lang="en-US" sz="2400" dirty="0">
                <a:solidFill>
                  <a:srgbClr val="2C3E50"/>
                </a:solidFill>
              </a:rPr>
              <a:t>around any HTML as the quote</a:t>
            </a:r>
            <a:r>
              <a:rPr lang="en-US" sz="2400" dirty="0" smtClean="0">
                <a:solidFill>
                  <a:srgbClr val="2C3E50"/>
                </a:solidFill>
              </a:rPr>
              <a:t>.</a:t>
            </a:r>
          </a:p>
          <a:p>
            <a:r>
              <a:rPr lang="en-US" sz="2400" dirty="0" smtClean="0">
                <a:solidFill>
                  <a:srgbClr val="2C3E50"/>
                </a:solidFill>
              </a:rPr>
              <a:t>Recommended using </a:t>
            </a:r>
            <a:r>
              <a:rPr lang="en-US" sz="2400" dirty="0" smtClean="0">
                <a:solidFill>
                  <a:srgbClr val="E54C3B"/>
                </a:solidFill>
              </a:rPr>
              <a:t>&lt;p&gt;</a:t>
            </a:r>
          </a:p>
          <a:p>
            <a:endParaRPr lang="en-US" sz="2400" dirty="0">
              <a:solidFill>
                <a:srgbClr val="E54C3B"/>
              </a:solidFill>
            </a:endParaRPr>
          </a:p>
          <a:p>
            <a:endParaRPr lang="en-US" sz="2400" dirty="0" smtClean="0">
              <a:solidFill>
                <a:srgbClr val="E54C3B"/>
              </a:solidFill>
            </a:endParaRPr>
          </a:p>
          <a:p>
            <a:endParaRPr lang="en-US" sz="2400" dirty="0">
              <a:solidFill>
                <a:srgbClr val="E54C3B"/>
              </a:solidFill>
            </a:endParaRPr>
          </a:p>
          <a:p>
            <a:r>
              <a:rPr lang="en-US" sz="2000" dirty="0">
                <a:solidFill>
                  <a:srgbClr val="2C3E50"/>
                </a:solidFill>
              </a:rPr>
              <a:t>Add a </a:t>
            </a:r>
            <a:r>
              <a:rPr lang="en-US" sz="2000" dirty="0">
                <a:solidFill>
                  <a:srgbClr val="E54C3B"/>
                </a:solidFill>
              </a:rPr>
              <a:t>&lt;footer&gt; </a:t>
            </a:r>
            <a:r>
              <a:rPr lang="en-US" sz="2000" dirty="0">
                <a:solidFill>
                  <a:srgbClr val="2C3E50"/>
                </a:solidFill>
              </a:rPr>
              <a:t>for identifying the source</a:t>
            </a:r>
            <a:r>
              <a:rPr lang="en-US" sz="2000" dirty="0" smtClean="0">
                <a:solidFill>
                  <a:srgbClr val="2C3E50"/>
                </a:solidFill>
              </a:rPr>
              <a:t>.</a:t>
            </a:r>
          </a:p>
          <a:p>
            <a:r>
              <a:rPr lang="en-US" sz="2000" dirty="0">
                <a:solidFill>
                  <a:srgbClr val="2C3E50"/>
                </a:solidFill>
              </a:rPr>
              <a:t>Wrap the name of the source work in </a:t>
            </a:r>
            <a:r>
              <a:rPr lang="en-US" sz="2000" dirty="0">
                <a:solidFill>
                  <a:srgbClr val="E54C3B"/>
                </a:solidFill>
              </a:rPr>
              <a:t>&lt;cite</a:t>
            </a:r>
            <a:r>
              <a:rPr lang="en-US" sz="2000" dirty="0" smtClean="0">
                <a:solidFill>
                  <a:srgbClr val="E54C3B"/>
                </a:solidFill>
              </a:rPr>
              <a:t>&gt;</a:t>
            </a:r>
            <a:r>
              <a:rPr lang="en-US" sz="2000" dirty="0" smtClean="0">
                <a:solidFill>
                  <a:srgbClr val="2C3E50"/>
                </a:solidFill>
              </a:rPr>
              <a:t>.</a:t>
            </a:r>
            <a:endParaRPr lang="en-US" sz="2000" dirty="0" smtClean="0">
              <a:solidFill>
                <a:srgbClr val="E54C3B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4655" y="2752493"/>
            <a:ext cx="6482687" cy="1244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E54C3B"/>
                </a:solidFill>
              </a:rPr>
              <a:t>&lt;</a:t>
            </a:r>
            <a:r>
              <a:rPr lang="en-US" dirty="0" err="1" smtClean="0">
                <a:solidFill>
                  <a:srgbClr val="E54C3B"/>
                </a:solidFill>
              </a:rPr>
              <a:t>blockquote</a:t>
            </a:r>
            <a:r>
              <a:rPr lang="en-US" dirty="0" smtClean="0">
                <a:solidFill>
                  <a:srgbClr val="E54C3B"/>
                </a:solidFill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	&lt;p&gt;Hello World!&lt;/p&gt;</a:t>
            </a:r>
            <a:endParaRPr lang="en-US" dirty="0">
              <a:solidFill>
                <a:srgbClr val="34495D"/>
              </a:solidFill>
            </a:endParaRPr>
          </a:p>
          <a:p>
            <a:pPr indent="457200"/>
            <a:r>
              <a:rPr lang="en-US" dirty="0" smtClean="0">
                <a:solidFill>
                  <a:srgbClr val="E54C3B"/>
                </a:solidFill>
              </a:rPr>
              <a:t>&lt;/</a:t>
            </a:r>
            <a:r>
              <a:rPr lang="en-US" dirty="0" err="1" smtClean="0">
                <a:solidFill>
                  <a:srgbClr val="E54C3B"/>
                </a:solidFill>
              </a:rPr>
              <a:t>blockquote</a:t>
            </a:r>
            <a:r>
              <a:rPr lang="en-US" dirty="0" smtClean="0">
                <a:solidFill>
                  <a:srgbClr val="E54C3B"/>
                </a:solidFill>
              </a:rPr>
              <a:t>&gt;</a:t>
            </a:r>
            <a:endParaRPr lang="bg-BG" dirty="0">
              <a:solidFill>
                <a:srgbClr val="E54C3B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96585" y="4107976"/>
            <a:ext cx="4557215" cy="2068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E54C3B"/>
                </a:solidFill>
              </a:rPr>
              <a:t>&lt;</a:t>
            </a:r>
            <a:r>
              <a:rPr lang="en-US" dirty="0" err="1" smtClean="0">
                <a:solidFill>
                  <a:srgbClr val="E54C3B"/>
                </a:solidFill>
              </a:rPr>
              <a:t>blockquote</a:t>
            </a:r>
            <a:r>
              <a:rPr lang="en-US" dirty="0" smtClean="0">
                <a:solidFill>
                  <a:srgbClr val="E54C3B"/>
                </a:solidFill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	&lt;p&gt;Hello World!&lt;/p&gt;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34495D"/>
                </a:solidFill>
              </a:rPr>
              <a:t>&lt;footer&gt;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34495D"/>
                </a:solidFill>
              </a:rPr>
              <a:t>	Some footer </a:t>
            </a:r>
            <a:r>
              <a:rPr lang="en-US" dirty="0" smtClean="0">
                <a:solidFill>
                  <a:srgbClr val="E54C3B"/>
                </a:solidFill>
              </a:rPr>
              <a:t>&lt;cite&gt;</a:t>
            </a:r>
            <a:r>
              <a:rPr lang="en-US" dirty="0" smtClean="0">
                <a:solidFill>
                  <a:srgbClr val="34495D"/>
                </a:solidFill>
              </a:rPr>
              <a:t>Source title</a:t>
            </a:r>
            <a:r>
              <a:rPr lang="en-US" dirty="0" smtClean="0">
                <a:solidFill>
                  <a:srgbClr val="E54C3B"/>
                </a:solidFill>
              </a:rPr>
              <a:t>&lt;/cite&gt;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34495D"/>
                </a:solidFill>
              </a:rPr>
              <a:t>&lt;/footer&gt;</a:t>
            </a:r>
            <a:endParaRPr lang="en-US" dirty="0">
              <a:solidFill>
                <a:srgbClr val="34495D"/>
              </a:solidFill>
            </a:endParaRPr>
          </a:p>
          <a:p>
            <a:pPr indent="457200"/>
            <a:r>
              <a:rPr lang="en-US" dirty="0" smtClean="0">
                <a:solidFill>
                  <a:srgbClr val="E54C3B"/>
                </a:solidFill>
              </a:rPr>
              <a:t>&lt;/</a:t>
            </a:r>
            <a:r>
              <a:rPr lang="en-US" dirty="0" err="1" smtClean="0">
                <a:solidFill>
                  <a:srgbClr val="E54C3B"/>
                </a:solidFill>
              </a:rPr>
              <a:t>blockquote</a:t>
            </a:r>
            <a:r>
              <a:rPr lang="en-US" dirty="0" smtClean="0">
                <a:solidFill>
                  <a:srgbClr val="E54C3B"/>
                </a:solidFill>
              </a:rPr>
              <a:t>&gt;</a:t>
            </a:r>
            <a:endParaRPr lang="bg-BG" dirty="0">
              <a:solidFill>
                <a:srgbClr val="E54C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Typography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04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158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- responsive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in Bootstrap 3 can be made responsive-friendly via the addition of the </a:t>
            </a:r>
            <a:r>
              <a:rPr lang="en-US" dirty="0">
                <a:solidFill>
                  <a:srgbClr val="E54C3B"/>
                </a:solidFill>
              </a:rPr>
              <a:t>.</a:t>
            </a:r>
            <a:r>
              <a:rPr lang="en-US" dirty="0" err="1" smtClean="0">
                <a:solidFill>
                  <a:srgbClr val="E54C3B"/>
                </a:solidFill>
              </a:rPr>
              <a:t>img</a:t>
            </a:r>
            <a:r>
              <a:rPr lang="en-US" dirty="0" smtClean="0">
                <a:solidFill>
                  <a:srgbClr val="E54C3B"/>
                </a:solidFill>
              </a:rPr>
              <a:t>-responsive</a:t>
            </a:r>
          </a:p>
          <a:p>
            <a:r>
              <a:rPr lang="en-US" dirty="0">
                <a:solidFill>
                  <a:srgbClr val="2C3E50"/>
                </a:solidFill>
              </a:rPr>
              <a:t>To center images which use the </a:t>
            </a:r>
            <a:r>
              <a:rPr lang="en-US" dirty="0">
                <a:solidFill>
                  <a:srgbClr val="E54C3B"/>
                </a:solidFill>
              </a:rPr>
              <a:t>.</a:t>
            </a:r>
            <a:r>
              <a:rPr lang="en-US" dirty="0" err="1">
                <a:solidFill>
                  <a:srgbClr val="E54C3B"/>
                </a:solidFill>
              </a:rPr>
              <a:t>img</a:t>
            </a:r>
            <a:r>
              <a:rPr lang="en-US" dirty="0">
                <a:solidFill>
                  <a:srgbClr val="E54C3B"/>
                </a:solidFill>
              </a:rPr>
              <a:t>-responsive </a:t>
            </a:r>
            <a:r>
              <a:rPr lang="en-US" dirty="0">
                <a:solidFill>
                  <a:srgbClr val="2C3E50"/>
                </a:solidFill>
              </a:rPr>
              <a:t>class, use </a:t>
            </a:r>
            <a:r>
              <a:rPr lang="en-US" dirty="0">
                <a:solidFill>
                  <a:srgbClr val="E54C3B"/>
                </a:solidFill>
              </a:rPr>
              <a:t>.center-block </a:t>
            </a:r>
            <a:r>
              <a:rPr lang="en-US" dirty="0">
                <a:solidFill>
                  <a:srgbClr val="2C3E50"/>
                </a:solidFill>
              </a:rPr>
              <a:t>instead of </a:t>
            </a:r>
            <a:r>
              <a:rPr lang="en-US" dirty="0">
                <a:solidFill>
                  <a:srgbClr val="E54C3B"/>
                </a:solidFill>
              </a:rPr>
              <a:t>.text-center</a:t>
            </a:r>
            <a:endParaRPr lang="en-US" dirty="0" smtClean="0">
              <a:solidFill>
                <a:srgbClr val="E54C3B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8468" y="4419697"/>
            <a:ext cx="7695064" cy="745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</a:t>
            </a:r>
            <a:r>
              <a:rPr lang="en-US" dirty="0" err="1">
                <a:solidFill>
                  <a:srgbClr val="34495D"/>
                </a:solidFill>
              </a:rPr>
              <a:t>img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err="1">
                <a:solidFill>
                  <a:srgbClr val="3B97D2"/>
                </a:solidFill>
              </a:rPr>
              <a:t>src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"..."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img</a:t>
            </a:r>
            <a:r>
              <a:rPr lang="en-US" dirty="0">
                <a:solidFill>
                  <a:srgbClr val="E54C3B"/>
                </a:solidFill>
              </a:rPr>
              <a:t>-responsive"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alt=</a:t>
            </a:r>
            <a:r>
              <a:rPr lang="en-US" dirty="0">
                <a:solidFill>
                  <a:srgbClr val="E54C3B"/>
                </a:solidFill>
              </a:rPr>
              <a:t>"Responsive image"</a:t>
            </a:r>
            <a:r>
              <a:rPr lang="en-US" dirty="0">
                <a:solidFill>
                  <a:srgbClr val="34495D"/>
                </a:solidFill>
              </a:rPr>
              <a:t>&gt;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6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- shapes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classes to an </a:t>
            </a:r>
            <a:r>
              <a:rPr lang="en-US" dirty="0">
                <a:solidFill>
                  <a:srgbClr val="E54C3B"/>
                </a:solidFill>
              </a:rPr>
              <a:t>&lt;</a:t>
            </a:r>
            <a:r>
              <a:rPr lang="en-US" dirty="0" err="1">
                <a:solidFill>
                  <a:srgbClr val="E54C3B"/>
                </a:solidFill>
              </a:rPr>
              <a:t>img</a:t>
            </a:r>
            <a:r>
              <a:rPr lang="en-US" dirty="0">
                <a:solidFill>
                  <a:srgbClr val="E54C3B"/>
                </a:solidFill>
              </a:rPr>
              <a:t>&gt; </a:t>
            </a:r>
            <a:r>
              <a:rPr lang="en-US" dirty="0"/>
              <a:t>element to easily style images in any project.</a:t>
            </a:r>
            <a:endParaRPr lang="en-US" dirty="0" smtClean="0">
              <a:solidFill>
                <a:srgbClr val="E54C3B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48468" y="2935388"/>
            <a:ext cx="7695064" cy="745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4495D"/>
                </a:solidFill>
              </a:rPr>
              <a:t>&lt;</a:t>
            </a:r>
            <a:r>
              <a:rPr lang="en-GB" dirty="0" err="1" smtClean="0">
                <a:solidFill>
                  <a:srgbClr val="34495D"/>
                </a:solidFill>
              </a:rPr>
              <a:t>img</a:t>
            </a:r>
            <a:r>
              <a:rPr lang="en-GB" dirty="0" smtClean="0">
                <a:solidFill>
                  <a:srgbClr val="34495D"/>
                </a:solidFill>
              </a:rPr>
              <a:t> </a:t>
            </a:r>
            <a:r>
              <a:rPr lang="en-GB" dirty="0" err="1">
                <a:solidFill>
                  <a:srgbClr val="3B97D2"/>
                </a:solidFill>
              </a:rPr>
              <a:t>src</a:t>
            </a:r>
            <a:r>
              <a:rPr lang="en-GB" dirty="0">
                <a:solidFill>
                  <a:srgbClr val="3B97D2"/>
                </a:solidFill>
              </a:rPr>
              <a:t>=</a:t>
            </a:r>
            <a:r>
              <a:rPr lang="en-GB" dirty="0">
                <a:solidFill>
                  <a:srgbClr val="E54C3B"/>
                </a:solidFill>
              </a:rPr>
              <a:t>"..."</a:t>
            </a:r>
            <a:r>
              <a:rPr lang="en-GB" dirty="0">
                <a:solidFill>
                  <a:srgbClr val="34495D"/>
                </a:solidFill>
              </a:rPr>
              <a:t> </a:t>
            </a:r>
            <a:r>
              <a:rPr lang="en-GB" dirty="0">
                <a:solidFill>
                  <a:srgbClr val="3B97D2"/>
                </a:solidFill>
              </a:rPr>
              <a:t>alt=</a:t>
            </a:r>
            <a:r>
              <a:rPr lang="en-GB" dirty="0">
                <a:solidFill>
                  <a:srgbClr val="E54C3B"/>
                </a:solidFill>
              </a:rPr>
              <a:t>"..."</a:t>
            </a:r>
            <a:r>
              <a:rPr lang="en-GB" dirty="0">
                <a:solidFill>
                  <a:srgbClr val="34495D"/>
                </a:solidFill>
              </a:rPr>
              <a:t> </a:t>
            </a:r>
            <a:r>
              <a:rPr lang="en-GB" dirty="0">
                <a:solidFill>
                  <a:srgbClr val="3B97D2"/>
                </a:solidFill>
              </a:rPr>
              <a:t>class=</a:t>
            </a:r>
            <a:r>
              <a:rPr lang="en-GB" dirty="0">
                <a:solidFill>
                  <a:srgbClr val="E54C3B"/>
                </a:solidFill>
              </a:rPr>
              <a:t>"</a:t>
            </a:r>
            <a:r>
              <a:rPr lang="en-GB" dirty="0" err="1">
                <a:solidFill>
                  <a:srgbClr val="E54C3B"/>
                </a:solidFill>
              </a:rPr>
              <a:t>img</a:t>
            </a:r>
            <a:r>
              <a:rPr lang="en-GB" dirty="0">
                <a:solidFill>
                  <a:srgbClr val="E54C3B"/>
                </a:solidFill>
              </a:rPr>
              <a:t>-rounded</a:t>
            </a:r>
            <a:r>
              <a:rPr lang="en-GB" dirty="0" smtClean="0">
                <a:solidFill>
                  <a:srgbClr val="E54C3B"/>
                </a:solidFill>
              </a:rPr>
              <a:t>"</a:t>
            </a:r>
            <a:r>
              <a:rPr lang="en-GB" dirty="0" smtClean="0">
                <a:solidFill>
                  <a:srgbClr val="34495D"/>
                </a:solidFill>
              </a:rPr>
              <a:t>&gt;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48468" y="3863434"/>
            <a:ext cx="7695064" cy="745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4495D"/>
                </a:solidFill>
              </a:rPr>
              <a:t>&lt;</a:t>
            </a:r>
            <a:r>
              <a:rPr lang="en-GB" dirty="0" err="1" smtClean="0">
                <a:solidFill>
                  <a:srgbClr val="34495D"/>
                </a:solidFill>
              </a:rPr>
              <a:t>img</a:t>
            </a:r>
            <a:r>
              <a:rPr lang="en-GB" dirty="0" smtClean="0">
                <a:solidFill>
                  <a:srgbClr val="34495D"/>
                </a:solidFill>
              </a:rPr>
              <a:t> </a:t>
            </a:r>
            <a:r>
              <a:rPr lang="en-GB" dirty="0" err="1">
                <a:solidFill>
                  <a:srgbClr val="3B97D2"/>
                </a:solidFill>
              </a:rPr>
              <a:t>src</a:t>
            </a:r>
            <a:r>
              <a:rPr lang="en-GB" dirty="0">
                <a:solidFill>
                  <a:srgbClr val="3B97D2"/>
                </a:solidFill>
              </a:rPr>
              <a:t>=</a:t>
            </a:r>
            <a:r>
              <a:rPr lang="en-GB" dirty="0">
                <a:solidFill>
                  <a:srgbClr val="E54C3B"/>
                </a:solidFill>
              </a:rPr>
              <a:t>"..."</a:t>
            </a:r>
            <a:r>
              <a:rPr lang="en-GB" dirty="0">
                <a:solidFill>
                  <a:srgbClr val="34495D"/>
                </a:solidFill>
              </a:rPr>
              <a:t> </a:t>
            </a:r>
            <a:r>
              <a:rPr lang="en-GB" dirty="0">
                <a:solidFill>
                  <a:srgbClr val="3B97D2"/>
                </a:solidFill>
              </a:rPr>
              <a:t>alt=</a:t>
            </a:r>
            <a:r>
              <a:rPr lang="en-GB" dirty="0">
                <a:solidFill>
                  <a:srgbClr val="E54C3B"/>
                </a:solidFill>
              </a:rPr>
              <a:t>"..."</a:t>
            </a:r>
            <a:r>
              <a:rPr lang="en-GB" dirty="0">
                <a:solidFill>
                  <a:srgbClr val="34495D"/>
                </a:solidFill>
              </a:rPr>
              <a:t> </a:t>
            </a:r>
            <a:r>
              <a:rPr lang="en-GB" dirty="0">
                <a:solidFill>
                  <a:srgbClr val="3B97D2"/>
                </a:solidFill>
              </a:rPr>
              <a:t>class=</a:t>
            </a:r>
            <a:r>
              <a:rPr lang="en-GB" dirty="0">
                <a:solidFill>
                  <a:srgbClr val="E54C3B"/>
                </a:solidFill>
              </a:rPr>
              <a:t>"</a:t>
            </a:r>
            <a:r>
              <a:rPr lang="en-GB" dirty="0" err="1">
                <a:solidFill>
                  <a:srgbClr val="E54C3B"/>
                </a:solidFill>
              </a:rPr>
              <a:t>img</a:t>
            </a:r>
            <a:r>
              <a:rPr lang="en-GB" dirty="0">
                <a:solidFill>
                  <a:srgbClr val="E54C3B"/>
                </a:solidFill>
              </a:rPr>
              <a:t>-circle</a:t>
            </a:r>
            <a:r>
              <a:rPr lang="en-GB" dirty="0" smtClean="0">
                <a:solidFill>
                  <a:srgbClr val="E54C3B"/>
                </a:solidFill>
              </a:rPr>
              <a:t>"</a:t>
            </a:r>
            <a:r>
              <a:rPr lang="en-GB" dirty="0" smtClean="0">
                <a:solidFill>
                  <a:srgbClr val="34495D"/>
                </a:solidFill>
              </a:rPr>
              <a:t>&gt;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8468" y="4848770"/>
            <a:ext cx="7695064" cy="745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4495D"/>
                </a:solidFill>
              </a:rPr>
              <a:t>&lt;</a:t>
            </a:r>
            <a:r>
              <a:rPr lang="en-GB" dirty="0" err="1">
                <a:solidFill>
                  <a:srgbClr val="34495D"/>
                </a:solidFill>
              </a:rPr>
              <a:t>img</a:t>
            </a:r>
            <a:r>
              <a:rPr lang="en-GB" dirty="0">
                <a:solidFill>
                  <a:srgbClr val="34495D"/>
                </a:solidFill>
              </a:rPr>
              <a:t> </a:t>
            </a:r>
            <a:r>
              <a:rPr lang="en-GB" dirty="0" err="1">
                <a:solidFill>
                  <a:srgbClr val="3B97D2"/>
                </a:solidFill>
              </a:rPr>
              <a:t>src</a:t>
            </a:r>
            <a:r>
              <a:rPr lang="en-GB" dirty="0">
                <a:solidFill>
                  <a:srgbClr val="3B97D2"/>
                </a:solidFill>
              </a:rPr>
              <a:t>=</a:t>
            </a:r>
            <a:r>
              <a:rPr lang="en-GB" dirty="0">
                <a:solidFill>
                  <a:srgbClr val="E54C3B"/>
                </a:solidFill>
              </a:rPr>
              <a:t>"..."</a:t>
            </a:r>
            <a:r>
              <a:rPr lang="en-GB" dirty="0">
                <a:solidFill>
                  <a:srgbClr val="34495D"/>
                </a:solidFill>
              </a:rPr>
              <a:t> </a:t>
            </a:r>
            <a:r>
              <a:rPr lang="en-GB" dirty="0">
                <a:solidFill>
                  <a:srgbClr val="3B97D2"/>
                </a:solidFill>
              </a:rPr>
              <a:t>alt=</a:t>
            </a:r>
            <a:r>
              <a:rPr lang="en-GB" dirty="0">
                <a:solidFill>
                  <a:srgbClr val="E54C3B"/>
                </a:solidFill>
              </a:rPr>
              <a:t>"..."</a:t>
            </a:r>
            <a:r>
              <a:rPr lang="en-GB" dirty="0">
                <a:solidFill>
                  <a:srgbClr val="34495D"/>
                </a:solidFill>
              </a:rPr>
              <a:t> </a:t>
            </a:r>
            <a:r>
              <a:rPr lang="en-GB" dirty="0">
                <a:solidFill>
                  <a:srgbClr val="3B97D2"/>
                </a:solidFill>
              </a:rPr>
              <a:t>class=</a:t>
            </a:r>
            <a:r>
              <a:rPr lang="en-GB" dirty="0">
                <a:solidFill>
                  <a:srgbClr val="E54C3B"/>
                </a:solidFill>
              </a:rPr>
              <a:t>"</a:t>
            </a:r>
            <a:r>
              <a:rPr lang="en-GB" dirty="0" err="1">
                <a:solidFill>
                  <a:srgbClr val="E54C3B"/>
                </a:solidFill>
              </a:rPr>
              <a:t>img</a:t>
            </a:r>
            <a:r>
              <a:rPr lang="en-GB" dirty="0">
                <a:solidFill>
                  <a:srgbClr val="E54C3B"/>
                </a:solidFill>
              </a:rPr>
              <a:t>-thumbnail"</a:t>
            </a:r>
            <a:r>
              <a:rPr lang="en-GB" dirty="0">
                <a:solidFill>
                  <a:srgbClr val="34495D"/>
                </a:solidFill>
              </a:rPr>
              <a:t>&gt;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7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Images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1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Buttons &amp; button groups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7619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button classes on an </a:t>
            </a:r>
            <a:r>
              <a:rPr lang="en-US" dirty="0">
                <a:solidFill>
                  <a:srgbClr val="E54C3B"/>
                </a:solidFill>
              </a:rPr>
              <a:t>&lt;a&gt;</a:t>
            </a:r>
            <a:r>
              <a:rPr lang="en-US" dirty="0"/>
              <a:t>, </a:t>
            </a:r>
            <a:r>
              <a:rPr lang="en-US" dirty="0">
                <a:solidFill>
                  <a:srgbClr val="E54C3B"/>
                </a:solidFill>
              </a:rPr>
              <a:t>&lt;button&gt;</a:t>
            </a:r>
            <a:r>
              <a:rPr lang="en-US" dirty="0"/>
              <a:t>, or </a:t>
            </a:r>
            <a:r>
              <a:rPr lang="en-US" dirty="0">
                <a:solidFill>
                  <a:srgbClr val="E54C3B"/>
                </a:solidFill>
              </a:rPr>
              <a:t>&lt;input&gt; </a:t>
            </a:r>
            <a:r>
              <a:rPr lang="en-US" dirty="0"/>
              <a:t>element</a:t>
            </a:r>
            <a:endParaRPr lang="en-US" dirty="0" smtClean="0">
              <a:solidFill>
                <a:srgbClr val="E54C3B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4211" y="2680526"/>
            <a:ext cx="7695064" cy="746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4495D"/>
                </a:solidFill>
              </a:rPr>
              <a:t>&lt;a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-default"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err="1">
                <a:solidFill>
                  <a:srgbClr val="3B97D2"/>
                </a:solidFill>
              </a:rPr>
              <a:t>href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"#"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role=</a:t>
            </a:r>
            <a:r>
              <a:rPr lang="en-US" dirty="0">
                <a:solidFill>
                  <a:srgbClr val="E54C3B"/>
                </a:solidFill>
              </a:rPr>
              <a:t>"button</a:t>
            </a:r>
            <a:r>
              <a:rPr lang="en-US" dirty="0" smtClean="0">
                <a:solidFill>
                  <a:srgbClr val="E54C3B"/>
                </a:solidFill>
              </a:rPr>
              <a:t>"</a:t>
            </a:r>
            <a:r>
              <a:rPr lang="en-US" dirty="0" smtClean="0">
                <a:solidFill>
                  <a:srgbClr val="34495D"/>
                </a:solidFill>
              </a:rPr>
              <a:t>&gt;…&lt;/a&gt;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4211" y="3608423"/>
            <a:ext cx="7695064" cy="746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</a:t>
            </a:r>
            <a:r>
              <a:rPr lang="en-US" dirty="0">
                <a:solidFill>
                  <a:srgbClr val="34495D"/>
                </a:solidFill>
              </a:rPr>
              <a:t>button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-default"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type=</a:t>
            </a:r>
            <a:r>
              <a:rPr lang="en-US" dirty="0">
                <a:solidFill>
                  <a:srgbClr val="E54C3B"/>
                </a:solidFill>
              </a:rPr>
              <a:t>"submit</a:t>
            </a:r>
            <a:r>
              <a:rPr lang="en-US" dirty="0" smtClean="0">
                <a:solidFill>
                  <a:srgbClr val="E54C3B"/>
                </a:solidFill>
              </a:rPr>
              <a:t>"</a:t>
            </a:r>
            <a:r>
              <a:rPr lang="en-US" dirty="0" smtClean="0">
                <a:solidFill>
                  <a:srgbClr val="34495D"/>
                </a:solidFill>
              </a:rPr>
              <a:t>&gt;…&lt;/</a:t>
            </a:r>
            <a:r>
              <a:rPr lang="en-US" dirty="0">
                <a:solidFill>
                  <a:srgbClr val="34495D"/>
                </a:solidFill>
              </a:rPr>
              <a:t>button&gt;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4211" y="4536320"/>
            <a:ext cx="7695064" cy="7466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</a:t>
            </a:r>
            <a:r>
              <a:rPr lang="en-US" dirty="0">
                <a:solidFill>
                  <a:srgbClr val="34495D"/>
                </a:solidFill>
              </a:rPr>
              <a:t>input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-default"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type=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value=</a:t>
            </a:r>
            <a:r>
              <a:rPr lang="en-US" dirty="0">
                <a:solidFill>
                  <a:srgbClr val="E54C3B"/>
                </a:solidFill>
              </a:rPr>
              <a:t>"Input"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4211" y="5425246"/>
            <a:ext cx="7695064" cy="751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&lt;input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-default"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type=</a:t>
            </a:r>
            <a:r>
              <a:rPr lang="en-US" dirty="0">
                <a:solidFill>
                  <a:srgbClr val="E54C3B"/>
                </a:solidFill>
              </a:rPr>
              <a:t>"submit"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value=</a:t>
            </a:r>
            <a:r>
              <a:rPr lang="en-US" dirty="0">
                <a:solidFill>
                  <a:srgbClr val="E54C3B"/>
                </a:solidFill>
              </a:rPr>
              <a:t>"Submit"</a:t>
            </a:r>
            <a:r>
              <a:rPr lang="en-US" dirty="0">
                <a:solidFill>
                  <a:srgbClr val="34495D"/>
                </a:solidFill>
              </a:rPr>
              <a:t>&gt;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8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</a:t>
            </a:r>
          </a:p>
          <a:p>
            <a:r>
              <a:rPr lang="en-US" dirty="0" smtClean="0"/>
              <a:t>Grid system</a:t>
            </a:r>
          </a:p>
          <a:p>
            <a:r>
              <a:rPr lang="en-US" dirty="0" smtClean="0"/>
              <a:t>Typography</a:t>
            </a:r>
            <a:endParaRPr lang="en-US" dirty="0"/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Buttons and button groups</a:t>
            </a:r>
          </a:p>
          <a:p>
            <a:r>
              <a:rPr lang="en-US" dirty="0" err="1" smtClean="0"/>
              <a:t>Navbar</a:t>
            </a:r>
            <a:endParaRPr lang="en-US" dirty="0" smtClean="0"/>
          </a:p>
          <a:p>
            <a:r>
              <a:rPr lang="en-US" dirty="0" smtClean="0"/>
              <a:t>Thumbnails</a:t>
            </a:r>
          </a:p>
          <a:p>
            <a:r>
              <a:rPr lang="en-US" dirty="0" smtClean="0"/>
              <a:t>Media objects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192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- options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any of the available button classes to quickly create a styled button.</a:t>
            </a:r>
            <a:endParaRPr lang="en-US" sz="2400" dirty="0" smtClean="0">
              <a:solidFill>
                <a:srgbClr val="E54C3B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2575" y="2413324"/>
            <a:ext cx="7695064" cy="508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&lt;button </a:t>
            </a:r>
            <a:r>
              <a:rPr lang="en-US" dirty="0" smtClean="0">
                <a:solidFill>
                  <a:srgbClr val="3B97D2"/>
                </a:solidFill>
              </a:rPr>
              <a:t>type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 smtClean="0">
                <a:solidFill>
                  <a:srgbClr val="E54C3B"/>
                </a:solidFill>
              </a:rPr>
              <a:t>btn</a:t>
            </a:r>
            <a:r>
              <a:rPr lang="en-US" dirty="0" smtClean="0">
                <a:solidFill>
                  <a:srgbClr val="E54C3B"/>
                </a:solidFill>
              </a:rPr>
              <a:t>-primary"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r>
              <a:rPr lang="en-US" dirty="0">
                <a:solidFill>
                  <a:srgbClr val="34495D"/>
                </a:solidFill>
              </a:rPr>
              <a:t>…&lt;/button&gt;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2575" y="3040996"/>
            <a:ext cx="7695064" cy="508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</a:t>
            </a:r>
            <a:r>
              <a:rPr lang="en-US" dirty="0">
                <a:solidFill>
                  <a:srgbClr val="34495D"/>
                </a:solidFill>
              </a:rPr>
              <a:t> button </a:t>
            </a:r>
            <a:r>
              <a:rPr lang="en-US" dirty="0" smtClean="0">
                <a:solidFill>
                  <a:srgbClr val="3B97D2"/>
                </a:solidFill>
              </a:rPr>
              <a:t>type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 smtClean="0">
                <a:solidFill>
                  <a:srgbClr val="E54C3B"/>
                </a:solidFill>
              </a:rPr>
              <a:t>btn</a:t>
            </a:r>
            <a:r>
              <a:rPr lang="en-US" dirty="0" smtClean="0">
                <a:solidFill>
                  <a:srgbClr val="E54C3B"/>
                </a:solidFill>
              </a:rPr>
              <a:t>-success"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r>
              <a:rPr lang="en-US" dirty="0">
                <a:solidFill>
                  <a:srgbClr val="34495D"/>
                </a:solidFill>
              </a:rPr>
              <a:t>…&lt;/button&gt;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12575" y="3668668"/>
            <a:ext cx="7695064" cy="51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</a:t>
            </a:r>
            <a:r>
              <a:rPr lang="en-US" dirty="0">
                <a:solidFill>
                  <a:srgbClr val="34495D"/>
                </a:solidFill>
              </a:rPr>
              <a:t> button </a:t>
            </a:r>
            <a:r>
              <a:rPr lang="en-US" dirty="0" smtClean="0">
                <a:solidFill>
                  <a:srgbClr val="3B97D2"/>
                </a:solidFill>
              </a:rPr>
              <a:t>type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 smtClean="0">
                <a:solidFill>
                  <a:srgbClr val="E54C3B"/>
                </a:solidFill>
              </a:rPr>
              <a:t>btn</a:t>
            </a:r>
            <a:r>
              <a:rPr lang="en-US" dirty="0" smtClean="0">
                <a:solidFill>
                  <a:srgbClr val="E54C3B"/>
                </a:solidFill>
              </a:rPr>
              <a:t>-info"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r>
              <a:rPr lang="en-US" dirty="0">
                <a:solidFill>
                  <a:srgbClr val="34495D"/>
                </a:solidFill>
              </a:rPr>
              <a:t>…&lt;/button&gt;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2575" y="4297773"/>
            <a:ext cx="7695064" cy="508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</a:t>
            </a:r>
            <a:r>
              <a:rPr lang="en-US" dirty="0">
                <a:solidFill>
                  <a:srgbClr val="34495D"/>
                </a:solidFill>
              </a:rPr>
              <a:t> button </a:t>
            </a:r>
            <a:r>
              <a:rPr lang="en-US" dirty="0" smtClean="0">
                <a:solidFill>
                  <a:srgbClr val="3B97D2"/>
                </a:solidFill>
              </a:rPr>
              <a:t>type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 smtClean="0">
                <a:solidFill>
                  <a:srgbClr val="E54C3B"/>
                </a:solidFill>
              </a:rPr>
              <a:t>btn</a:t>
            </a:r>
            <a:r>
              <a:rPr lang="en-US" dirty="0" smtClean="0">
                <a:solidFill>
                  <a:srgbClr val="E54C3B"/>
                </a:solidFill>
              </a:rPr>
              <a:t>-warning"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r>
              <a:rPr lang="en-US" dirty="0">
                <a:solidFill>
                  <a:srgbClr val="34495D"/>
                </a:solidFill>
              </a:rPr>
              <a:t>…&lt;/button&gt;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12575" y="4925445"/>
            <a:ext cx="7695064" cy="493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</a:t>
            </a:r>
            <a:r>
              <a:rPr lang="en-US" dirty="0">
                <a:solidFill>
                  <a:srgbClr val="34495D"/>
                </a:solidFill>
              </a:rPr>
              <a:t> button </a:t>
            </a:r>
            <a:r>
              <a:rPr lang="en-US" dirty="0" smtClean="0">
                <a:solidFill>
                  <a:srgbClr val="3B97D2"/>
                </a:solidFill>
              </a:rPr>
              <a:t>type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 smtClean="0">
                <a:solidFill>
                  <a:srgbClr val="E54C3B"/>
                </a:solidFill>
              </a:rPr>
              <a:t>btn</a:t>
            </a:r>
            <a:r>
              <a:rPr lang="en-US" dirty="0" smtClean="0">
                <a:solidFill>
                  <a:srgbClr val="E54C3B"/>
                </a:solidFill>
              </a:rPr>
              <a:t>-danger"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r>
              <a:rPr lang="en-US" dirty="0">
                <a:solidFill>
                  <a:srgbClr val="34495D"/>
                </a:solidFill>
              </a:rPr>
              <a:t>…&lt;/button&gt;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12575" y="5538329"/>
            <a:ext cx="7695064" cy="490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</a:t>
            </a:r>
            <a:r>
              <a:rPr lang="en-US" dirty="0">
                <a:solidFill>
                  <a:srgbClr val="34495D"/>
                </a:solidFill>
              </a:rPr>
              <a:t> button </a:t>
            </a:r>
            <a:r>
              <a:rPr lang="en-US" dirty="0" smtClean="0">
                <a:solidFill>
                  <a:srgbClr val="3B97D2"/>
                </a:solidFill>
              </a:rPr>
              <a:t>type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 smtClean="0">
                <a:solidFill>
                  <a:srgbClr val="E54C3B"/>
                </a:solidFill>
              </a:rPr>
              <a:t>btn</a:t>
            </a:r>
            <a:r>
              <a:rPr lang="en-US" dirty="0" smtClean="0">
                <a:solidFill>
                  <a:srgbClr val="E54C3B"/>
                </a:solidFill>
              </a:rPr>
              <a:t>-link"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r>
              <a:rPr lang="en-US" dirty="0">
                <a:solidFill>
                  <a:srgbClr val="34495D"/>
                </a:solidFill>
              </a:rPr>
              <a:t>…&lt;/button&gt;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3469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- sizes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Fancy larger or smaller buttons? Add </a:t>
            </a:r>
            <a:r>
              <a:rPr lang="en-US" sz="2400" dirty="0">
                <a:solidFill>
                  <a:srgbClr val="E54C3B"/>
                </a:solidFill>
              </a:rPr>
              <a:t>.</a:t>
            </a:r>
            <a:r>
              <a:rPr lang="en-US" sz="2400" dirty="0" err="1">
                <a:solidFill>
                  <a:srgbClr val="E54C3B"/>
                </a:solidFill>
              </a:rPr>
              <a:t>btn-lg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E54C3B"/>
                </a:solidFill>
              </a:rPr>
              <a:t>.</a:t>
            </a:r>
            <a:r>
              <a:rPr lang="en-US" sz="2400" dirty="0" err="1" smtClean="0">
                <a:solidFill>
                  <a:srgbClr val="E54C3B"/>
                </a:solidFill>
              </a:rPr>
              <a:t>btn-sm</a:t>
            </a:r>
            <a:r>
              <a:rPr lang="en-US" sz="2400" dirty="0" smtClean="0"/>
              <a:t>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E54C3B"/>
                </a:solidFill>
              </a:rPr>
              <a:t>.</a:t>
            </a:r>
            <a:r>
              <a:rPr lang="en-US" sz="2400" dirty="0" err="1">
                <a:solidFill>
                  <a:srgbClr val="E54C3B"/>
                </a:solidFill>
              </a:rPr>
              <a:t>btn-xs</a:t>
            </a:r>
            <a:r>
              <a:rPr lang="en-US" sz="2400" dirty="0">
                <a:solidFill>
                  <a:srgbClr val="E54C3B"/>
                </a:solidFill>
              </a:rPr>
              <a:t> </a:t>
            </a:r>
            <a:r>
              <a:rPr lang="en-US" sz="2400" dirty="0"/>
              <a:t>for additional sizes.</a:t>
            </a:r>
            <a:endParaRPr lang="en-US" sz="2400" dirty="0" smtClean="0">
              <a:solidFill>
                <a:srgbClr val="E54C3B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48468" y="3029316"/>
            <a:ext cx="7695064" cy="508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&lt;button </a:t>
            </a:r>
            <a:r>
              <a:rPr lang="en-US" dirty="0" smtClean="0">
                <a:solidFill>
                  <a:srgbClr val="3B97D2"/>
                </a:solidFill>
              </a:rPr>
              <a:t>type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 smtClean="0">
                <a:solidFill>
                  <a:srgbClr val="E54C3B"/>
                </a:solidFill>
              </a:rPr>
              <a:t>btn</a:t>
            </a:r>
            <a:r>
              <a:rPr lang="en-US" dirty="0" smtClean="0">
                <a:solidFill>
                  <a:srgbClr val="E54C3B"/>
                </a:solidFill>
              </a:rPr>
              <a:t>-primary </a:t>
            </a:r>
            <a:r>
              <a:rPr lang="en-US" dirty="0" err="1" smtClean="0">
                <a:solidFill>
                  <a:srgbClr val="E54C3B"/>
                </a:solidFill>
              </a:rPr>
              <a:t>btn-lg</a:t>
            </a:r>
            <a:r>
              <a:rPr lang="en-US" dirty="0" smtClean="0">
                <a:solidFill>
                  <a:srgbClr val="E54C3B"/>
                </a:solidFill>
              </a:rPr>
              <a:t>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r>
              <a:rPr lang="en-US" dirty="0">
                <a:solidFill>
                  <a:srgbClr val="34495D"/>
                </a:solidFill>
              </a:rPr>
              <a:t>…&lt;/button&gt;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2248468" y="3762648"/>
            <a:ext cx="7695064" cy="508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&lt;button </a:t>
            </a:r>
            <a:r>
              <a:rPr lang="en-US" dirty="0" smtClean="0">
                <a:solidFill>
                  <a:srgbClr val="3B97D2"/>
                </a:solidFill>
              </a:rPr>
              <a:t>type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 smtClean="0">
                <a:solidFill>
                  <a:srgbClr val="E54C3B"/>
                </a:solidFill>
              </a:rPr>
              <a:t>btn</a:t>
            </a:r>
            <a:r>
              <a:rPr lang="en-US" dirty="0" smtClean="0">
                <a:solidFill>
                  <a:srgbClr val="E54C3B"/>
                </a:solidFill>
              </a:rPr>
              <a:t>-success </a:t>
            </a:r>
            <a:r>
              <a:rPr lang="en-US" dirty="0" err="1" smtClean="0">
                <a:solidFill>
                  <a:srgbClr val="E54C3B"/>
                </a:solidFill>
              </a:rPr>
              <a:t>btn-sm</a:t>
            </a:r>
            <a:r>
              <a:rPr lang="en-US" dirty="0" smtClean="0">
                <a:solidFill>
                  <a:srgbClr val="E54C3B"/>
                </a:solidFill>
              </a:rPr>
              <a:t>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r>
              <a:rPr lang="en-US" dirty="0">
                <a:solidFill>
                  <a:srgbClr val="34495D"/>
                </a:solidFill>
              </a:rPr>
              <a:t>…&lt;/button&gt;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48468" y="4495980"/>
            <a:ext cx="7695064" cy="51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&lt;button </a:t>
            </a:r>
            <a:r>
              <a:rPr lang="en-US" dirty="0" smtClean="0">
                <a:solidFill>
                  <a:srgbClr val="3B97D2"/>
                </a:solidFill>
              </a:rPr>
              <a:t>type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 smtClean="0">
                <a:solidFill>
                  <a:srgbClr val="E54C3B"/>
                </a:solidFill>
              </a:rPr>
              <a:t>btn</a:t>
            </a:r>
            <a:r>
              <a:rPr lang="en-US" dirty="0" smtClean="0">
                <a:solidFill>
                  <a:srgbClr val="E54C3B"/>
                </a:solidFill>
              </a:rPr>
              <a:t>-info </a:t>
            </a:r>
            <a:r>
              <a:rPr lang="en-US" dirty="0" err="1" smtClean="0">
                <a:solidFill>
                  <a:srgbClr val="E54C3B"/>
                </a:solidFill>
              </a:rPr>
              <a:t>btn-xs</a:t>
            </a:r>
            <a:r>
              <a:rPr lang="en-US" dirty="0" smtClean="0">
                <a:solidFill>
                  <a:srgbClr val="E54C3B"/>
                </a:solidFill>
              </a:rPr>
              <a:t>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r>
              <a:rPr lang="en-US" dirty="0">
                <a:solidFill>
                  <a:srgbClr val="34495D"/>
                </a:solidFill>
              </a:rPr>
              <a:t>…&lt;/button&gt;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4142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</a:t>
            </a:r>
            <a:r>
              <a:rPr lang="en-US" dirty="0" err="1" smtClean="0"/>
              <a:t>gorups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Wrap a series of buttons with </a:t>
            </a:r>
            <a:r>
              <a:rPr lang="en-US" sz="2400" dirty="0">
                <a:solidFill>
                  <a:srgbClr val="E54C3B"/>
                </a:solidFill>
              </a:rPr>
              <a:t>.</a:t>
            </a:r>
            <a:r>
              <a:rPr lang="en-US" sz="2400" dirty="0" err="1">
                <a:solidFill>
                  <a:srgbClr val="E54C3B"/>
                </a:solidFill>
              </a:rPr>
              <a:t>btn</a:t>
            </a:r>
            <a:r>
              <a:rPr lang="en-US" sz="2400" dirty="0">
                <a:solidFill>
                  <a:srgbClr val="E54C3B"/>
                </a:solidFill>
              </a:rPr>
              <a:t> </a:t>
            </a:r>
            <a:r>
              <a:rPr lang="en-US" sz="2400" dirty="0"/>
              <a:t>in </a:t>
            </a:r>
            <a:r>
              <a:rPr lang="en-US" sz="2400" dirty="0">
                <a:solidFill>
                  <a:srgbClr val="E54C3B"/>
                </a:solidFill>
              </a:rPr>
              <a:t>.</a:t>
            </a:r>
            <a:r>
              <a:rPr lang="en-US" sz="2400" dirty="0" err="1">
                <a:solidFill>
                  <a:srgbClr val="E54C3B"/>
                </a:solidFill>
              </a:rPr>
              <a:t>btn</a:t>
            </a:r>
            <a:r>
              <a:rPr lang="en-US" sz="2400" dirty="0">
                <a:solidFill>
                  <a:srgbClr val="E54C3B"/>
                </a:solidFill>
              </a:rPr>
              <a:t>-group</a:t>
            </a:r>
            <a:r>
              <a:rPr lang="en-US" sz="2400" dirty="0"/>
              <a:t>.</a:t>
            </a:r>
            <a:endParaRPr lang="en-US" sz="2400" dirty="0" smtClean="0">
              <a:solidFill>
                <a:srgbClr val="E54C3B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48468" y="2967729"/>
            <a:ext cx="7695064" cy="2057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>
                <a:solidFill>
                  <a:srgbClr val="34495D"/>
                </a:solidFill>
              </a:rPr>
              <a:t>&lt;div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-group"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role=</a:t>
            </a:r>
            <a:r>
              <a:rPr lang="en-US" dirty="0">
                <a:solidFill>
                  <a:srgbClr val="E54C3B"/>
                </a:solidFill>
              </a:rPr>
              <a:t>"group"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aria-label=</a:t>
            </a:r>
            <a:r>
              <a:rPr lang="en-US" dirty="0">
                <a:solidFill>
                  <a:srgbClr val="E54C3B"/>
                </a:solidFill>
              </a:rPr>
              <a:t>"..."</a:t>
            </a:r>
            <a:r>
              <a:rPr lang="en-US" dirty="0">
                <a:solidFill>
                  <a:srgbClr val="34495D"/>
                </a:solidFill>
              </a:rPr>
              <a:t>&gt;</a:t>
            </a:r>
            <a:endParaRPr lang="en-US" dirty="0" smtClean="0">
              <a:solidFill>
                <a:srgbClr val="34495D"/>
              </a:solidFill>
            </a:endParaRP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	&lt;button </a:t>
            </a:r>
            <a:r>
              <a:rPr lang="en-US" dirty="0" smtClean="0">
                <a:solidFill>
                  <a:srgbClr val="3B97D2"/>
                </a:solidFill>
              </a:rPr>
              <a:t>type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 smtClean="0">
                <a:solidFill>
                  <a:srgbClr val="E54C3B"/>
                </a:solidFill>
              </a:rPr>
              <a:t>btn</a:t>
            </a:r>
            <a:r>
              <a:rPr lang="en-US" dirty="0" smtClean="0">
                <a:solidFill>
                  <a:srgbClr val="E54C3B"/>
                </a:solidFill>
              </a:rPr>
              <a:t>-default"</a:t>
            </a:r>
            <a:r>
              <a:rPr lang="en-US" dirty="0" smtClean="0">
                <a:solidFill>
                  <a:srgbClr val="34495D"/>
                </a:solidFill>
              </a:rPr>
              <a:t>&gt;…&lt;/button&gt;</a:t>
            </a:r>
            <a:endParaRPr lang="en-US" dirty="0">
              <a:solidFill>
                <a:srgbClr val="34495D"/>
              </a:solidFill>
            </a:endParaRP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&lt;button </a:t>
            </a:r>
            <a:r>
              <a:rPr lang="en-US" dirty="0">
                <a:solidFill>
                  <a:srgbClr val="3B97D2"/>
                </a:solidFill>
              </a:rPr>
              <a:t>type=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 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-default</a:t>
            </a:r>
            <a:r>
              <a:rPr lang="en-US" dirty="0" smtClean="0">
                <a:solidFill>
                  <a:srgbClr val="E54C3B"/>
                </a:solidFill>
              </a:rPr>
              <a:t>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r>
              <a:rPr lang="en-US" dirty="0">
                <a:solidFill>
                  <a:srgbClr val="34495D"/>
                </a:solidFill>
              </a:rPr>
              <a:t>…&lt;/button&gt;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&lt;button </a:t>
            </a:r>
            <a:r>
              <a:rPr lang="en-US" dirty="0">
                <a:solidFill>
                  <a:srgbClr val="3B97D2"/>
                </a:solidFill>
              </a:rPr>
              <a:t>type=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 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-default</a:t>
            </a:r>
            <a:r>
              <a:rPr lang="en-US" dirty="0" smtClean="0">
                <a:solidFill>
                  <a:srgbClr val="E54C3B"/>
                </a:solidFill>
              </a:rPr>
              <a:t>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r>
              <a:rPr lang="en-US" dirty="0">
                <a:solidFill>
                  <a:srgbClr val="34495D"/>
                </a:solidFill>
              </a:rPr>
              <a:t>…&lt;/button&gt;</a:t>
            </a:r>
            <a:endParaRPr lang="en-US" dirty="0" smtClean="0">
              <a:solidFill>
                <a:srgbClr val="34495D"/>
              </a:solidFill>
            </a:endParaRP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&lt;/div&gt;</a:t>
            </a:r>
            <a:endParaRPr lang="en-US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1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groups – button toolbar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Combine sets of </a:t>
            </a:r>
            <a:r>
              <a:rPr lang="en-US" sz="2400" dirty="0">
                <a:solidFill>
                  <a:srgbClr val="2C3E50"/>
                </a:solidFill>
              </a:rPr>
              <a:t>&lt;div </a:t>
            </a:r>
            <a:r>
              <a:rPr lang="en-US" sz="2400" dirty="0">
                <a:solidFill>
                  <a:srgbClr val="3B97D2"/>
                </a:solidFill>
              </a:rPr>
              <a:t>class=</a:t>
            </a:r>
            <a:r>
              <a:rPr lang="en-US" sz="2400" dirty="0">
                <a:solidFill>
                  <a:srgbClr val="E54C3B"/>
                </a:solidFill>
              </a:rPr>
              <a:t>"</a:t>
            </a:r>
            <a:r>
              <a:rPr lang="en-US" sz="2400" dirty="0" err="1">
                <a:solidFill>
                  <a:srgbClr val="E54C3B"/>
                </a:solidFill>
              </a:rPr>
              <a:t>btn</a:t>
            </a:r>
            <a:r>
              <a:rPr lang="en-US" sz="2400" dirty="0">
                <a:solidFill>
                  <a:srgbClr val="E54C3B"/>
                </a:solidFill>
              </a:rPr>
              <a:t>-group"</a:t>
            </a:r>
            <a:r>
              <a:rPr lang="en-US" sz="2400" dirty="0">
                <a:solidFill>
                  <a:srgbClr val="2C3E50"/>
                </a:solidFill>
              </a:rPr>
              <a:t>&gt;</a:t>
            </a:r>
            <a:r>
              <a:rPr lang="en-US" sz="2400" dirty="0"/>
              <a:t> into a</a:t>
            </a:r>
            <a:r>
              <a:rPr lang="en-US" sz="2400" dirty="0">
                <a:solidFill>
                  <a:srgbClr val="2C3E50"/>
                </a:solidFill>
              </a:rPr>
              <a:t> &lt;div </a:t>
            </a:r>
            <a:r>
              <a:rPr lang="en-US" sz="2400" dirty="0">
                <a:solidFill>
                  <a:srgbClr val="3B97D2"/>
                </a:solidFill>
              </a:rPr>
              <a:t>class=</a:t>
            </a:r>
            <a:r>
              <a:rPr lang="en-US" sz="2400" dirty="0">
                <a:solidFill>
                  <a:srgbClr val="E54C3B"/>
                </a:solidFill>
              </a:rPr>
              <a:t>"</a:t>
            </a:r>
            <a:r>
              <a:rPr lang="en-US" sz="2400" dirty="0" err="1">
                <a:solidFill>
                  <a:srgbClr val="E54C3B"/>
                </a:solidFill>
              </a:rPr>
              <a:t>btn</a:t>
            </a:r>
            <a:r>
              <a:rPr lang="en-US" sz="2400" dirty="0">
                <a:solidFill>
                  <a:srgbClr val="E54C3B"/>
                </a:solidFill>
              </a:rPr>
              <a:t>-toolbar"</a:t>
            </a:r>
            <a:r>
              <a:rPr lang="en-US" sz="2400" dirty="0">
                <a:solidFill>
                  <a:srgbClr val="2C3E50"/>
                </a:solidFill>
              </a:rPr>
              <a:t>&gt;</a:t>
            </a:r>
            <a:r>
              <a:rPr lang="en-US" sz="2400" dirty="0"/>
              <a:t> for more complex components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solidFill>
                  <a:srgbClr val="2C3E50"/>
                </a:solidFill>
              </a:rPr>
              <a:t>Use </a:t>
            </a:r>
            <a:r>
              <a:rPr lang="en-US" sz="2400" dirty="0" smtClean="0">
                <a:solidFill>
                  <a:srgbClr val="E54C3B"/>
                </a:solidFill>
              </a:rPr>
              <a:t>.</a:t>
            </a:r>
            <a:r>
              <a:rPr lang="en-US" sz="2400" dirty="0" err="1" smtClean="0">
                <a:solidFill>
                  <a:srgbClr val="E54C3B"/>
                </a:solidFill>
              </a:rPr>
              <a:t>btn-lg</a:t>
            </a:r>
            <a:r>
              <a:rPr lang="en-US" sz="2400" dirty="0" smtClean="0">
                <a:solidFill>
                  <a:srgbClr val="2C3E50"/>
                </a:solidFill>
              </a:rPr>
              <a:t>, </a:t>
            </a:r>
            <a:r>
              <a:rPr lang="en-US" sz="2400" dirty="0" smtClean="0">
                <a:solidFill>
                  <a:srgbClr val="E54C3B"/>
                </a:solidFill>
              </a:rPr>
              <a:t>.</a:t>
            </a:r>
            <a:r>
              <a:rPr lang="en-US" sz="2400" dirty="0" err="1" smtClean="0">
                <a:solidFill>
                  <a:srgbClr val="E54C3B"/>
                </a:solidFill>
              </a:rPr>
              <a:t>btn-sm</a:t>
            </a:r>
            <a:r>
              <a:rPr lang="en-US" sz="2400" dirty="0">
                <a:solidFill>
                  <a:srgbClr val="E54C3B"/>
                </a:solidFill>
              </a:rPr>
              <a:t> </a:t>
            </a:r>
            <a:r>
              <a:rPr lang="en-US" sz="2400" dirty="0" smtClean="0">
                <a:solidFill>
                  <a:srgbClr val="2C3E50"/>
                </a:solidFill>
              </a:rPr>
              <a:t>or </a:t>
            </a:r>
            <a:r>
              <a:rPr lang="en-US" sz="2400" dirty="0" smtClean="0">
                <a:solidFill>
                  <a:srgbClr val="E54C3B"/>
                </a:solidFill>
              </a:rPr>
              <a:t>.</a:t>
            </a:r>
            <a:r>
              <a:rPr lang="en-US" sz="2400" dirty="0" err="1" smtClean="0">
                <a:solidFill>
                  <a:srgbClr val="E54C3B"/>
                </a:solidFill>
              </a:rPr>
              <a:t>btn-xs</a:t>
            </a:r>
            <a:r>
              <a:rPr lang="en-US" sz="2400" dirty="0" smtClean="0">
                <a:solidFill>
                  <a:srgbClr val="E54C3B"/>
                </a:solidFill>
              </a:rPr>
              <a:t> </a:t>
            </a:r>
            <a:r>
              <a:rPr lang="en-US" sz="2400" dirty="0" smtClean="0">
                <a:solidFill>
                  <a:srgbClr val="2C3E50"/>
                </a:solidFill>
              </a:rPr>
              <a:t>for different sizes.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37129" y="3535675"/>
            <a:ext cx="8317742" cy="1713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>
                <a:solidFill>
                  <a:srgbClr val="34495D"/>
                </a:solidFill>
              </a:rPr>
              <a:t>&lt;div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 smtClean="0">
                <a:solidFill>
                  <a:srgbClr val="E54C3B"/>
                </a:solidFill>
              </a:rPr>
              <a:t>btn</a:t>
            </a:r>
            <a:r>
              <a:rPr lang="en-US" dirty="0" smtClean="0">
                <a:solidFill>
                  <a:srgbClr val="E54C3B"/>
                </a:solidFill>
              </a:rPr>
              <a:t>-grou</a:t>
            </a:r>
            <a:r>
              <a:rPr lang="en-US" dirty="0">
                <a:solidFill>
                  <a:srgbClr val="E54C3B"/>
                </a:solidFill>
              </a:rPr>
              <a:t>p</a:t>
            </a:r>
            <a:r>
              <a:rPr lang="en-US" dirty="0" smtClean="0">
                <a:solidFill>
                  <a:srgbClr val="E54C3B"/>
                </a:solidFill>
              </a:rPr>
              <a:t>"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role</a:t>
            </a:r>
            <a:r>
              <a:rPr lang="en-US" dirty="0" smtClean="0">
                <a:solidFill>
                  <a:srgbClr val="3B97D2"/>
                </a:solidFill>
              </a:rPr>
              <a:t>=</a:t>
            </a:r>
            <a:r>
              <a:rPr lang="en-US" dirty="0" smtClean="0">
                <a:solidFill>
                  <a:srgbClr val="E54C3B"/>
                </a:solidFill>
              </a:rPr>
              <a:t>“group"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aria-label=</a:t>
            </a:r>
            <a:r>
              <a:rPr lang="en-US" dirty="0">
                <a:solidFill>
                  <a:srgbClr val="E54C3B"/>
                </a:solidFill>
              </a:rPr>
              <a:t>"..."</a:t>
            </a:r>
            <a:r>
              <a:rPr lang="en-US" dirty="0">
                <a:solidFill>
                  <a:srgbClr val="34495D"/>
                </a:solidFill>
              </a:rPr>
              <a:t>&gt;</a:t>
            </a:r>
            <a:endParaRPr lang="en-US" dirty="0" smtClean="0">
              <a:solidFill>
                <a:srgbClr val="34495D"/>
              </a:solidFill>
            </a:endParaRP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	&lt;button </a:t>
            </a:r>
            <a:r>
              <a:rPr lang="en-US" dirty="0">
                <a:solidFill>
                  <a:srgbClr val="3B97D2"/>
                </a:solidFill>
              </a:rPr>
              <a:t>class</a:t>
            </a:r>
            <a:r>
              <a:rPr lang="en-US" dirty="0" smtClean="0">
                <a:solidFill>
                  <a:srgbClr val="3B97D2"/>
                </a:solidFill>
              </a:rPr>
              <a:t>=</a:t>
            </a:r>
            <a:r>
              <a:rPr lang="en-US" dirty="0" smtClean="0">
                <a:solidFill>
                  <a:srgbClr val="E54C3B"/>
                </a:solidFill>
              </a:rPr>
              <a:t>“button“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 smtClean="0">
                <a:solidFill>
                  <a:srgbClr val="3B97D2"/>
                </a:solidFill>
              </a:rPr>
              <a:t>class=</a:t>
            </a:r>
            <a:r>
              <a:rPr lang="en-US" dirty="0" smtClean="0">
                <a:solidFill>
                  <a:srgbClr val="E54C3B"/>
                </a:solidFill>
              </a:rPr>
              <a:t>“</a:t>
            </a:r>
            <a:r>
              <a:rPr lang="en-US" dirty="0" err="1" smtClean="0">
                <a:solidFill>
                  <a:srgbClr val="E54C3B"/>
                </a:solidFill>
              </a:rPr>
              <a:t>btn</a:t>
            </a:r>
            <a:r>
              <a:rPr lang="en-US" dirty="0" smtClean="0">
                <a:solidFill>
                  <a:srgbClr val="E54C3B"/>
                </a:solidFill>
              </a:rPr>
              <a:t> </a:t>
            </a:r>
            <a:r>
              <a:rPr lang="en-US" dirty="0" err="1" smtClean="0">
                <a:solidFill>
                  <a:srgbClr val="E54C3B"/>
                </a:solidFill>
              </a:rPr>
              <a:t>btn</a:t>
            </a:r>
            <a:r>
              <a:rPr lang="en-US" dirty="0" smtClean="0">
                <a:solidFill>
                  <a:srgbClr val="E54C3B"/>
                </a:solidFill>
              </a:rPr>
              <a:t>-default”</a:t>
            </a:r>
            <a:r>
              <a:rPr lang="en-US" dirty="0" smtClean="0">
                <a:solidFill>
                  <a:srgbClr val="34495D"/>
                </a:solidFill>
              </a:rPr>
              <a:t>&gt;…&lt;/button&gt;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&lt;/div&gt;</a:t>
            </a:r>
            <a:endParaRPr lang="en-US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Buttons &amp; button groups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8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504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Navbars</a:t>
            </a:r>
            <a:r>
              <a:rPr lang="en-US" dirty="0"/>
              <a:t> are responsive meta components that serve as navigation headers for your application or site</a:t>
            </a:r>
            <a:r>
              <a:rPr lang="en-US" dirty="0" smtClean="0"/>
              <a:t>.</a:t>
            </a:r>
          </a:p>
          <a:p>
            <a:r>
              <a:rPr lang="en-US" dirty="0"/>
              <a:t>They begin collapsed (and are </a:t>
            </a:r>
            <a:r>
              <a:rPr lang="en-US" dirty="0" err="1"/>
              <a:t>toggleable</a:t>
            </a:r>
            <a:r>
              <a:rPr lang="en-US" dirty="0"/>
              <a:t>) in mobile views and become horizontal as the available viewport width increases</a:t>
            </a:r>
            <a:r>
              <a:rPr lang="en-US" dirty="0" smtClean="0"/>
              <a:t>.</a:t>
            </a:r>
            <a:endParaRPr lang="en-US" dirty="0" smtClean="0">
              <a:solidFill>
                <a:srgbClr val="E54C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0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– brand image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the </a:t>
            </a:r>
            <a:r>
              <a:rPr lang="en-US" dirty="0" err="1"/>
              <a:t>navbar</a:t>
            </a:r>
            <a:r>
              <a:rPr lang="en-US" dirty="0"/>
              <a:t> brand with your own image by swapping the text for an </a:t>
            </a:r>
            <a:r>
              <a:rPr lang="en-US" dirty="0">
                <a:solidFill>
                  <a:srgbClr val="E54C3B"/>
                </a:solidFill>
              </a:rPr>
              <a:t>&lt;</a:t>
            </a:r>
            <a:r>
              <a:rPr lang="en-US" dirty="0" err="1">
                <a:solidFill>
                  <a:srgbClr val="E54C3B"/>
                </a:solidFill>
              </a:rPr>
              <a:t>img</a:t>
            </a:r>
            <a:r>
              <a:rPr lang="en-US" dirty="0" smtClean="0">
                <a:solidFill>
                  <a:srgbClr val="E54C3B"/>
                </a:solidFill>
              </a:rPr>
              <a:t>&gt;</a:t>
            </a:r>
            <a:r>
              <a:rPr lang="en-US" dirty="0" smtClean="0"/>
              <a:t>.</a:t>
            </a:r>
            <a:endParaRPr lang="en-US" dirty="0" smtClean="0">
              <a:solidFill>
                <a:srgbClr val="E54C3B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9322" y="3535675"/>
            <a:ext cx="5173355" cy="1713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>
                <a:solidFill>
                  <a:srgbClr val="34495D"/>
                </a:solidFill>
              </a:rPr>
              <a:t>&lt;a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navbar</a:t>
            </a:r>
            <a:r>
              <a:rPr lang="en-US" dirty="0">
                <a:solidFill>
                  <a:srgbClr val="E54C3B"/>
                </a:solidFill>
              </a:rPr>
              <a:t>-brand" </a:t>
            </a:r>
            <a:r>
              <a:rPr lang="en-US" dirty="0" err="1">
                <a:solidFill>
                  <a:srgbClr val="3B97D2"/>
                </a:solidFill>
              </a:rPr>
              <a:t>href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"#"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    &lt;</a:t>
            </a:r>
            <a:r>
              <a:rPr lang="en-US" dirty="0" err="1">
                <a:solidFill>
                  <a:srgbClr val="34495D"/>
                </a:solidFill>
              </a:rPr>
              <a:t>img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alt=</a:t>
            </a:r>
            <a:r>
              <a:rPr lang="en-US" dirty="0">
                <a:solidFill>
                  <a:srgbClr val="E54C3B"/>
                </a:solidFill>
              </a:rPr>
              <a:t>"Brand" </a:t>
            </a:r>
            <a:r>
              <a:rPr lang="en-US" dirty="0" err="1">
                <a:solidFill>
                  <a:srgbClr val="3B97D2"/>
                </a:solidFill>
              </a:rPr>
              <a:t>src</a:t>
            </a:r>
            <a:r>
              <a:rPr lang="en-US" dirty="0" smtClean="0">
                <a:solidFill>
                  <a:srgbClr val="3B97D2"/>
                </a:solidFill>
              </a:rPr>
              <a:t>=</a:t>
            </a:r>
            <a:r>
              <a:rPr lang="en-US" dirty="0" smtClean="0">
                <a:solidFill>
                  <a:srgbClr val="E54C3B"/>
                </a:solidFill>
              </a:rPr>
              <a:t>"..."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&lt;/</a:t>
            </a:r>
            <a:r>
              <a:rPr lang="en-US" dirty="0">
                <a:solidFill>
                  <a:srgbClr val="34495D"/>
                </a:solidFill>
              </a:rPr>
              <a:t>a&gt;</a:t>
            </a:r>
          </a:p>
        </p:txBody>
      </p:sp>
    </p:spTree>
    <p:extLst>
      <p:ext uri="{BB962C8B-B14F-4D97-AF65-F5344CB8AC3E}">
        <p14:creationId xmlns:p14="http://schemas.microsoft.com/office/powerpoint/2010/main" val="394334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– forms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form content within </a:t>
            </a:r>
            <a:r>
              <a:rPr lang="en-US" dirty="0">
                <a:solidFill>
                  <a:srgbClr val="E54C3B"/>
                </a:solidFill>
              </a:rPr>
              <a:t>.</a:t>
            </a:r>
            <a:r>
              <a:rPr lang="en-US" dirty="0" err="1">
                <a:solidFill>
                  <a:srgbClr val="E54C3B"/>
                </a:solidFill>
              </a:rPr>
              <a:t>navbar</a:t>
            </a:r>
            <a:r>
              <a:rPr lang="en-US" dirty="0">
                <a:solidFill>
                  <a:srgbClr val="E54C3B"/>
                </a:solidFill>
              </a:rPr>
              <a:t>-form </a:t>
            </a:r>
            <a:r>
              <a:rPr lang="en-US" dirty="0"/>
              <a:t>for proper vertical alignment and collapsed behavior in narrow viewports.</a:t>
            </a:r>
            <a:endParaRPr lang="en-US" dirty="0" smtClean="0">
              <a:solidFill>
                <a:srgbClr val="E54C3B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4973" y="3505750"/>
            <a:ext cx="7902053" cy="9817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4495D"/>
                </a:solidFill>
              </a:rPr>
              <a:t>&lt;form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navbar</a:t>
            </a:r>
            <a:r>
              <a:rPr lang="en-US" dirty="0">
                <a:solidFill>
                  <a:srgbClr val="E54C3B"/>
                </a:solidFill>
              </a:rPr>
              <a:t>-form </a:t>
            </a:r>
            <a:r>
              <a:rPr lang="en-US" dirty="0" err="1" smtClean="0">
                <a:solidFill>
                  <a:srgbClr val="E54C3B"/>
                </a:solidFill>
              </a:rPr>
              <a:t>navbar</a:t>
            </a:r>
            <a:r>
              <a:rPr lang="en-US" dirty="0" smtClean="0">
                <a:solidFill>
                  <a:srgbClr val="E54C3B"/>
                </a:solidFill>
              </a:rPr>
              <a:t>-left“ </a:t>
            </a:r>
            <a:r>
              <a:rPr lang="en-US" dirty="0" smtClean="0">
                <a:solidFill>
                  <a:srgbClr val="3B97D2"/>
                </a:solidFill>
              </a:rPr>
              <a:t>role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"search</a:t>
            </a:r>
            <a:r>
              <a:rPr lang="en-US" dirty="0" smtClean="0">
                <a:solidFill>
                  <a:srgbClr val="E54C3B"/>
                </a:solidFill>
              </a:rPr>
              <a:t>"</a:t>
            </a:r>
            <a:r>
              <a:rPr lang="en-US" dirty="0" smtClean="0">
                <a:solidFill>
                  <a:srgbClr val="34495D"/>
                </a:solidFill>
              </a:rPr>
              <a:t>&gt;…&lt;/form&gt;</a:t>
            </a:r>
            <a:endParaRPr lang="en-US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49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– buttons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.</a:t>
            </a:r>
            <a:r>
              <a:rPr lang="en-US" dirty="0" err="1"/>
              <a:t>navbar-btn</a:t>
            </a:r>
            <a:r>
              <a:rPr lang="en-US" dirty="0"/>
              <a:t> class to </a:t>
            </a:r>
            <a:r>
              <a:rPr lang="en-US" dirty="0">
                <a:solidFill>
                  <a:srgbClr val="E54C3B"/>
                </a:solidFill>
              </a:rPr>
              <a:t>&lt;button&gt; </a:t>
            </a:r>
            <a:r>
              <a:rPr lang="en-US" dirty="0"/>
              <a:t>elements not residing in a </a:t>
            </a:r>
            <a:r>
              <a:rPr lang="en-US" dirty="0">
                <a:solidFill>
                  <a:srgbClr val="E54C3B"/>
                </a:solidFill>
              </a:rPr>
              <a:t>&lt;form&gt; </a:t>
            </a:r>
            <a:r>
              <a:rPr lang="en-US" dirty="0"/>
              <a:t>to vertically center them in the </a:t>
            </a:r>
            <a:r>
              <a:rPr lang="en-US" dirty="0" err="1"/>
              <a:t>navbar</a:t>
            </a:r>
            <a:r>
              <a:rPr lang="en-US" dirty="0"/>
              <a:t>.</a:t>
            </a:r>
            <a:endParaRPr lang="en-US" dirty="0" smtClean="0">
              <a:solidFill>
                <a:srgbClr val="E54C3B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7495" y="3505750"/>
            <a:ext cx="8937009" cy="9817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4495D"/>
                </a:solidFill>
              </a:rPr>
              <a:t>&lt;button </a:t>
            </a:r>
            <a:r>
              <a:rPr lang="en-US" dirty="0">
                <a:solidFill>
                  <a:srgbClr val="3B97D2"/>
                </a:solidFill>
              </a:rPr>
              <a:t>type=</a:t>
            </a:r>
            <a:r>
              <a:rPr lang="en-US" dirty="0">
                <a:solidFill>
                  <a:srgbClr val="E54C3B"/>
                </a:solidFill>
              </a:rPr>
              <a:t>"button" </a:t>
            </a:r>
            <a:r>
              <a:rPr lang="en-US" dirty="0">
                <a:solidFill>
                  <a:srgbClr val="3B97D2"/>
                </a:solidFill>
              </a:rPr>
              <a:t>class</a:t>
            </a:r>
            <a:r>
              <a:rPr lang="en-US" dirty="0">
                <a:solidFill>
                  <a:srgbClr val="E54C3B"/>
                </a:solidFill>
              </a:rPr>
              <a:t>="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-default </a:t>
            </a:r>
            <a:r>
              <a:rPr lang="en-US" dirty="0" err="1">
                <a:solidFill>
                  <a:srgbClr val="E54C3B"/>
                </a:solidFill>
              </a:rPr>
              <a:t>navbar-btn</a:t>
            </a:r>
            <a:r>
              <a:rPr lang="en-US" dirty="0" smtClean="0">
                <a:solidFill>
                  <a:srgbClr val="E54C3B"/>
                </a:solidFill>
              </a:rPr>
              <a:t>"</a:t>
            </a:r>
            <a:r>
              <a:rPr lang="en-US" dirty="0" smtClean="0">
                <a:solidFill>
                  <a:srgbClr val="34495D"/>
                </a:solidFill>
              </a:rPr>
              <a:t>&gt;…&lt;/</a:t>
            </a:r>
            <a:r>
              <a:rPr lang="en-US" dirty="0">
                <a:solidFill>
                  <a:srgbClr val="34495D"/>
                </a:solidFill>
              </a:rPr>
              <a:t>button&gt;</a:t>
            </a:r>
          </a:p>
        </p:txBody>
      </p:sp>
    </p:spTree>
    <p:extLst>
      <p:ext uri="{BB962C8B-B14F-4D97-AF65-F5344CB8AC3E}">
        <p14:creationId xmlns:p14="http://schemas.microsoft.com/office/powerpoint/2010/main" val="336040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314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– text and non-</a:t>
            </a:r>
            <a:r>
              <a:rPr lang="en-US" dirty="0" err="1" smtClean="0"/>
              <a:t>nav</a:t>
            </a:r>
            <a:r>
              <a:rPr lang="en-US" dirty="0" smtClean="0"/>
              <a:t> links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strings of text in an element with</a:t>
            </a:r>
            <a:r>
              <a:rPr lang="en-US" dirty="0">
                <a:solidFill>
                  <a:srgbClr val="E54C3B"/>
                </a:solidFill>
              </a:rPr>
              <a:t> .</a:t>
            </a:r>
            <a:r>
              <a:rPr lang="en-US" dirty="0" err="1">
                <a:solidFill>
                  <a:srgbClr val="E54C3B"/>
                </a:solidFill>
              </a:rPr>
              <a:t>navbar</a:t>
            </a:r>
            <a:r>
              <a:rPr lang="en-US" dirty="0">
                <a:solidFill>
                  <a:srgbClr val="E54C3B"/>
                </a:solidFill>
              </a:rPr>
              <a:t>-text</a:t>
            </a:r>
            <a:r>
              <a:rPr lang="en-US" dirty="0"/>
              <a:t>, usually on a </a:t>
            </a:r>
            <a:r>
              <a:rPr lang="en-US" dirty="0">
                <a:solidFill>
                  <a:srgbClr val="E54C3B"/>
                </a:solidFill>
              </a:rPr>
              <a:t>&lt;p&gt; </a:t>
            </a:r>
            <a:r>
              <a:rPr lang="en-US" dirty="0"/>
              <a:t>tag for proper leading and color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2C3E50"/>
                </a:solidFill>
              </a:rPr>
              <a:t>Use </a:t>
            </a:r>
            <a:r>
              <a:rPr lang="en-US" dirty="0">
                <a:solidFill>
                  <a:srgbClr val="2C3E50"/>
                </a:solidFill>
              </a:rPr>
              <a:t>the</a:t>
            </a:r>
            <a:r>
              <a:rPr lang="en-US" dirty="0">
                <a:solidFill>
                  <a:srgbClr val="E54C3B"/>
                </a:solidFill>
              </a:rPr>
              <a:t> .</a:t>
            </a:r>
            <a:r>
              <a:rPr lang="en-US" dirty="0" err="1">
                <a:solidFill>
                  <a:srgbClr val="E54C3B"/>
                </a:solidFill>
              </a:rPr>
              <a:t>navbar</a:t>
            </a:r>
            <a:r>
              <a:rPr lang="en-US" dirty="0">
                <a:solidFill>
                  <a:srgbClr val="E54C3B"/>
                </a:solidFill>
              </a:rPr>
              <a:t>-link </a:t>
            </a:r>
            <a:r>
              <a:rPr lang="en-US" dirty="0">
                <a:solidFill>
                  <a:srgbClr val="2C3E50"/>
                </a:solidFill>
              </a:rPr>
              <a:t>class to add the proper colors for the default and inverse </a:t>
            </a:r>
            <a:r>
              <a:rPr lang="en-US" dirty="0" err="1">
                <a:solidFill>
                  <a:srgbClr val="2C3E50"/>
                </a:solidFill>
              </a:rPr>
              <a:t>navbar</a:t>
            </a:r>
            <a:r>
              <a:rPr lang="en-US" dirty="0">
                <a:solidFill>
                  <a:srgbClr val="2C3E50"/>
                </a:solidFill>
              </a:rPr>
              <a:t> options.</a:t>
            </a:r>
            <a:endParaRPr lang="en-US" dirty="0" smtClean="0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7495" y="3696818"/>
            <a:ext cx="8937009" cy="9817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&lt;p </a:t>
            </a:r>
            <a:r>
              <a:rPr lang="en-US" dirty="0" smtClean="0">
                <a:solidFill>
                  <a:srgbClr val="3B97D2"/>
                </a:solidFill>
              </a:rPr>
              <a:t>class</a:t>
            </a:r>
            <a:r>
              <a:rPr lang="en-US" dirty="0" smtClean="0">
                <a:solidFill>
                  <a:srgbClr val="E54C3B"/>
                </a:solidFill>
              </a:rPr>
              <a:t>="</a:t>
            </a:r>
            <a:r>
              <a:rPr lang="en-US" dirty="0" err="1" smtClean="0">
                <a:solidFill>
                  <a:srgbClr val="E54C3B"/>
                </a:solidFill>
              </a:rPr>
              <a:t>navbar</a:t>
            </a:r>
            <a:r>
              <a:rPr lang="en-US" dirty="0" smtClean="0">
                <a:solidFill>
                  <a:srgbClr val="E54C3B"/>
                </a:solidFill>
              </a:rPr>
              <a:t>-text"</a:t>
            </a:r>
            <a:r>
              <a:rPr lang="en-US" dirty="0" smtClean="0">
                <a:solidFill>
                  <a:srgbClr val="34495D"/>
                </a:solidFill>
              </a:rPr>
              <a:t>&gt;…&lt;/</a:t>
            </a:r>
            <a:r>
              <a:rPr lang="en-US" dirty="0">
                <a:solidFill>
                  <a:srgbClr val="34495D"/>
                </a:solidFill>
              </a:rPr>
              <a:t>button&gt;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627494" y="4936890"/>
            <a:ext cx="8937009" cy="9817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&lt;p </a:t>
            </a:r>
            <a:r>
              <a:rPr lang="en-US" dirty="0" smtClean="0">
                <a:solidFill>
                  <a:srgbClr val="3B97D2"/>
                </a:solidFill>
              </a:rPr>
              <a:t>class</a:t>
            </a:r>
            <a:r>
              <a:rPr lang="en-US" dirty="0" smtClean="0">
                <a:solidFill>
                  <a:srgbClr val="E54C3B"/>
                </a:solidFill>
              </a:rPr>
              <a:t>="</a:t>
            </a:r>
            <a:r>
              <a:rPr lang="en-US" dirty="0" err="1" smtClean="0">
                <a:solidFill>
                  <a:srgbClr val="E54C3B"/>
                </a:solidFill>
              </a:rPr>
              <a:t>navbar</a:t>
            </a:r>
            <a:r>
              <a:rPr lang="en-US" dirty="0" smtClean="0">
                <a:solidFill>
                  <a:srgbClr val="E54C3B"/>
                </a:solidFill>
              </a:rPr>
              <a:t>-text </a:t>
            </a:r>
            <a:r>
              <a:rPr lang="en-US" dirty="0" err="1" smtClean="0">
                <a:solidFill>
                  <a:srgbClr val="E54C3B"/>
                </a:solidFill>
              </a:rPr>
              <a:t>navbar</a:t>
            </a:r>
            <a:r>
              <a:rPr lang="en-US" dirty="0" smtClean="0">
                <a:solidFill>
                  <a:srgbClr val="E54C3B"/>
                </a:solidFill>
              </a:rPr>
              <a:t>-right"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Signed in as &lt;a </a:t>
            </a:r>
            <a:r>
              <a:rPr lang="en-US" dirty="0" err="1">
                <a:solidFill>
                  <a:srgbClr val="3B97D2"/>
                </a:solidFill>
              </a:rPr>
              <a:t>href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"#"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navbar</a:t>
            </a:r>
            <a:r>
              <a:rPr lang="en-US" dirty="0">
                <a:solidFill>
                  <a:srgbClr val="E54C3B"/>
                </a:solidFill>
              </a:rPr>
              <a:t>-link"</a:t>
            </a:r>
            <a:r>
              <a:rPr lang="en-US" dirty="0">
                <a:solidFill>
                  <a:srgbClr val="34495D"/>
                </a:solidFill>
              </a:rPr>
              <a:t>&gt;Mark Otto&lt;/a&gt;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&lt;/</a:t>
            </a:r>
            <a:r>
              <a:rPr lang="en-US" dirty="0">
                <a:solidFill>
                  <a:srgbClr val="34495D"/>
                </a:solidFill>
              </a:rPr>
              <a:t>button&gt;</a:t>
            </a:r>
          </a:p>
        </p:txBody>
      </p:sp>
    </p:spTree>
    <p:extLst>
      <p:ext uri="{BB962C8B-B14F-4D97-AF65-F5344CB8AC3E}">
        <p14:creationId xmlns:p14="http://schemas.microsoft.com/office/powerpoint/2010/main" val="371140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– component alignment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to top:</a:t>
            </a:r>
          </a:p>
          <a:p>
            <a:pPr lvl="1"/>
            <a:r>
              <a:rPr lang="en-US" dirty="0">
                <a:solidFill>
                  <a:srgbClr val="2C3E50"/>
                </a:solidFill>
              </a:rPr>
              <a:t>Add </a:t>
            </a:r>
            <a:r>
              <a:rPr lang="en-US" dirty="0">
                <a:solidFill>
                  <a:srgbClr val="E54C3B"/>
                </a:solidFill>
              </a:rPr>
              <a:t>.</a:t>
            </a:r>
            <a:r>
              <a:rPr lang="en-US" dirty="0" err="1">
                <a:solidFill>
                  <a:srgbClr val="E54C3B"/>
                </a:solidFill>
              </a:rPr>
              <a:t>navbar</a:t>
            </a:r>
            <a:r>
              <a:rPr lang="en-US" dirty="0">
                <a:solidFill>
                  <a:srgbClr val="E54C3B"/>
                </a:solidFill>
              </a:rPr>
              <a:t>-fixed-top </a:t>
            </a:r>
            <a:r>
              <a:rPr lang="en-US" dirty="0">
                <a:solidFill>
                  <a:srgbClr val="2C3E50"/>
                </a:solidFill>
              </a:rPr>
              <a:t>and include a </a:t>
            </a:r>
            <a:r>
              <a:rPr lang="en-US" dirty="0">
                <a:solidFill>
                  <a:srgbClr val="E54C3B"/>
                </a:solidFill>
              </a:rPr>
              <a:t>.container </a:t>
            </a:r>
            <a:r>
              <a:rPr lang="en-US" dirty="0">
                <a:solidFill>
                  <a:srgbClr val="2C3E50"/>
                </a:solidFill>
              </a:rPr>
              <a:t>or </a:t>
            </a:r>
            <a:r>
              <a:rPr lang="en-US" dirty="0">
                <a:solidFill>
                  <a:srgbClr val="E54C3B"/>
                </a:solidFill>
              </a:rPr>
              <a:t>.container-fluid</a:t>
            </a:r>
            <a:r>
              <a:rPr lang="en-US" dirty="0">
                <a:solidFill>
                  <a:srgbClr val="2C3E50"/>
                </a:solidFill>
              </a:rPr>
              <a:t> to center and pad </a:t>
            </a:r>
            <a:r>
              <a:rPr lang="en-US" dirty="0" err="1">
                <a:solidFill>
                  <a:srgbClr val="2C3E50"/>
                </a:solidFill>
              </a:rPr>
              <a:t>navbar</a:t>
            </a:r>
            <a:r>
              <a:rPr lang="en-US" dirty="0">
                <a:solidFill>
                  <a:srgbClr val="2C3E50"/>
                </a:solidFill>
              </a:rPr>
              <a:t> content</a:t>
            </a:r>
            <a:r>
              <a:rPr lang="en-US" dirty="0" smtClean="0">
                <a:solidFill>
                  <a:srgbClr val="2C3E50"/>
                </a:solidFill>
              </a:rPr>
              <a:t>.</a:t>
            </a:r>
          </a:p>
          <a:p>
            <a:r>
              <a:rPr lang="en-US" dirty="0"/>
              <a:t>Fixed to top:</a:t>
            </a:r>
          </a:p>
          <a:p>
            <a:pPr lvl="1"/>
            <a:r>
              <a:rPr lang="en-US" dirty="0">
                <a:solidFill>
                  <a:srgbClr val="2C3E50"/>
                </a:solidFill>
              </a:rPr>
              <a:t>Add </a:t>
            </a:r>
            <a:r>
              <a:rPr lang="en-US" dirty="0">
                <a:solidFill>
                  <a:srgbClr val="E54C3B"/>
                </a:solidFill>
              </a:rPr>
              <a:t>.</a:t>
            </a:r>
            <a:r>
              <a:rPr lang="en-US" dirty="0" err="1" smtClean="0">
                <a:solidFill>
                  <a:srgbClr val="E54C3B"/>
                </a:solidFill>
              </a:rPr>
              <a:t>navbar</a:t>
            </a:r>
            <a:r>
              <a:rPr lang="en-US" dirty="0" smtClean="0">
                <a:solidFill>
                  <a:srgbClr val="E54C3B"/>
                </a:solidFill>
              </a:rPr>
              <a:t>-fixed-bottom </a:t>
            </a:r>
            <a:r>
              <a:rPr lang="en-US" dirty="0">
                <a:solidFill>
                  <a:srgbClr val="2C3E50"/>
                </a:solidFill>
              </a:rPr>
              <a:t>and include a </a:t>
            </a:r>
            <a:r>
              <a:rPr lang="en-US" dirty="0">
                <a:solidFill>
                  <a:srgbClr val="E54C3B"/>
                </a:solidFill>
              </a:rPr>
              <a:t>.container </a:t>
            </a:r>
            <a:r>
              <a:rPr lang="en-US" dirty="0">
                <a:solidFill>
                  <a:srgbClr val="2C3E50"/>
                </a:solidFill>
              </a:rPr>
              <a:t>or </a:t>
            </a:r>
            <a:r>
              <a:rPr lang="en-US" dirty="0">
                <a:solidFill>
                  <a:srgbClr val="E54C3B"/>
                </a:solidFill>
              </a:rPr>
              <a:t>.container-fluid</a:t>
            </a:r>
            <a:r>
              <a:rPr lang="en-US" dirty="0">
                <a:solidFill>
                  <a:srgbClr val="2C3E50"/>
                </a:solidFill>
              </a:rPr>
              <a:t> to center and pad </a:t>
            </a:r>
            <a:r>
              <a:rPr lang="en-US" dirty="0" err="1">
                <a:solidFill>
                  <a:srgbClr val="2C3E50"/>
                </a:solidFill>
              </a:rPr>
              <a:t>navbar</a:t>
            </a:r>
            <a:r>
              <a:rPr lang="en-US" dirty="0">
                <a:solidFill>
                  <a:srgbClr val="2C3E50"/>
                </a:solidFill>
              </a:rPr>
              <a:t> content</a:t>
            </a:r>
            <a:r>
              <a:rPr lang="en-US" dirty="0" smtClean="0">
                <a:solidFill>
                  <a:srgbClr val="2C3E50"/>
                </a:solidFill>
              </a:rPr>
              <a:t>.</a:t>
            </a:r>
            <a:endParaRPr lang="en-US" dirty="0">
              <a:solidFill>
                <a:srgbClr val="2C3E50"/>
              </a:solidFill>
            </a:endParaRPr>
          </a:p>
          <a:p>
            <a:r>
              <a:rPr lang="en-US" dirty="0" smtClean="0"/>
              <a:t>Static top:</a:t>
            </a:r>
            <a:endParaRPr lang="en-US" dirty="0"/>
          </a:p>
          <a:p>
            <a:pPr lvl="1"/>
            <a:r>
              <a:rPr lang="en-US" dirty="0">
                <a:solidFill>
                  <a:srgbClr val="2C3E50"/>
                </a:solidFill>
              </a:rPr>
              <a:t>Add </a:t>
            </a:r>
            <a:r>
              <a:rPr lang="en-US" dirty="0">
                <a:solidFill>
                  <a:srgbClr val="E54C3B"/>
                </a:solidFill>
              </a:rPr>
              <a:t>.</a:t>
            </a:r>
            <a:r>
              <a:rPr lang="en-US" dirty="0" err="1" smtClean="0">
                <a:solidFill>
                  <a:srgbClr val="E54C3B"/>
                </a:solidFill>
              </a:rPr>
              <a:t>navbar</a:t>
            </a:r>
            <a:r>
              <a:rPr lang="en-US" dirty="0" smtClean="0">
                <a:solidFill>
                  <a:srgbClr val="E54C3B"/>
                </a:solidFill>
              </a:rPr>
              <a:t>-static-top </a:t>
            </a:r>
            <a:r>
              <a:rPr lang="en-US" dirty="0">
                <a:solidFill>
                  <a:srgbClr val="2C3E50"/>
                </a:solidFill>
              </a:rPr>
              <a:t>and include a </a:t>
            </a:r>
            <a:r>
              <a:rPr lang="en-US" dirty="0">
                <a:solidFill>
                  <a:srgbClr val="E54C3B"/>
                </a:solidFill>
              </a:rPr>
              <a:t>.container </a:t>
            </a:r>
            <a:r>
              <a:rPr lang="en-US" dirty="0">
                <a:solidFill>
                  <a:srgbClr val="2C3E50"/>
                </a:solidFill>
              </a:rPr>
              <a:t>or </a:t>
            </a:r>
            <a:r>
              <a:rPr lang="en-US" dirty="0">
                <a:solidFill>
                  <a:srgbClr val="E54C3B"/>
                </a:solidFill>
              </a:rPr>
              <a:t>.container-fluid</a:t>
            </a:r>
            <a:r>
              <a:rPr lang="en-US" dirty="0">
                <a:solidFill>
                  <a:srgbClr val="2C3E50"/>
                </a:solidFill>
              </a:rPr>
              <a:t> to center and pad </a:t>
            </a:r>
            <a:r>
              <a:rPr lang="en-US" dirty="0" err="1">
                <a:solidFill>
                  <a:srgbClr val="2C3E50"/>
                </a:solidFill>
              </a:rPr>
              <a:t>navbar</a:t>
            </a:r>
            <a:r>
              <a:rPr lang="en-US" dirty="0">
                <a:solidFill>
                  <a:srgbClr val="2C3E50"/>
                </a:solidFill>
              </a:rPr>
              <a:t> content</a:t>
            </a:r>
            <a:r>
              <a:rPr lang="en-US" dirty="0" smtClean="0">
                <a:solidFill>
                  <a:srgbClr val="2C3E50"/>
                </a:solidFill>
              </a:rPr>
              <a:t>.</a:t>
            </a:r>
            <a:endParaRPr lang="en-US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6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43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Thumbnails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777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Thumbnails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Bootstrap's </a:t>
            </a:r>
            <a:r>
              <a:rPr lang="en-US" dirty="0">
                <a:solidFill>
                  <a:srgbClr val="E54C3B"/>
                </a:solidFill>
              </a:rPr>
              <a:t>grid system </a:t>
            </a:r>
            <a:r>
              <a:rPr lang="en-US" dirty="0"/>
              <a:t>with the thumbnail component to easily display grids of images, videos, text, and more.</a:t>
            </a:r>
            <a:endParaRPr lang="en-US" dirty="0" smtClean="0">
              <a:solidFill>
                <a:srgbClr val="E54C3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7494" y="3220871"/>
            <a:ext cx="8937009" cy="2561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>
                <a:solidFill>
                  <a:srgbClr val="34495D"/>
                </a:solidFill>
              </a:rPr>
              <a:t>&lt;div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"row"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&lt;div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"col-xs-6 col-md-3"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&lt;a </a:t>
            </a:r>
            <a:r>
              <a:rPr lang="en-US" dirty="0" err="1">
                <a:solidFill>
                  <a:srgbClr val="3B97D2"/>
                </a:solidFill>
              </a:rPr>
              <a:t>href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"#"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"thumbnail"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  &lt;</a:t>
            </a:r>
            <a:r>
              <a:rPr lang="en-US" dirty="0" err="1">
                <a:solidFill>
                  <a:srgbClr val="34495D"/>
                </a:solidFill>
              </a:rPr>
              <a:t>img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err="1">
                <a:solidFill>
                  <a:srgbClr val="3B97D2"/>
                </a:solidFill>
              </a:rPr>
              <a:t>src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"..."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alt=</a:t>
            </a:r>
            <a:r>
              <a:rPr lang="en-US" dirty="0">
                <a:solidFill>
                  <a:srgbClr val="E54C3B"/>
                </a:solidFill>
              </a:rPr>
              <a:t>"..."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&lt;/a&gt;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&lt;/div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&lt;/div&gt;</a:t>
            </a:r>
            <a:endParaRPr lang="en-US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01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Thumbnails – custom content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With a bit of extra markup, it's possible to add any kind of HTML content like headings, paragraphs, or buttons into thumbnails.</a:t>
            </a:r>
            <a:endParaRPr lang="en-US" sz="2400" dirty="0" smtClean="0">
              <a:solidFill>
                <a:srgbClr val="E54C3B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1" y="2524837"/>
            <a:ext cx="10515600" cy="3652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>
                <a:solidFill>
                  <a:srgbClr val="34495D"/>
                </a:solidFill>
              </a:rPr>
              <a:t>&lt;div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"row"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&lt;div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"col-sm-6 col-md-4"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&lt;div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"thumbnail"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  &lt;</a:t>
            </a:r>
            <a:r>
              <a:rPr lang="en-US" dirty="0" err="1">
                <a:solidFill>
                  <a:srgbClr val="34495D"/>
                </a:solidFill>
              </a:rPr>
              <a:t>img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err="1">
                <a:solidFill>
                  <a:srgbClr val="3B97D2"/>
                </a:solidFill>
              </a:rPr>
              <a:t>src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"..."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alt=</a:t>
            </a:r>
            <a:r>
              <a:rPr lang="en-US" dirty="0">
                <a:solidFill>
                  <a:srgbClr val="E54C3B"/>
                </a:solidFill>
              </a:rPr>
              <a:t>"..."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  &lt;div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"caption"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    &lt;h3&gt;Thumbnail label&lt;/h3&gt;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    &lt;p&gt;...&lt;/p&gt;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    &lt;p&gt;&lt;a </a:t>
            </a:r>
            <a:r>
              <a:rPr lang="en-US" dirty="0" err="1">
                <a:solidFill>
                  <a:srgbClr val="3B97D2"/>
                </a:solidFill>
              </a:rPr>
              <a:t>href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"#"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-primary"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role=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&gt;Button&lt;/a&gt; &lt;a </a:t>
            </a:r>
            <a:r>
              <a:rPr lang="en-US" dirty="0" err="1">
                <a:solidFill>
                  <a:srgbClr val="3B97D2"/>
                </a:solidFill>
              </a:rPr>
              <a:t>href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"#"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-default"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role=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&gt;Button&lt;/a&gt;&lt;/p&gt;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  &lt;/div&gt;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&lt;/div&gt;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&lt;/div&gt;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6079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Thumbnails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64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 object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009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object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object styles for building various types of components (like blog comments, Tweets,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  <a:endParaRPr lang="en-US" dirty="0" smtClean="0">
              <a:solidFill>
                <a:srgbClr val="E54C3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7494" y="2866030"/>
            <a:ext cx="8937009" cy="3175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>
                <a:solidFill>
                  <a:srgbClr val="34495D"/>
                </a:solidFill>
              </a:rPr>
              <a:t>&lt;div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"media"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&lt;div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"media-left"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&lt;a </a:t>
            </a:r>
            <a:r>
              <a:rPr lang="en-US" dirty="0" err="1">
                <a:solidFill>
                  <a:srgbClr val="3B97D2"/>
                </a:solidFill>
              </a:rPr>
              <a:t>href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"#"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  &lt;</a:t>
            </a:r>
            <a:r>
              <a:rPr lang="en-US" dirty="0" err="1">
                <a:solidFill>
                  <a:srgbClr val="34495D"/>
                </a:solidFill>
              </a:rPr>
              <a:t>img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"media-object"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err="1">
                <a:solidFill>
                  <a:srgbClr val="3B97D2"/>
                </a:solidFill>
              </a:rPr>
              <a:t>src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"..."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alt=</a:t>
            </a:r>
            <a:r>
              <a:rPr lang="en-US" dirty="0">
                <a:solidFill>
                  <a:srgbClr val="E54C3B"/>
                </a:solidFill>
              </a:rPr>
              <a:t>"..."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&lt;/a&gt;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&lt;/div&gt;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&lt;div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"media-body"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&lt;h4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"media-heading"</a:t>
            </a:r>
            <a:r>
              <a:rPr lang="en-US" dirty="0">
                <a:solidFill>
                  <a:srgbClr val="34495D"/>
                </a:solidFill>
              </a:rPr>
              <a:t>&gt;Media heading&lt;/h4&gt;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...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&lt;/div&gt;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8233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object - alignment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images or other media can be aligned top, middle, or </a:t>
            </a:r>
            <a:r>
              <a:rPr lang="en-US" sz="2400" dirty="0" smtClean="0"/>
              <a:t>bottom.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default is top aligned.</a:t>
            </a:r>
            <a:endParaRPr lang="en-US" sz="2400" dirty="0" smtClean="0">
              <a:solidFill>
                <a:srgbClr val="E54C3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7494" y="2866030"/>
            <a:ext cx="8937009" cy="3175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&lt;div </a:t>
            </a:r>
            <a:r>
              <a:rPr lang="en-US" dirty="0" smtClean="0">
                <a:solidFill>
                  <a:srgbClr val="3B97D2"/>
                </a:solidFill>
              </a:rPr>
              <a:t>class=</a:t>
            </a:r>
            <a:r>
              <a:rPr lang="en-US" dirty="0" smtClean="0">
                <a:solidFill>
                  <a:srgbClr val="E54C3B"/>
                </a:solidFill>
              </a:rPr>
              <a:t>"media"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  &lt;div </a:t>
            </a:r>
            <a:r>
              <a:rPr lang="en-US" dirty="0" smtClean="0">
                <a:solidFill>
                  <a:srgbClr val="3B97D2"/>
                </a:solidFill>
              </a:rPr>
              <a:t>class=</a:t>
            </a:r>
            <a:r>
              <a:rPr lang="en-US" dirty="0" smtClean="0">
                <a:solidFill>
                  <a:srgbClr val="E54C3B"/>
                </a:solidFill>
              </a:rPr>
              <a:t>"media-left media-middle"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    &lt;a </a:t>
            </a:r>
            <a:r>
              <a:rPr lang="en-US" dirty="0" err="1" smtClean="0">
                <a:solidFill>
                  <a:srgbClr val="3B97D2"/>
                </a:solidFill>
              </a:rPr>
              <a:t>href</a:t>
            </a:r>
            <a:r>
              <a:rPr lang="en-US" dirty="0" smtClean="0">
                <a:solidFill>
                  <a:srgbClr val="3B97D2"/>
                </a:solidFill>
              </a:rPr>
              <a:t>=</a:t>
            </a:r>
            <a:r>
              <a:rPr lang="en-US" dirty="0" smtClean="0">
                <a:solidFill>
                  <a:srgbClr val="E54C3B"/>
                </a:solidFill>
              </a:rPr>
              <a:t>"#"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      &lt;</a:t>
            </a:r>
            <a:r>
              <a:rPr lang="en-US" dirty="0" err="1" smtClean="0">
                <a:solidFill>
                  <a:srgbClr val="34495D"/>
                </a:solidFill>
              </a:rPr>
              <a:t>img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 smtClean="0">
                <a:solidFill>
                  <a:srgbClr val="3B97D2"/>
                </a:solidFill>
              </a:rPr>
              <a:t>class=</a:t>
            </a:r>
            <a:r>
              <a:rPr lang="en-US" dirty="0" smtClean="0">
                <a:solidFill>
                  <a:srgbClr val="E54C3B"/>
                </a:solidFill>
              </a:rPr>
              <a:t>"media-object"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 err="1" smtClean="0">
                <a:solidFill>
                  <a:srgbClr val="3B97D2"/>
                </a:solidFill>
              </a:rPr>
              <a:t>src</a:t>
            </a:r>
            <a:r>
              <a:rPr lang="en-US" dirty="0" smtClean="0">
                <a:solidFill>
                  <a:srgbClr val="3B97D2"/>
                </a:solidFill>
              </a:rPr>
              <a:t>=</a:t>
            </a:r>
            <a:r>
              <a:rPr lang="en-US" dirty="0" smtClean="0">
                <a:solidFill>
                  <a:srgbClr val="E54C3B"/>
                </a:solidFill>
              </a:rPr>
              <a:t>"..."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 smtClean="0">
                <a:solidFill>
                  <a:srgbClr val="3B97D2"/>
                </a:solidFill>
              </a:rPr>
              <a:t>alt=</a:t>
            </a:r>
            <a:r>
              <a:rPr lang="en-US" dirty="0" smtClean="0">
                <a:solidFill>
                  <a:srgbClr val="E54C3B"/>
                </a:solidFill>
              </a:rPr>
              <a:t>"..."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    &lt;/a&gt;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  &lt;/div&gt;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  &lt;div </a:t>
            </a:r>
            <a:r>
              <a:rPr lang="en-US" dirty="0" smtClean="0">
                <a:solidFill>
                  <a:srgbClr val="3B97D2"/>
                </a:solidFill>
              </a:rPr>
              <a:t>class=</a:t>
            </a:r>
            <a:r>
              <a:rPr lang="en-US" dirty="0" smtClean="0">
                <a:solidFill>
                  <a:srgbClr val="E54C3B"/>
                </a:solidFill>
              </a:rPr>
              <a:t>"media-body"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    &lt;h4 </a:t>
            </a:r>
            <a:r>
              <a:rPr lang="en-US" dirty="0" smtClean="0">
                <a:solidFill>
                  <a:srgbClr val="3B97D2"/>
                </a:solidFill>
              </a:rPr>
              <a:t>class=</a:t>
            </a:r>
            <a:r>
              <a:rPr lang="en-US" dirty="0" smtClean="0">
                <a:solidFill>
                  <a:srgbClr val="E54C3B"/>
                </a:solidFill>
              </a:rPr>
              <a:t>"media-heading"</a:t>
            </a:r>
            <a:r>
              <a:rPr lang="en-US" dirty="0" smtClean="0">
                <a:solidFill>
                  <a:srgbClr val="34495D"/>
                </a:solidFill>
              </a:rPr>
              <a:t>&gt;Media heading&lt;/h4&gt;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    ...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  &lt;/div&gt;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&lt;/div&gt;</a:t>
            </a:r>
            <a:endParaRPr lang="en-US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1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requires a containing element to wrap site contents</a:t>
            </a:r>
          </a:p>
          <a:p>
            <a:r>
              <a:rPr lang="en-US" dirty="0" smtClean="0"/>
              <a:t>Two types of containers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8100" y="3411905"/>
            <a:ext cx="7035800" cy="86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&lt;div </a:t>
            </a:r>
            <a:r>
              <a:rPr lang="en-US" dirty="0" smtClean="0">
                <a:solidFill>
                  <a:srgbClr val="3B97D2"/>
                </a:solidFill>
              </a:rPr>
              <a:t>class=</a:t>
            </a:r>
            <a:r>
              <a:rPr lang="en-US" dirty="0" smtClean="0">
                <a:solidFill>
                  <a:srgbClr val="E54C3B"/>
                </a:solidFill>
              </a:rPr>
              <a:t>“container”</a:t>
            </a:r>
            <a:r>
              <a:rPr lang="en-US" dirty="0" smtClean="0">
                <a:solidFill>
                  <a:srgbClr val="34495D"/>
                </a:solidFill>
              </a:rPr>
              <a:t>&gt;…&lt;/div&gt;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78100" y="4557798"/>
            <a:ext cx="7035800" cy="86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&lt;div </a:t>
            </a:r>
            <a:r>
              <a:rPr lang="en-US" dirty="0" smtClean="0">
                <a:solidFill>
                  <a:srgbClr val="3B97D2"/>
                </a:solidFill>
              </a:rPr>
              <a:t>class=</a:t>
            </a:r>
            <a:r>
              <a:rPr lang="en-US" dirty="0" smtClean="0">
                <a:solidFill>
                  <a:srgbClr val="E54C3B"/>
                </a:solidFill>
              </a:rPr>
              <a:t>“container-fluid”</a:t>
            </a:r>
            <a:r>
              <a:rPr lang="en-US" dirty="0" smtClean="0">
                <a:solidFill>
                  <a:srgbClr val="34495D"/>
                </a:solidFill>
              </a:rPr>
              <a:t>&gt;…&lt;/div&gt;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29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 objects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6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and additional links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hlinkClick r:id="rId2"/>
              </a:rPr>
              <a:t>www.getbootstrap.com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2C3E50"/>
                </a:solidFill>
                <a:hlinkClick r:id="rId3"/>
              </a:rPr>
              <a:t>www.images.google.com</a:t>
            </a:r>
            <a:endParaRPr lang="en-US" sz="2400" dirty="0" smtClean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0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watching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Krasimir Stoyanov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442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Grid system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879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includes a responsive, mobile first fluid grid system that appropriately scales up to </a:t>
            </a:r>
            <a:r>
              <a:rPr lang="en-US" dirty="0">
                <a:solidFill>
                  <a:srgbClr val="E54C3B"/>
                </a:solidFill>
              </a:rPr>
              <a:t>12 columns </a:t>
            </a:r>
            <a:r>
              <a:rPr lang="en-US" dirty="0"/>
              <a:t>as </a:t>
            </a:r>
            <a:r>
              <a:rPr lang="en-US" dirty="0" smtClean="0"/>
              <a:t>the device </a:t>
            </a:r>
            <a:r>
              <a:rPr lang="en-US" dirty="0"/>
              <a:t>or viewport size increases</a:t>
            </a:r>
            <a:r>
              <a:rPr lang="en-US" dirty="0" smtClean="0"/>
              <a:t>.</a:t>
            </a:r>
          </a:p>
          <a:p>
            <a:r>
              <a:rPr lang="en-US" dirty="0"/>
              <a:t>Grid systems are used for creating page layouts through a series of rows and columns that house your content.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0355" y="3996616"/>
            <a:ext cx="7531290" cy="2180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&lt;div </a:t>
            </a:r>
            <a:r>
              <a:rPr lang="en-US" dirty="0" smtClean="0">
                <a:solidFill>
                  <a:srgbClr val="3B97D2"/>
                </a:solidFill>
              </a:rPr>
              <a:t>class=</a:t>
            </a:r>
            <a:r>
              <a:rPr lang="en-US" dirty="0" smtClean="0">
                <a:solidFill>
                  <a:srgbClr val="E54C3B"/>
                </a:solidFill>
              </a:rPr>
              <a:t>“container-fluid”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	&lt;</a:t>
            </a:r>
            <a:r>
              <a:rPr lang="en-US" dirty="0">
                <a:solidFill>
                  <a:srgbClr val="34495D"/>
                </a:solidFill>
              </a:rPr>
              <a:t>div </a:t>
            </a:r>
            <a:r>
              <a:rPr lang="en-US" dirty="0">
                <a:solidFill>
                  <a:srgbClr val="3B97D2"/>
                </a:solidFill>
              </a:rPr>
              <a:t>class</a:t>
            </a:r>
            <a:r>
              <a:rPr lang="en-US" dirty="0" smtClean="0">
                <a:solidFill>
                  <a:srgbClr val="3B97D2"/>
                </a:solidFill>
              </a:rPr>
              <a:t>=</a:t>
            </a:r>
            <a:r>
              <a:rPr lang="en-US" dirty="0" smtClean="0">
                <a:solidFill>
                  <a:srgbClr val="E54C3B"/>
                </a:solidFill>
              </a:rPr>
              <a:t>“row”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34495D"/>
                </a:solidFill>
              </a:rPr>
              <a:t>	</a:t>
            </a:r>
            <a:r>
              <a:rPr lang="en-US" dirty="0">
                <a:solidFill>
                  <a:srgbClr val="34495D"/>
                </a:solidFill>
              </a:rPr>
              <a:t>&lt;div </a:t>
            </a:r>
            <a:r>
              <a:rPr lang="en-US" dirty="0">
                <a:solidFill>
                  <a:srgbClr val="3B97D2"/>
                </a:solidFill>
              </a:rPr>
              <a:t>class</a:t>
            </a:r>
            <a:r>
              <a:rPr lang="en-US" dirty="0" smtClean="0">
                <a:solidFill>
                  <a:srgbClr val="3B97D2"/>
                </a:solidFill>
              </a:rPr>
              <a:t>=</a:t>
            </a:r>
            <a:r>
              <a:rPr lang="en-US" dirty="0" smtClean="0">
                <a:solidFill>
                  <a:srgbClr val="E54C3B"/>
                </a:solidFill>
              </a:rPr>
              <a:t>“col-md-4”</a:t>
            </a:r>
            <a:r>
              <a:rPr lang="en-US" dirty="0" smtClean="0">
                <a:solidFill>
                  <a:srgbClr val="34495D"/>
                </a:solidFill>
              </a:rPr>
              <a:t>&gt;…&lt;/div&gt;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	&lt;div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“col-md-4”</a:t>
            </a:r>
            <a:r>
              <a:rPr lang="en-US" dirty="0">
                <a:solidFill>
                  <a:srgbClr val="34495D"/>
                </a:solidFill>
              </a:rPr>
              <a:t>&gt;…&lt;/div&gt;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	&lt;div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“col-md-4”</a:t>
            </a:r>
            <a:r>
              <a:rPr lang="en-US" dirty="0">
                <a:solidFill>
                  <a:srgbClr val="34495D"/>
                </a:solidFill>
              </a:rPr>
              <a:t>&gt;…&lt;/div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34495D"/>
                </a:solidFill>
              </a:rPr>
              <a:t>&lt;/div&gt;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&lt;/div&gt;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29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Containers &amp; Grid system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43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Typography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696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HTML headings, </a:t>
            </a:r>
            <a:r>
              <a:rPr lang="en-US" dirty="0">
                <a:solidFill>
                  <a:srgbClr val="E54C3B"/>
                </a:solidFill>
              </a:rPr>
              <a:t>&lt;h1&gt;</a:t>
            </a:r>
            <a:r>
              <a:rPr lang="en-US" dirty="0"/>
              <a:t> through </a:t>
            </a:r>
            <a:r>
              <a:rPr lang="en-US" dirty="0">
                <a:solidFill>
                  <a:srgbClr val="E54C3B"/>
                </a:solidFill>
              </a:rPr>
              <a:t>&lt;h6&gt;</a:t>
            </a:r>
            <a:r>
              <a:rPr lang="en-US" dirty="0"/>
              <a:t>, are </a:t>
            </a:r>
            <a:r>
              <a:rPr lang="en-US" dirty="0" smtClean="0"/>
              <a:t>available.</a:t>
            </a:r>
          </a:p>
          <a:p>
            <a:r>
              <a:rPr lang="en-US" dirty="0" smtClean="0"/>
              <a:t>These tags are equal to Bootstrap’s classes </a:t>
            </a:r>
            <a:r>
              <a:rPr lang="en-US" dirty="0" smtClean="0">
                <a:solidFill>
                  <a:srgbClr val="E54C3B"/>
                </a:solidFill>
              </a:rPr>
              <a:t>.h1 </a:t>
            </a:r>
            <a:r>
              <a:rPr lang="en-US" dirty="0" smtClean="0"/>
              <a:t>through </a:t>
            </a:r>
            <a:r>
              <a:rPr lang="en-US" dirty="0" smtClean="0">
                <a:solidFill>
                  <a:srgbClr val="E54C3B"/>
                </a:solidFill>
              </a:rPr>
              <a:t>.h6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4656" y="3080190"/>
            <a:ext cx="6482687" cy="1244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&lt;h1&gt;Hello World!&lt;/h1&gt;</a:t>
            </a:r>
          </a:p>
          <a:p>
            <a:pPr algn="ctr"/>
            <a:r>
              <a:rPr lang="en-US" dirty="0" smtClean="0">
                <a:solidFill>
                  <a:srgbClr val="34495D"/>
                </a:solidFill>
              </a:rPr>
              <a:t>…</a:t>
            </a:r>
          </a:p>
          <a:p>
            <a:pPr algn="ctr"/>
            <a:r>
              <a:rPr lang="en-US" dirty="0" smtClean="0">
                <a:solidFill>
                  <a:srgbClr val="34495D"/>
                </a:solidFill>
              </a:rPr>
              <a:t>&lt;h6&gt;Hello </a:t>
            </a:r>
            <a:r>
              <a:rPr lang="en-US" dirty="0">
                <a:solidFill>
                  <a:srgbClr val="34495D"/>
                </a:solidFill>
              </a:rPr>
              <a:t>World</a:t>
            </a:r>
            <a:r>
              <a:rPr lang="en-US" dirty="0" smtClean="0">
                <a:solidFill>
                  <a:srgbClr val="34495D"/>
                </a:solidFill>
              </a:rPr>
              <a:t>!&lt;/h6&gt;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4655" y="4562308"/>
            <a:ext cx="6482687" cy="1244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4495D"/>
                </a:solidFill>
              </a:rPr>
              <a:t>&lt;p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“h1”</a:t>
            </a:r>
            <a:r>
              <a:rPr lang="en-US" dirty="0">
                <a:solidFill>
                  <a:srgbClr val="34495D"/>
                </a:solidFill>
              </a:rPr>
              <a:t>&gt;Hello World!&lt;/p&gt;</a:t>
            </a:r>
          </a:p>
          <a:p>
            <a:pPr algn="ctr"/>
            <a:r>
              <a:rPr lang="en-US" dirty="0">
                <a:solidFill>
                  <a:srgbClr val="34495D"/>
                </a:solidFill>
              </a:rPr>
              <a:t>…</a:t>
            </a:r>
          </a:p>
          <a:p>
            <a:pPr algn="ctr"/>
            <a:r>
              <a:rPr lang="en-US" dirty="0">
                <a:solidFill>
                  <a:srgbClr val="34495D"/>
                </a:solidFill>
              </a:rPr>
              <a:t>&lt;p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“h6”</a:t>
            </a:r>
            <a:r>
              <a:rPr lang="en-US" dirty="0">
                <a:solidFill>
                  <a:srgbClr val="34495D"/>
                </a:solidFill>
              </a:rPr>
              <a:t>&gt;Hello World!&lt;/p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7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theme/theme1.xml><?xml version="1.0" encoding="utf-8"?>
<a:theme xmlns:a="http://schemas.openxmlformats.org/drawingml/2006/main" name="MaterialDesign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erialDesign_Theme" id="{25473650-9A3A-4911-A88B-F32CBFFED2A5}" vid="{B9A8B449-4F73-41BB-86C9-1D6961010C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TeamPro_Theme</Template>
  <TotalTime>422</TotalTime>
  <Words>1433</Words>
  <Application>Microsoft Office PowerPoint</Application>
  <PresentationFormat>Widescreen</PresentationFormat>
  <Paragraphs>217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Century Gothic</vt:lpstr>
      <vt:lpstr>Wingdings</vt:lpstr>
      <vt:lpstr>MaterialDesign_Theme</vt:lpstr>
      <vt:lpstr>Bootstrap – using classes</vt:lpstr>
      <vt:lpstr>Table of content</vt:lpstr>
      <vt:lpstr>Containers</vt:lpstr>
      <vt:lpstr>Containers</vt:lpstr>
      <vt:lpstr>Grid system</vt:lpstr>
      <vt:lpstr>Grid system</vt:lpstr>
      <vt:lpstr>Containers &amp; Grid system (live demo)</vt:lpstr>
      <vt:lpstr>Typography</vt:lpstr>
      <vt:lpstr>Typography</vt:lpstr>
      <vt:lpstr>Typography – helper classes and tags</vt:lpstr>
      <vt:lpstr>Typography – other helper classes</vt:lpstr>
      <vt:lpstr>Typography – blockquotes</vt:lpstr>
      <vt:lpstr>Typography (live demo)</vt:lpstr>
      <vt:lpstr>Images</vt:lpstr>
      <vt:lpstr>Images - responsive</vt:lpstr>
      <vt:lpstr>Images - shapes</vt:lpstr>
      <vt:lpstr>Images (live demo)</vt:lpstr>
      <vt:lpstr>Buttons &amp; button groups</vt:lpstr>
      <vt:lpstr>Buttons</vt:lpstr>
      <vt:lpstr>Buttons - options</vt:lpstr>
      <vt:lpstr>Buttons - sizes</vt:lpstr>
      <vt:lpstr>Button gorups</vt:lpstr>
      <vt:lpstr>Button groups – button toolbar</vt:lpstr>
      <vt:lpstr>Buttons &amp; button groups (live demo)</vt:lpstr>
      <vt:lpstr>Navbar</vt:lpstr>
      <vt:lpstr>Navbar</vt:lpstr>
      <vt:lpstr>Navbar – brand image</vt:lpstr>
      <vt:lpstr>Navbar – forms</vt:lpstr>
      <vt:lpstr>Navbar – buttons</vt:lpstr>
      <vt:lpstr>Navbar – text and non-nav links</vt:lpstr>
      <vt:lpstr>Navbar – component alignment</vt:lpstr>
      <vt:lpstr>Navbar (live demo)</vt:lpstr>
      <vt:lpstr>Thumbnails</vt:lpstr>
      <vt:lpstr>Thumbnails</vt:lpstr>
      <vt:lpstr>Thumbnails – custom content</vt:lpstr>
      <vt:lpstr>Thumbnails (live demo)</vt:lpstr>
      <vt:lpstr>Media object</vt:lpstr>
      <vt:lpstr>Media object</vt:lpstr>
      <vt:lpstr>Media object - alignment</vt:lpstr>
      <vt:lpstr>Media objects (live demo)</vt:lpstr>
      <vt:lpstr>Resources and additional links</vt:lpstr>
      <vt:lpstr>Thanks for watching</vt:lpstr>
    </vt:vector>
  </TitlesOfParts>
  <Company>ProDevity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using classes</dc:title>
  <dc:creator>Krasimir Stoyanov</dc:creator>
  <cp:lastModifiedBy>Krasimir Stoyanov</cp:lastModifiedBy>
  <cp:revision>220</cp:revision>
  <dcterms:created xsi:type="dcterms:W3CDTF">2015-07-05T11:44:22Z</dcterms:created>
  <dcterms:modified xsi:type="dcterms:W3CDTF">2015-07-06T06:25:33Z</dcterms:modified>
</cp:coreProperties>
</file>