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1304" r:id="rId2"/>
    <p:sldId id="1305" r:id="rId3"/>
    <p:sldId id="1306" r:id="rId4"/>
    <p:sldId id="1307" r:id="rId5"/>
    <p:sldId id="1308" r:id="rId6"/>
    <p:sldId id="1309" r:id="rId7"/>
    <p:sldId id="1310" r:id="rId8"/>
    <p:sldId id="1263" r:id="rId9"/>
    <p:sldId id="1264" r:id="rId10"/>
    <p:sldId id="1265" r:id="rId11"/>
    <p:sldId id="1266" r:id="rId12"/>
    <p:sldId id="1267" r:id="rId13"/>
    <p:sldId id="1268" r:id="rId14"/>
    <p:sldId id="1311" r:id="rId15"/>
    <p:sldId id="1312" r:id="rId16"/>
    <p:sldId id="1313" r:id="rId17"/>
    <p:sldId id="1314" r:id="rId18"/>
    <p:sldId id="1315" r:id="rId19"/>
    <p:sldId id="1316" r:id="rId20"/>
    <p:sldId id="1317" r:id="rId21"/>
    <p:sldId id="1318" r:id="rId22"/>
    <p:sldId id="1319" r:id="rId23"/>
    <p:sldId id="1320" r:id="rId24"/>
    <p:sldId id="1321" r:id="rId25"/>
    <p:sldId id="1322" r:id="rId26"/>
    <p:sldId id="1325" r:id="rId27"/>
    <p:sldId id="1326" r:id="rId28"/>
    <p:sldId id="1327" r:id="rId29"/>
    <p:sldId id="1328" r:id="rId30"/>
    <p:sldId id="1329" r:id="rId31"/>
    <p:sldId id="1330" r:id="rId32"/>
    <p:sldId id="1331" r:id="rId33"/>
    <p:sldId id="1332" r:id="rId34"/>
    <p:sldId id="1333" r:id="rId35"/>
    <p:sldId id="401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09"/>
            <p14:sldId id="1310"/>
          </p14:sldIdLst>
        </p14:section>
        <p14:section name="Custom ORM Framework" id="{2FEAB2CA-8135-4AEB-8D0E-3B2A5E189567}">
          <p14:sldIdLst>
            <p14:sldId id="1263"/>
            <p14:sldId id="1264"/>
            <p14:sldId id="1265"/>
            <p14:sldId id="1266"/>
            <p14:sldId id="1267"/>
            <p14:sldId id="1268"/>
          </p14:sldIdLst>
        </p14:section>
        <p14:section name="Entity Classes" id="{C6E3DF66-3E89-4F89-B6FB-F8A7FC85FD67}">
          <p14:sldIdLst>
            <p14:sldId id="1311"/>
            <p14:sldId id="1312"/>
            <p14:sldId id="1313"/>
            <p14:sldId id="1314"/>
          </p14:sldIdLst>
        </p14:section>
        <p14:section name="DBSet&lt;T&gt;" id="{C492C77A-8A78-46E2-988A-74BF2069354E}">
          <p14:sldIdLst>
            <p14:sldId id="1315"/>
            <p14:sldId id="1316"/>
            <p14:sldId id="1317"/>
          </p14:sldIdLst>
        </p14:section>
        <p14:section name="DBContext" id="{EFF87CB2-1643-4858-AB8F-931514AA709F}">
          <p14:sldIdLst>
            <p14:sldId id="1318"/>
            <p14:sldId id="1319"/>
          </p14:sldIdLst>
        </p14:section>
        <p14:section name="ChangeTracker&lt;T&gt;" id="{6DE9C7AA-7775-4307-8DDD-FBF180A1DC7E}">
          <p14:sldIdLst>
            <p14:sldId id="1320"/>
            <p14:sldId id="1321"/>
            <p14:sldId id="1322"/>
          </p14:sldIdLst>
        </p14:section>
        <p14:section name="Reading Data" id="{F7E9D1C0-E98D-46B7-A118-6285CDB05925}">
          <p14:sldIdLst>
            <p14:sldId id="1325"/>
            <p14:sldId id="1326"/>
            <p14:sldId id="1327"/>
            <p14:sldId id="1328"/>
          </p14:sldIdLst>
        </p14:section>
        <p14:section name="CRUD Operations" id="{07C5DD5A-ADE9-4824-BA26-B473E187505A}">
          <p14:sldIdLst>
            <p14:sldId id="1329"/>
            <p14:sldId id="1330"/>
            <p14:sldId id="1331"/>
            <p14:sldId id="1332"/>
          </p14:sldIdLst>
        </p14:section>
        <p14:section name="Conclusion" id="{EEF783E4-896D-4A40-8151-751DD59FA1E4}">
          <p14:sldIdLst>
            <p14:sldId id="133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7E16E-9028-4BD1-9948-785CF4E7FE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794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4CC53-6CC6-4674-8E30-FC7FF5F9A5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685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B0B870D-6EA3-4776-A1B9-7FE3AA7EE7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862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2009919"/>
            <a:ext cx="4345381" cy="32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Define data model </a:t>
            </a:r>
            <a:r>
              <a:rPr lang="en-US" dirty="0"/>
              <a:t>(database-first)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Entity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(with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Initialize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connection string</a:t>
            </a:r>
          </a:p>
          <a:p>
            <a:pPr>
              <a:buClr>
                <a:schemeClr val="tx1"/>
              </a:buClr>
            </a:pPr>
            <a:r>
              <a:rPr lang="en-US" dirty="0"/>
              <a:t>Query data using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Manipulate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(add/remove/update entities)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gets persisted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Core Workflow: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5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models the entity classes after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9450" y="4033876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8279" r="-190" b="9966"/>
          <a:stretch/>
        </p:blipFill>
        <p:spPr>
          <a:xfrm>
            <a:off x="1179094" y="2590800"/>
            <a:ext cx="4664072" cy="3505200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14" y="3418083"/>
            <a:ext cx="3295650" cy="1850634"/>
          </a:xfrm>
          <a:prstGeom prst="roundRect">
            <a:avLst>
              <a:gd name="adj" fmla="val 10910"/>
            </a:avLst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1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DbContext </a:t>
            </a:r>
            <a:r>
              <a:rPr lang="en-US" dirty="0"/>
              <a:t>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the </a:t>
            </a:r>
            <a:r>
              <a:rPr lang="en-US" b="1" dirty="0">
                <a:solidFill>
                  <a:schemeClr val="bg1"/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  <a:r>
              <a:rPr lang="en-US" dirty="0"/>
              <a:t>, and an API for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(objects with their attributes and relations)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database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b="1" dirty="0">
                <a:solidFill>
                  <a:schemeClr val="bg1"/>
                </a:solidFill>
              </a:rPr>
              <a:t>C#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Components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96180B6-6321-447B-8A06-681B41C4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2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Associations</a:t>
            </a:r>
            <a:r>
              <a:rPr lang="en-US" sz="3600" dirty="0"/>
              <a:t> (relationship mappings)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An association is </a:t>
            </a:r>
            <a:r>
              <a:rPr lang="en-US" sz="3400" b="1" dirty="0">
                <a:solidFill>
                  <a:schemeClr val="bg1"/>
                </a:solidFill>
              </a:rPr>
              <a:t>a primary key </a:t>
            </a:r>
            <a:r>
              <a:rPr lang="en-US" sz="3400" dirty="0"/>
              <a:t>/ </a:t>
            </a:r>
            <a:r>
              <a:rPr lang="en-US" sz="3400" b="1" dirty="0">
                <a:solidFill>
                  <a:schemeClr val="bg1"/>
                </a:solidFill>
              </a:rPr>
              <a:t>foreign key</a:t>
            </a:r>
            <a:r>
              <a:rPr lang="en-US" sz="3400" dirty="0"/>
              <a:t>-based </a:t>
            </a:r>
            <a:r>
              <a:rPr lang="en-US" sz="3400" b="1" dirty="0">
                <a:solidFill>
                  <a:schemeClr val="bg1"/>
                </a:solidFill>
              </a:rPr>
              <a:t>relationship </a:t>
            </a:r>
            <a:r>
              <a:rPr lang="en-US" sz="3400" dirty="0"/>
              <a:t>between two entity classes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Allows </a:t>
            </a:r>
            <a:r>
              <a:rPr lang="en-US" sz="3400" b="1" dirty="0">
                <a:solidFill>
                  <a:schemeClr val="bg1"/>
                </a:solidFill>
              </a:rPr>
              <a:t>navigation</a:t>
            </a:r>
            <a:r>
              <a:rPr lang="en-US" sz="3400" dirty="0"/>
              <a:t> from one entity to another</a:t>
            </a:r>
          </a:p>
          <a:p>
            <a:pPr lvl="1">
              <a:buClr>
                <a:schemeClr val="tx1"/>
              </a:buClr>
            </a:pP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MiniORM </a:t>
            </a:r>
            <a:r>
              <a:rPr lang="en-US" sz="3400" b="1" dirty="0">
                <a:solidFill>
                  <a:schemeClr val="bg1"/>
                </a:solidFill>
              </a:rPr>
              <a:t>supports one-to-one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one-to-many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many-to-many</a:t>
            </a:r>
            <a:r>
              <a:rPr lang="en-US" sz="3400" dirty="0"/>
              <a:t> relationships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MiniORM</a:t>
            </a:r>
            <a:r>
              <a:rPr lang="en-US"/>
              <a:t> Components (2)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085803" y="3960508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92980D-0B40-49D6-9B6E-A3B874513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6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E9BE62-3BBB-43DA-AAE5-9881988CF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Classes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1EF0BB-F5EF-4CE4-BF37-AF154023DE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Holders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9FA72-EA32-4ACA-BA91-43CE46BA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9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are regular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from the DB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5246556" y="4025644"/>
            <a:ext cx="646599" cy="5021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57" y="28956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75" y="2740787"/>
            <a:ext cx="2869466" cy="307187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4E1C7EC-C01C-45A6-AE26-CF8442B34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/>
            <a:r>
              <a:rPr lang="en-US" dirty="0"/>
              <a:t>Reference type properties</a:t>
            </a:r>
          </a:p>
          <a:p>
            <a:pPr marL="0"/>
            <a:r>
              <a:rPr lang="en-US" dirty="0"/>
              <a:t>Point to relevant object, connected by foreign key</a:t>
            </a:r>
          </a:p>
          <a:p>
            <a:pPr marL="0"/>
            <a:r>
              <a:rPr lang="en-US" dirty="0"/>
              <a:t>Set by the framework</a:t>
            </a:r>
          </a:p>
          <a:p>
            <a:pPr marL="0"/>
            <a:r>
              <a:rPr lang="en-US" dirty="0"/>
              <a:t>Example: Employee</a:t>
            </a:r>
            <a:r>
              <a:rPr lang="bg-BG" dirty="0"/>
              <a:t>'</a:t>
            </a:r>
            <a:r>
              <a:rPr lang="en-US" dirty="0"/>
              <a:t>s Department: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Classes: Navigation Properties (1)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2361000" y="4194000"/>
            <a:ext cx="7677801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Employee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[ForeignKey(nameof(Department))]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 Department </a:t>
            </a:r>
            <a:r>
              <a:rPr lang="en-US" sz="2400" b="1" noProof="1">
                <a:latin typeface="Consolas" pitchFamily="49" charset="0"/>
              </a:rPr>
              <a:t>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3B82B2-6D0F-4D78-923F-AAE99710F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4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Properties can also be collections</a:t>
            </a:r>
          </a:p>
          <a:p>
            <a:r>
              <a:rPr lang="en-US" dirty="0"/>
              <a:t>Usually of type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r>
              <a:rPr lang="en-US" dirty="0"/>
              <a:t>Holds all of the objects whose </a:t>
            </a:r>
            <a:r>
              <a:rPr lang="en-US" b="1" dirty="0">
                <a:solidFill>
                  <a:schemeClr val="bg1"/>
                </a:solidFill>
              </a:rPr>
              <a:t>foreign keys </a:t>
            </a:r>
            <a:r>
              <a:rPr lang="en-US" dirty="0"/>
              <a:t>are the same as the entity’s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Set by the ORM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Classes: Navigation Properties (2)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3812" y="4512144"/>
            <a:ext cx="10059988" cy="1920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Department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Id { get; set; }</a:t>
            </a:r>
          </a:p>
          <a:p>
            <a:r>
              <a:rPr lang="en-US" noProof="1"/>
              <a:t>  ...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ICollection&lt;Employee&gt;</a:t>
            </a:r>
            <a:r>
              <a:rPr lang="en-US" noProof="1"/>
              <a:t> Employees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72EFC1-3A68-4C5A-9438-E4F094E64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83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AABAC-040A-4376-B623-C3C7C806A7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DbSet</a:t>
            </a:r>
            <a:r>
              <a:rPr lang="en-US" dirty="0"/>
              <a:t>&lt;T&gt;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C40C54-EA26-4A54-A41B-CC5E231585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Specialized Collections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413BD-3D50-4547-BDF1-A11198C7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67" y="1385091"/>
            <a:ext cx="2835666" cy="2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Generic collection with additional features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corresponds to a single database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dirty="0"/>
              <a:t>-able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Usually several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 are part of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76A710-6DFC-4BF1-83C3-E487F0CDE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ORM Technologies: Basic Concepts</a:t>
            </a:r>
          </a:p>
          <a:p>
            <a:r>
              <a:rPr lang="en-US" dirty="0"/>
              <a:t>ORM: Advantages and Disadvantages</a:t>
            </a:r>
          </a:p>
          <a:p>
            <a:r>
              <a:rPr lang="en-US" dirty="0"/>
              <a:t>Writing an ORM Framework from Scratch</a:t>
            </a:r>
          </a:p>
          <a:p>
            <a:pPr lvl="1"/>
            <a:r>
              <a:rPr lang="en-US" dirty="0"/>
              <a:t>Retrieving Entities from Database</a:t>
            </a:r>
          </a:p>
          <a:p>
            <a:pPr lvl="1"/>
            <a:r>
              <a:rPr lang="en-US" dirty="0"/>
              <a:t>Mapping Navigation Properties</a:t>
            </a:r>
          </a:p>
          <a:p>
            <a:pPr lvl="1"/>
            <a:r>
              <a:rPr lang="en-US" dirty="0"/>
              <a:t>Change Tracking</a:t>
            </a:r>
          </a:p>
          <a:p>
            <a:pPr lvl="1"/>
            <a:r>
              <a:rPr lang="en-US" dirty="0"/>
              <a:t>Generating SQL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Each DbSet tracks its own entities through a change tracker</a:t>
            </a:r>
          </a:p>
          <a:p>
            <a:pPr>
              <a:buClr>
                <a:schemeClr val="tx1"/>
              </a:buClr>
            </a:pPr>
            <a:r>
              <a:rPr lang="en-US" dirty="0"/>
              <a:t>Has every other feature of an ICollection&lt;T&gt;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an entity/a range of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Checking</a:t>
            </a:r>
            <a:r>
              <a:rPr lang="en-US" dirty="0"/>
              <a:t> for element </a:t>
            </a:r>
            <a:r>
              <a:rPr lang="en-US" b="1" dirty="0">
                <a:solidFill>
                  <a:schemeClr val="bg1"/>
                </a:solidFill>
              </a:rPr>
              <a:t>existence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Accessing the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of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Features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24874-13D7-4A50-89A3-90E2ED2D3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7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60EBFB-8259-4781-BD8A-F0F7882D0F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endParaRPr lang="en-US" dirty="0"/>
          </a:p>
        </p:txBody>
      </p:sp>
      <p:pic>
        <p:nvPicPr>
          <p:cNvPr id="1028" name="Picture 4" descr="Image result for database png">
            <a:extLst>
              <a:ext uri="{FF2B5EF4-FFF2-40B4-BE49-F238E27FC236}">
                <a16:creationId xmlns:a16="http://schemas.microsoft.com/office/drawing/2014/main" id="{D73A89E5-60D7-4C72-9138-03CE5EE0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00" y="1314000"/>
            <a:ext cx="3284649" cy="24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Holds several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</a:p>
          <a:p>
            <a:r>
              <a:rPr lang="en-US" dirty="0"/>
              <a:t>Responsible for </a:t>
            </a: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</a:rPr>
              <a:t>DbSets</a:t>
            </a:r>
          </a:p>
          <a:p>
            <a:r>
              <a:rPr lang="en-US" dirty="0"/>
              <a:t>Users create a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, which </a:t>
            </a:r>
            <a:r>
              <a:rPr lang="en-US" b="1" dirty="0">
                <a:solidFill>
                  <a:schemeClr val="bg1"/>
                </a:solidFill>
              </a:rPr>
              <a:t>inherits</a:t>
            </a:r>
            <a:r>
              <a:rPr lang="en-US" dirty="0"/>
              <a:t> from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Using one </a:t>
            </a:r>
            <a:r>
              <a:rPr lang="en-US" noProof="1"/>
              <a:t>DbSet</a:t>
            </a:r>
            <a:r>
              <a:rPr lang="en-US" dirty="0"/>
              <a:t> per database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Class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921000" y="4194000"/>
            <a:ext cx="1015995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: DbContext</a:t>
            </a:r>
          </a:p>
          <a:p>
            <a:r>
              <a:rPr lang="en-US" noProof="1"/>
              <a:t>{  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&lt;Employee&gt; Employees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&lt;Department&gt; Departments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&lt;Project&gt; Projects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&lt;EmployeeProject&gt; EmployeesProjects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532FD9-ECE2-44E7-9F4E-8FEFCED56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80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F3AC5-5D10-4FBB-9754-5EF6B52644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Change Tracker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BC3AF-A58B-4333-B834-FEA0F7EE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67" y="1373114"/>
            <a:ext cx="2790666" cy="259278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1D43877-0E76-4B5A-925E-21A84F22886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Container for tracking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Holds 3 collections: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entities</a:t>
            </a:r>
          </a:p>
          <a:p>
            <a:pPr>
              <a:buClr>
                <a:schemeClr val="tx1"/>
              </a:buClr>
            </a:pPr>
            <a:r>
              <a:rPr lang="en-US" dirty="0"/>
              <a:t>Also can track </a:t>
            </a:r>
            <a:r>
              <a:rPr lang="en-US" b="1" dirty="0">
                <a:solidFill>
                  <a:schemeClr val="bg1"/>
                </a:solidFill>
              </a:rPr>
              <a:t>modified entities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cloning entities </a:t>
            </a:r>
            <a:r>
              <a:rPr lang="en-US" dirty="0"/>
              <a:t>at initialization (</a:t>
            </a:r>
            <a:r>
              <a:rPr lang="en-US" dirty="0" err="1"/>
              <a:t>MiniORM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Entry</a:t>
            </a:r>
            <a:r>
              <a:rPr lang="en-US" dirty="0"/>
              <a:t>, containing original and current values (EF)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Tracker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65789-C7DC-4ED8-8D77-0E206AD08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368-413F-4EB0-9F2A-A37CDBE491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 order to check for entity modification, the change tracker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clones</a:t>
            </a:r>
            <a:r>
              <a:rPr lang="en-US" dirty="0"/>
              <a:t> all entities on initialization</a:t>
            </a:r>
          </a:p>
          <a:p>
            <a:r>
              <a:rPr lang="en-US" dirty="0"/>
              <a:t>Cloning process: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blank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entity</a:t>
            </a:r>
          </a:p>
          <a:p>
            <a:pPr lvl="1"/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which are valid SQL types</a:t>
            </a:r>
          </a:p>
          <a:p>
            <a:pPr lvl="1"/>
            <a:r>
              <a:rPr lang="en-US" dirty="0"/>
              <a:t>Set blank instance’s property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existing entity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158-4923-484C-930B-03CAC007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0594" cy="882654"/>
          </a:xfrm>
        </p:spPr>
        <p:txBody>
          <a:bodyPr>
            <a:normAutofit/>
          </a:bodyPr>
          <a:lstStyle/>
          <a:p>
            <a:r>
              <a:rPr lang="en-US" dirty="0" err="1"/>
              <a:t>ChangeTracker</a:t>
            </a:r>
            <a:r>
              <a:rPr lang="en-US" dirty="0"/>
              <a:t>: Cloning Entities (</a:t>
            </a:r>
            <a:r>
              <a:rPr lang="en-US" dirty="0" err="1"/>
              <a:t>MiniORM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CFE3FB-6334-4AFA-BB2E-33B7E1FFA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1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A32ED-8502-4F26-99DB-0A0F8C48B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5" y="1394086"/>
            <a:ext cx="2786861" cy="247337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A90AD9F-BC30-4BEC-965B-9058873DF3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Querying the DB Using MiniORM</a:t>
            </a:r>
          </a:p>
        </p:txBody>
      </p:sp>
    </p:spTree>
    <p:extLst>
      <p:ext uri="{BB962C8B-B14F-4D97-AF65-F5344CB8AC3E}">
        <p14:creationId xmlns:p14="http://schemas.microsoft.com/office/powerpoint/2010/main" val="11075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r>
              <a:rPr lang="en-US" sz="3400" dirty="0"/>
              <a:t>DbContext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: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(tables) are listed as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2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</a:t>
            </a:r>
            <a:r>
              <a:rPr lang="en-US" b="1" noProof="1">
                <a:solidFill>
                  <a:schemeClr val="bg1"/>
                </a:solidFill>
              </a:rPr>
              <a:t>Employee</a:t>
            </a:r>
            <a:r>
              <a:rPr lang="en-US" noProof="1"/>
              <a:t>&gt; </a:t>
            </a:r>
            <a:r>
              <a:rPr lang="en-US" b="1" noProof="1">
                <a:solidFill>
                  <a:schemeClr val="bg1"/>
                </a:solidFill>
              </a:rPr>
              <a:t>Employees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{ get;}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62574" y="1989000"/>
            <a:ext cx="9165257" cy="464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ctr"/>
            <a:r>
              <a:rPr lang="en-US" noProof="1"/>
              <a:t>var context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(connectionString);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CFCF2D-44E9-4E78-B1E5-F0D75AFA7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5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entity: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3706" y="4632403"/>
            <a:ext cx="8375691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SoftUniDbContext : 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public DbSet&lt;Employee&gt; Employees { get; }</a:t>
            </a:r>
          </a:p>
          <a:p>
            <a:r>
              <a:rPr lang="en-US" noProof="1"/>
              <a:t>  public DbSet&lt;Project&gt; Projects { get; }</a:t>
            </a:r>
          </a:p>
          <a:p>
            <a:r>
              <a:rPr lang="en-US" noProof="1"/>
              <a:t>  public DbSet&lt;Department&gt; Departments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3706" y="1825097"/>
            <a:ext cx="8375691" cy="220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l"/>
            <a:r>
              <a:rPr lang="en-US" noProof="1"/>
              <a:t>var context = new SoftUniDbContext(connectionString)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var employees = context.Employees</a:t>
            </a:r>
          </a:p>
          <a:p>
            <a:pPr algn="l"/>
            <a:r>
              <a:rPr lang="en-US" noProof="1"/>
              <a:t>  .Where(</a:t>
            </a:r>
            <a:r>
              <a:rPr lang="en-US" noProof="1">
                <a:solidFill>
                  <a:schemeClr val="bg1"/>
                </a:solidFill>
              </a:rPr>
              <a:t>e =&gt; e.JobTitle == "Design Engineer"</a:t>
            </a:r>
            <a:r>
              <a:rPr lang="en-US" noProof="1"/>
              <a:t>)</a:t>
            </a:r>
          </a:p>
          <a:p>
            <a:pPr algn="l"/>
            <a:r>
              <a:rPr lang="en-US" noProof="1"/>
              <a:t>  .ToArray();</a:t>
            </a:r>
          </a:p>
          <a:p>
            <a:pPr algn="l"/>
            <a:endParaRPr lang="en-US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46341B-A89C-4C2D-84D5-F57258E86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4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662" y="5006311"/>
            <a:ext cx="884839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SoftUniEntities()</a:t>
            </a:r>
          </a:p>
          <a:p>
            <a:r>
              <a:rPr lang="en-US" noProof="1"/>
              <a:t>var project = context.Projects</a:t>
            </a:r>
            <a:br>
              <a:rPr lang="en-US" noProof="1"/>
            </a:br>
            <a:r>
              <a:rPr lang="en-US" noProof="1"/>
              <a:t>	.Single(e =&gt; </a:t>
            </a:r>
            <a:r>
              <a:rPr lang="en-US" noProof="1">
                <a:solidFill>
                  <a:schemeClr val="bg1"/>
                </a:solidFill>
              </a:rPr>
              <a:t>e.Id == 2</a:t>
            </a:r>
            <a:r>
              <a:rPr lang="en-US" noProof="1"/>
              <a:t>);</a:t>
            </a:r>
          </a:p>
          <a:p>
            <a:r>
              <a:rPr lang="en-US" noProof="1"/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56662" y="1972964"/>
            <a:ext cx="8831218" cy="22344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SoftUniDbContext(connectionString)</a:t>
            </a:r>
          </a:p>
          <a:p>
            <a:r>
              <a:rPr lang="en-US" noProof="1"/>
              <a:t>var employees = context.Employees</a:t>
            </a:r>
          </a:p>
          <a:p>
            <a:r>
              <a:rPr lang="en-US" noProof="1"/>
              <a:t>    .Where(c =&gt; c.JobTitle == "Design Engineering")</a:t>
            </a:r>
          </a:p>
          <a:p>
            <a:r>
              <a:rPr lang="en-US" noProof="1"/>
              <a:t>    .Select(c =&gt; c.FirstName)</a:t>
            </a:r>
          </a:p>
          <a:p>
            <a:r>
              <a:rPr lang="en-US" noProof="1"/>
              <a:t>    .ToList();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BD0C5A-3B49-4470-8525-85C56A498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dirty="0"/>
              <a:t>csharp-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6C30-EAFF-40AD-A427-B41C3ABF64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74" y="1572359"/>
            <a:ext cx="5038980" cy="202528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EDA27D6-25A9-4D19-98C1-7FE8A0B26C2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With MiniORM</a:t>
            </a:r>
          </a:p>
        </p:txBody>
      </p:sp>
    </p:spTree>
    <p:extLst>
      <p:ext uri="{BB962C8B-B14F-4D97-AF65-F5344CB8AC3E}">
        <p14:creationId xmlns:p14="http://schemas.microsoft.com/office/powerpoint/2010/main" val="16197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Entities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85384" y="2968407"/>
            <a:ext cx="8689976" cy="2209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project = new Project()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Name = "Judge System"</a:t>
            </a:r>
          </a:p>
          <a:p>
            <a:r>
              <a:rPr lang="en-US" noProof="1"/>
              <a:t>};</a:t>
            </a:r>
          </a:p>
          <a:p>
            <a:endParaRPr lang="en-US" noProof="1"/>
          </a:p>
          <a:p>
            <a:r>
              <a:rPr lang="en-US" noProof="1"/>
              <a:t>context.Projects.Add(project);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88898" y="5138733"/>
            <a:ext cx="3650502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2665" y="2288078"/>
            <a:ext cx="2516735" cy="919401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10452" y="3819095"/>
            <a:ext cx="4078308" cy="510778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43C5059-6806-4424-8B4E-9176BB01AB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made on its </a:t>
            </a:r>
            <a:br>
              <a:rPr lang="en-US" dirty="0"/>
            </a:b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Entities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4401" y="4346139"/>
            <a:ext cx="1050119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context.Employees.First();</a:t>
            </a:r>
          </a:p>
          <a:p>
            <a:r>
              <a:rPr lang="en-US" noProof="1"/>
              <a:t>employees.FirstName = "Alex";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72101" y="5344484"/>
            <a:ext cx="2343899" cy="914400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5001" y="3888934"/>
            <a:ext cx="2091000" cy="914400"/>
          </a:xfrm>
          <a:prstGeom prst="wedgeRoundRectCallout">
            <a:avLst>
              <a:gd name="adj1" fmla="val -69668"/>
              <a:gd name="adj2" fmla="val 40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DC80AC5-0192-462D-92B2-1508FAA3E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5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2000" y="3367183"/>
            <a:ext cx="10366376" cy="12988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softUniEntities.Employees.First();</a:t>
            </a:r>
          </a:p>
          <a:p>
            <a:r>
              <a:rPr lang="en-US" noProof="1"/>
              <a:t>softUniEntities.Employees.</a:t>
            </a:r>
            <a:r>
              <a:rPr lang="en-US" noProof="1">
                <a:solidFill>
                  <a:schemeClr val="bg1"/>
                </a:solidFill>
              </a:rPr>
              <a:t>Remove</a:t>
            </a:r>
            <a:r>
              <a:rPr lang="en-US" noProof="1"/>
              <a:t>(employee);</a:t>
            </a:r>
          </a:p>
          <a:p>
            <a:r>
              <a:rPr lang="en-US" noProof="1"/>
              <a:t>softUniEntities.SaveChanges();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63887" y="2857221"/>
            <a:ext cx="3564489" cy="919401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8249" y="4545387"/>
            <a:ext cx="3182752" cy="919401"/>
          </a:xfrm>
          <a:prstGeom prst="wedgeRoundRectCallout">
            <a:avLst>
              <a:gd name="adj1" fmla="val -64210"/>
              <a:gd name="adj2" fmla="val -42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8FE4C5-F0D1-43B1-9C25-276F2FDFE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2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frameworks </a:t>
            </a:r>
            <a:r>
              <a:rPr lang="en-US" sz="3200" dirty="0">
                <a:solidFill>
                  <a:schemeClr val="bg2"/>
                </a:solidFill>
              </a:rPr>
              <a:t>map database schema to objects in a programming language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can be used to query the DB through the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 context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282039" y="4252768"/>
            <a:ext cx="639080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Introduction to 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C#/Java/etc. 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86" y="3444774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76" y="3543293"/>
            <a:ext cx="2420391" cy="25911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5669685" y="4555452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 data by object-oriented API </a:t>
            </a:r>
            <a:r>
              <a:rPr lang="en-US" dirty="0"/>
              <a:t>(e.g. LINQ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Frameworks: Features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846582" y="3145597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606000" y="2664000"/>
            <a:ext cx="4962042" cy="1724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database.Employees.Add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FirstName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Gosho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LastName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Ivanov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IsEmployed = true    });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0982" y="2740239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Gosho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Ivanov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Object-relational mapping (ORM) </a:t>
            </a:r>
            <a:r>
              <a:rPr lang="en-US" b="1" dirty="0">
                <a:solidFill>
                  <a:schemeClr val="bg1"/>
                </a:solidFill>
              </a:rPr>
              <a:t>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 productivity: </a:t>
            </a:r>
            <a:r>
              <a:rPr lang="en-US" b="1" dirty="0">
                <a:solidFill>
                  <a:schemeClr val="bg1"/>
                </a:solidFill>
              </a:rPr>
              <a:t>writing 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Abstract from differences between object and relational world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Manageability of the CRUD operations </a:t>
            </a:r>
            <a:r>
              <a:rPr lang="en-US" dirty="0"/>
              <a:t>for complex relationships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maintainability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r>
              <a:rPr lang="en-US" dirty="0"/>
              <a:t>(due to overhead or autogenerated SQL)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r>
              <a:rPr lang="en-US" dirty="0"/>
              <a:t>(some operations are hard to implement)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973F-0499-4C36-A660-2D38F7CE9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ORM Framework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217" y="1385091"/>
            <a:ext cx="3025565" cy="266368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F4760D4-81A6-4639-A4FB-2D86F1145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2246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Designed after</a:t>
            </a:r>
            <a:r>
              <a:rPr lang="en-US" b="1" dirty="0">
                <a:solidFill>
                  <a:schemeClr val="bg1"/>
                </a:solidFill>
              </a:rPr>
              <a:t> Entity Framework Core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 data queries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Maps navigation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Maps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Core: Overview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00" y="3114000"/>
            <a:ext cx="3745613" cy="2193082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8206AD-7D5E-4CD9-A709-8DE596AA7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8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</TotalTime>
  <Words>1438</Words>
  <Application>Microsoft Office PowerPoint</Application>
  <PresentationFormat>Widescreen</PresentationFormat>
  <Paragraphs>305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Introduction to ORM</vt:lpstr>
      <vt:lpstr>What is ORM?</vt:lpstr>
      <vt:lpstr>ORM Frameworks: Features</vt:lpstr>
      <vt:lpstr>ORM Advantages and Disadvantages</vt:lpstr>
      <vt:lpstr>Custom ORM Framework</vt:lpstr>
      <vt:lpstr>MiniORM Core: Overview</vt:lpstr>
      <vt:lpstr>MiniORM Core Workflow: Overview</vt:lpstr>
      <vt:lpstr>Database First Model</vt:lpstr>
      <vt:lpstr>MiniORM Components (1)</vt:lpstr>
      <vt:lpstr>MiniORM Components (2)</vt:lpstr>
      <vt:lpstr>Entity Classes</vt:lpstr>
      <vt:lpstr>Entity Classes</vt:lpstr>
      <vt:lpstr>Entity Classes: Navigation Properties (1)</vt:lpstr>
      <vt:lpstr>Entity Classes: Navigation Properties (2)</vt:lpstr>
      <vt:lpstr>DbSet&lt;T&gt;</vt:lpstr>
      <vt:lpstr>DbSet&lt;T&gt; Class</vt:lpstr>
      <vt:lpstr>DbSet&lt;T&gt; Features</vt:lpstr>
      <vt:lpstr>DbContext</vt:lpstr>
      <vt:lpstr>DbContext Class</vt:lpstr>
      <vt:lpstr>Change Tracker</vt:lpstr>
      <vt:lpstr>Change Tracker</vt:lpstr>
      <vt:lpstr>ChangeTracker: Cloning Entities (MiniORM)</vt:lpstr>
      <vt:lpstr>Reading Data</vt:lpstr>
      <vt:lpstr>Using DbContext Class</vt:lpstr>
      <vt:lpstr>Reading Data with LINQ Query</vt:lpstr>
      <vt:lpstr>Reading Data with LINQ Query</vt:lpstr>
      <vt:lpstr>CRUD Operations</vt:lpstr>
      <vt:lpstr>Creating New Entities</vt:lpstr>
      <vt:lpstr>Updating Existing Entities</vt:lpstr>
      <vt:lpstr>Deleting Existing Data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ROG STRIX</cp:lastModifiedBy>
  <cp:revision>21</cp:revision>
  <dcterms:created xsi:type="dcterms:W3CDTF">2018-05-23T13:08:44Z</dcterms:created>
  <dcterms:modified xsi:type="dcterms:W3CDTF">2021-01-07T11:45:02Z</dcterms:modified>
  <cp:category>programming;computer programming;software development; databases</cp:category>
</cp:coreProperties>
</file>