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bookmarkIdSeed="2">
  <p:sldMasterIdLst>
    <p:sldMasterId id="2147483705" r:id="rId1"/>
  </p:sldMasterIdLst>
  <p:notesMasterIdLst>
    <p:notesMasterId r:id="rId15"/>
  </p:notesMasterIdLst>
  <p:handoutMasterIdLst>
    <p:handoutMasterId r:id="rId16"/>
  </p:handoutMasterIdLst>
  <p:sldIdLst>
    <p:sldId id="256" r:id="rId2"/>
    <p:sldId id="322" r:id="rId3"/>
    <p:sldId id="456" r:id="rId4"/>
    <p:sldId id="457" r:id="rId5"/>
    <p:sldId id="458" r:id="rId6"/>
    <p:sldId id="459" r:id="rId7"/>
    <p:sldId id="460" r:id="rId8"/>
    <p:sldId id="461" r:id="rId9"/>
    <p:sldId id="462" r:id="rId10"/>
    <p:sldId id="463" r:id="rId11"/>
    <p:sldId id="464" r:id="rId12"/>
    <p:sldId id="465" r:id="rId13"/>
    <p:sldId id="4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C9223-D1A8-4403-B8B2-754EDCFB61A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87AD3-A68C-4EB5-99F1-39A7F27265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56225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AD1D0-EE05-4036-AA69-DE8B7865AB01}" type="datetimeFigureOut">
              <a:rPr lang="ru-RU" smtClean="0"/>
              <a:t>30.11.2024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ADBBE3-4D85-4951-BFAF-6FB2833F7C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8867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15E7-6DEE-4795-94C7-F6BE09A305EF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72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19923-BA0B-410D-8479-CE530B910C3C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557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77AAC-0EFE-49D6-BBBB-94636FCEDF99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1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92266-FA84-4552-AC92-38385D2957D4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721964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CC116-74B0-4AC3-B8AA-F1AF79F8EFE8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167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57BB9-AC0A-4FC3-994E-A8A8B262C5B9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2658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8B2FC-67DF-4F91-9BB0-D763F5EAFEE1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090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F69D7-7845-44BB-9F42-46B5E64F823B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569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B8CD-8863-42C6-909F-E85E3611BC81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3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6F3AE-90EA-416B-9163-E124B897D124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546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D5282-3043-4A7E-A10B-1E7EC9BE6514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71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9011-CC0F-4BCB-A7FD-F4543015900E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18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C6AE9-26BD-4048-92F8-5BAC93EECB6A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6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6583D-5ED6-4F11-B9F3-83B0F62A454F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24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A5976-7B7E-4680-98AE-F8C4E71FD740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4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0700E-432B-4ADA-A535-DE1EFC989EEC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851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902E3-A0A8-4767-A769-279DCD6B4F8F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40000"/>
                <a:lumOff val="60000"/>
              </a:schemeClr>
            </a:gs>
            <a:gs pos="100000">
              <a:schemeClr val="tx2"/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DED96A-C7F3-4950-9401-FFE9D3B6A4A2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554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konst17@mail.r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droids.com/621-java-script-i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795816" y="3749600"/>
            <a:ext cx="6400800" cy="1947333"/>
          </a:xfrm>
        </p:spPr>
        <p:txBody>
          <a:bodyPr>
            <a:normAutofit fontScale="85000" lnSpcReduction="20000"/>
          </a:bodyPr>
          <a:lstStyle/>
          <a:p>
            <a:r>
              <a:rPr lang="ru-RU" sz="180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Преподаватель</a:t>
            </a:r>
            <a:r>
              <a:rPr lang="ru-RU" sz="1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ru-RU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Смирнов Константин </a:t>
            </a:r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Алексеевич</a:t>
            </a:r>
          </a:p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  <a:hlinkClick r:id="rId2"/>
              </a:rPr>
              <a:t>konst17@mail.ru</a:t>
            </a:r>
            <a:endParaRPr lang="en-US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+7(981)-680-75-60</a:t>
            </a:r>
            <a:endParaRPr lang="ru-RU" sz="24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ru-RU" sz="24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+7(921)-301-64-21</a:t>
            </a:r>
            <a:endParaRPr lang="ru-RU" sz="2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ru-RU" dirty="0"/>
          </a:p>
        </p:txBody>
      </p:sp>
      <p:sp>
        <p:nvSpPr>
          <p:cNvPr id="4" name="TextBox 8"/>
          <p:cNvSpPr txBox="1">
            <a:spLocks noChangeArrowheads="1"/>
          </p:cNvSpPr>
          <p:nvPr/>
        </p:nvSpPr>
        <p:spPr bwMode="auto">
          <a:xfrm>
            <a:off x="684212" y="441069"/>
            <a:ext cx="10149114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Дисциплина:</a:t>
            </a: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Проектирование и архитектура программных систем</a:t>
            </a:r>
          </a:p>
          <a:p>
            <a:pPr eaLnBrk="1" hangingPunct="1"/>
            <a:endParaRPr lang="ru-RU" sz="2800" b="1" dirty="0" smtClean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Практическое занятие 5:</a:t>
            </a:r>
            <a:endParaRPr lang="en-US" sz="2800" b="1" i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r>
              <a:rPr lang="ru-RU" sz="28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Задание на курсовую работу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1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96105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566688" y="6438507"/>
            <a:ext cx="362963" cy="337794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10</a:t>
            </a:fld>
            <a:endParaRPr lang="en-US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56896" y="137451"/>
            <a:ext cx="11935104" cy="7355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630555" algn="l"/>
              </a:tabLst>
            </a:pP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Требования 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структуре и функционированию системы</a:t>
            </a:r>
          </a:p>
          <a:p>
            <a:pPr algn="just">
              <a:tabLst>
                <a:tab pos="63055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5.1 Перечень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подсистем, их назначение и основные характеристики, требования к числу уровней иерархии и степени централизации системы; </a:t>
            </a:r>
          </a:p>
          <a:p>
            <a:pPr marL="0" lvl="1" algn="just">
              <a:tabLst>
                <a:tab pos="630555" algn="l"/>
              </a:tabLst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5.2 Требования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функциям (задачам), выполняемым системой; (по каждой подсистеме перечень функций, задач или их комплексов (в том числе обеспечивающих взаимодействие частей системы));</a:t>
            </a:r>
          </a:p>
          <a:p>
            <a:pPr marL="0" lvl="1" algn="just">
              <a:tabLst>
                <a:tab pos="630555" algn="l"/>
              </a:tabLst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5.3 Требования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способам и средствам связи для информационного обмена между компонентами системы; </a:t>
            </a:r>
          </a:p>
          <a:p>
            <a:pPr marL="0" lvl="1" algn="just">
              <a:tabLst>
                <a:tab pos="630555" algn="l"/>
              </a:tabLst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5.4 Требования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эргономике и технической эстетике; </a:t>
            </a:r>
          </a:p>
          <a:p>
            <a:pPr marL="0" lvl="1" algn="just">
              <a:tabLst>
                <a:tab pos="630555" algn="l"/>
              </a:tabLst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5.5 Требования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защите информации от несанкционированного доступа;</a:t>
            </a:r>
          </a:p>
          <a:p>
            <a:pPr marL="0" lvl="1" algn="just">
              <a:tabLst>
                <a:tab pos="630555" algn="l"/>
              </a:tabLst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5.6 Перспективы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развития, модернизации системы. (Предлагаются реальные перспективы – конкретные новые функции в будущем, выход на конкретные технологии и т.д. Перспективы – это то, что на данный момент не реализуется в проекте, но потенциально в будущем, при дополнительном финансировании, может заинтересовать заказчика. Пункт, грамотное заполнение которого, повысит ваш имидж как инженера) </a:t>
            </a:r>
            <a:endParaRPr lang="ru-RU" sz="22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Важно!!!</a:t>
            </a:r>
            <a:r>
              <a:rPr lang="ru-RU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Раздел 5 должен быть снабжён значительным количеством Рисунков и 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Схем, диаграмм в различных нотациях (используем </a:t>
            </a:r>
            <a:r>
              <a:rPr lang="en-US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UML </a:t>
            </a:r>
            <a:r>
              <a:rPr lang="ru-RU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другие нотации), </a:t>
            </a:r>
            <a:r>
              <a:rPr lang="ru-RU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раскрывающих структуру системы, функций, взаимодействия модулей и т.д. Разрешается использовать любые диаграммы, языки графического моделирования, графические схемы вплоть до авторских). Создайте презентационный материал, демонстрирующий программно-техническую (и финансовую!) значимость Вашей СЛОЖНОЙ, ДОРОГОСТОЯЩЕЙ системы, рассчитанный на потенциального инвестора.</a:t>
            </a:r>
          </a:p>
          <a:p>
            <a:r>
              <a:rPr lang="ru-RU" b="1" dirty="0"/>
              <a:t> </a:t>
            </a:r>
          </a:p>
          <a:p>
            <a:pPr marL="0" lvl="1" algn="just">
              <a:tabLst>
                <a:tab pos="630555" algn="l"/>
              </a:tabLst>
            </a:pPr>
            <a:endParaRPr lang="ru-RU" sz="16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561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528982" y="6136849"/>
            <a:ext cx="372389" cy="469769"/>
          </a:xfrm>
        </p:spPr>
        <p:txBody>
          <a:bodyPr/>
          <a:lstStyle/>
          <a:p>
            <a:fld id="{D57F1E4F-1CFF-5643-939E-217C01CDF565}" type="slidenum">
              <a:rPr 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50829" y="-5417"/>
            <a:ext cx="11953188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Aft>
                <a:spcPts val="0"/>
              </a:spcAft>
            </a:pP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Требования 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видам обеспечения. 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"Требования к видам обеспечения" в зависимости от вида системы </a:t>
            </a:r>
            <a:r>
              <a:rPr lang="ru-RU" sz="22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что 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22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нее 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актуально. Это может быть один или несколько видов обеспечения) приводят требования к математическому, информационному, лингвистическому, программному, техническому, метрологическому, организационному, методическому и другим видам обеспечения системы</a:t>
            </a:r>
            <a:r>
              <a:rPr lang="ru-RU" sz="22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(используем графические нотации)</a:t>
            </a:r>
            <a:endParaRPr lang="ru-RU" sz="2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математического обеспечения системы приводят требования к составу, области применения (ограничения) и способам использования в системе математических методов и моделей, типовых алгоритмов и алгоритмов, подлежащих разработке.</a:t>
            </a: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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информационного обеспечения системы приводят требования: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составу, структуре и способам организации данных в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системе; 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информационному обмену между компонентами системы;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информационной совместимости со смежными системами;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использованию общесоюзных и зарегистрированных республиканских, отраслевых классификаторов, унифицированных документов и классификаторов, действующих на данном предприятии;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применению систем управления базами данных;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структуре процесса сбора, обработки, передачи данных в системе и представлению данных; 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 защите данных от разрушений при авариях и сбоях в электропитании системы; </a:t>
            </a:r>
            <a:endParaRPr lang="ru-RU" sz="22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445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04396" y="6259397"/>
            <a:ext cx="438377" cy="394355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12</a:t>
            </a:fld>
            <a:endParaRPr lang="en-US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82804" y="196627"/>
            <a:ext cx="11406433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	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контролю, хранению, обновлению и восстановлению данных;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лингвистического обеспечения системы приводят требования к применению в системе языков программирования высокого уровня, языков взаимодействия пользователей и технических средств системы, а также требования к кодированию и декодированию данных, к языкам ввода-вывода данных, языкам манипулирования данными, средствам описания предметной области (объекта автоматизации), к способам организации диалога.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программного обеспечения системы приводят перечень покупных программных средств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Для технического обеспечения системы приводят требования:</a:t>
            </a:r>
          </a:p>
          <a:p>
            <a:pPr algn="just"/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	к видам технических средств, в том числе к видам комплексов технических средств, программно-технических комплексов и других комплектующих изделий, допустимых к использованию в системе; </a:t>
            </a:r>
          </a:p>
          <a:p>
            <a:pPr marL="457200" indent="-457200" algn="just">
              <a:buAutoNum type="arabicPeriod" startAt="2"/>
            </a:pP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функциональным, конструктивным и эксплуатационным характеристикам средств технического обеспечения системы. </a:t>
            </a:r>
            <a:endParaRPr lang="ru-RU" sz="220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Заключение</a:t>
            </a:r>
            <a:endParaRPr lang="ru-RU" sz="2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636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89237" y="6425938"/>
            <a:ext cx="428950" cy="432062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13</a:t>
            </a:fld>
            <a:endParaRPr lang="en-US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256" y="239629"/>
            <a:ext cx="11957931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Факультативно.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состав </a:t>
            </a:r>
            <a:r>
              <a:rPr lang="ru-RU" sz="2200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курсовика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приветствуется (но не обязательно!) включение разделов с опорой на изученные смежные дисциплины, содержащих: расчет ожидаемой эффективности системы, оценку научно-технического уровня системы и другие технико-экономические документы и обоснования, элементы планирования (этапы, сроки, процессы, ресурсы и .т.д.) </a:t>
            </a:r>
          </a:p>
          <a:p>
            <a:pPr algn="just">
              <a:spcAft>
                <a:spcPts val="0"/>
              </a:spcAft>
            </a:pP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Оформление.</a:t>
            </a:r>
            <a:r>
              <a:rPr lang="ru-RU" sz="22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Курсовая 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работа оформляется в печатном виде односторонне, на листах формата А4, с титульным листом, под подпись. Сшивается </a:t>
            </a:r>
            <a:r>
              <a:rPr lang="ru-RU" sz="22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скрепкосшивателем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слева в двух точках, либо сшивается </a:t>
            </a:r>
            <a:r>
              <a:rPr lang="ru-RU" sz="2200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sz="22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типу документа «в три прокола».</a:t>
            </a:r>
            <a:endParaRPr lang="ru-RU" sz="22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первой стадии курсовой работы, студент должен согласовать с преподавателем тему курсовой и первых три пункта – актуальность, общие сведения, назначение и цели. Только после согласования приступать к дальнейшей работе.</a:t>
            </a:r>
          </a:p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2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Частые </a:t>
            </a:r>
            <a:r>
              <a:rPr lang="ru-RU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ошибки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материале должны доминировать (особенно в 5-ом пункте именно Ваши разработки, за которые Вы будете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просить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финансирования. Вы презентуете потенциальные свои, «личные» предметно-ориентированные системы, алгоритмы, модули, подсистемы, процедуры, модели, те решения, которые раскрывают Ваш личный вклад в их разработку (программной составляющей). Нельзя применять шаблонные решения общего плана - нулевая значимость материала, красиво и подробно раскрывающего клиент-сервисную архитектуру, описывающую протоколы связи, алгоритм проверки пароля, структуры демонстрирующие, что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пользователь, </a:t>
            </a:r>
            <a:r>
              <a:rPr lang="ru-RU" sz="22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оказывается, должен вводить, редактировать и интерпретировать </a:t>
            </a:r>
            <a:r>
              <a:rPr lang="ru-RU" sz="22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данные и т.п.</a:t>
            </a:r>
            <a:r>
              <a:rPr lang="ru-RU" dirty="0" smtClean="0">
                <a:latin typeface="Arial Narrow" panose="020B0606020202030204" pitchFamily="34" charset="0"/>
                <a:ea typeface="Times New Roman" panose="02020603050405020304" pitchFamily="18" charset="0"/>
              </a:rPr>
              <a:t>. </a:t>
            </a:r>
            <a:endParaRPr lang="ru-RU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153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1200" smtClean="0"/>
              <a:pPr/>
              <a:t>2</a:t>
            </a:fld>
            <a:endParaRPr lang="en-US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59886" y="490086"/>
            <a:ext cx="1172360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Целевая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задача курсовой работы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создание, эмуляция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стартапа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заявки на конкурс, грант,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тендер.</a:t>
            </a:r>
          </a:p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Согласование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защита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курсовика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происходит в стиле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РОЛЕВОЙ ИГРЫ.</a:t>
            </a:r>
          </a:p>
          <a:p>
            <a:pPr algn="just"/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происходит в русскоязычной среде. Преподаватель выступает в роли потенциального 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заказчика, инвестора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студент в </a:t>
            </a:r>
            <a:r>
              <a:rPr lang="ru-RU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роли исполнителя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предлагающего услуги по автоматизации или информатизации. Цель - убедить и доказать эффективность внедрения средств информатизации, манипулируя профессиональными предметными знаниями, показателями и критериями.</a:t>
            </a:r>
          </a:p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Каждый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самостоятельно и индивидуально, выбирает себе тематику, тему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курсовика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Тема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предложенная студентом, может быть утверждена при обосновании целесообразности ее разработки. Таким образом, при выборе темы необходимо учитывать ее актуальность, новизну, практическую значимость, а также возможность получения информации по выбранной теме. Тема исследования должна быть конкретной, выполнимой в приемлемые сроки и доведена до завершения до терминальной даты сдачи курсовой работы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59877" y="1253841"/>
            <a:ext cx="111236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hangingPunct="0">
              <a:spcAft>
                <a:spcPts val="0"/>
              </a:spcAft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4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46177" y="5986021"/>
            <a:ext cx="259268" cy="262379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3</a:t>
            </a:fld>
            <a:endParaRPr lang="en-US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97963" y="246757"/>
            <a:ext cx="11994037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Тема должна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привлекать внимание потенциального заказчика. Она должна четко отражать главную идею разработки и не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вводить в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заблуждение относительно рассматриваемых задач. Должны быть включены некоторые из ключевых слов, отражающих суть разработки. Желательно, чтобы они стояли в начале заголовка. Тема не должна включать в себя никаких названий на иностранном языке. Она должна передавать только общую прикладную информацию о разрабатываемой системе, классе решаемых задач. Выбор языка программирования или инструментария, студент должен осуществить внутри проекта, поэтому такие фразы в теме как «….в среде 1С», «….на языке С++,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…», «….технологии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Java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Script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 … »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 приемлемы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Задание:</a:t>
            </a:r>
          </a:p>
          <a:p>
            <a:pPr lvl="0"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Тематика может быть абсолютно любая, но связанная с разработкой отдельного программного обеспечения или в составе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системы. Область применения любая (связь, медицина, электротехника, экономика, торговля и т.д.). Главное – изначально предполагается что представляемая программная система (ПС) является сложной и многокомпонентной, требующей именно процесса проектирования.</a:t>
            </a:r>
          </a:p>
          <a:p>
            <a:pPr algn="just"/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104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199043" y="5901179"/>
            <a:ext cx="306402" cy="347221"/>
          </a:xfrm>
        </p:spPr>
        <p:txBody>
          <a:bodyPr/>
          <a:lstStyle/>
          <a:p>
            <a:fld id="{D57F1E4F-1CFF-5643-939E-217C01CDF565}" type="slidenum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33634" y="1222659"/>
            <a:ext cx="1145356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2. Курсовая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затрагивает только первичные этапы жизненного цикла ПС – на стадии эскизного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проекта, технического проекта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не предполагает программного кода и внедрения (т.е. программные кодовые решения в курсовой не предполагаются). Интерес представляют только инженерные проектные решения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3. В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качестве основы ПС рекомендуется взять: вариант 1 – готовую (свою или чужую) ПС и разобраться в её структуре, организации, назначении; вариант 2 – если студент участвует в разработке реальной программы или информационной системы (ИС), то есть смысл выбрать её; вариант 3 – гипотетический аналог известных ПС (интернет магазин, сложный текстовый редактор, управления версиями, система графического моделирования, математический пакет и 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т.д.). Главное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студент должен понимать предметную область и осознанно сделать свой выбор с учётом своих профессиональных интересов и индивидуальных особенностей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30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783505" y="6278252"/>
            <a:ext cx="165000" cy="347221"/>
          </a:xfrm>
        </p:spPr>
        <p:txBody>
          <a:bodyPr/>
          <a:lstStyle/>
          <a:p>
            <a:fld id="{D57F1E4F-1CFF-5643-939E-217C01CDF565}" type="slidenum">
              <a:rPr lang="en-US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27902" y="1384378"/>
            <a:ext cx="111047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4. Исключить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 терминологии качественные слова и фразы, не поддающиеся количественной оценки или не входящие в профессиональную терминологию (например, «простая», «удобная», «дружественная», «важная», «нужная», «приемлемая», «разумное решение» и т.д.). Это относиться и к словам с эмоциональным оттенком «очень», «крайне», «сильно» и т.д. Не употреблять (только как обоснованное, согласованное с преподавателем исключение) иностранные слова и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слэнговые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слова в том числе в кириллической транскрипции (типа «Дизайн», «Баг», «Релиз», «Фронт-энд» и т.д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.)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в данной работе мы имитируем работу с заказчиком, как правило, не владеющего этими словами и терминами.</a:t>
            </a:r>
          </a:p>
        </p:txBody>
      </p:sp>
    </p:spTree>
    <p:extLst>
      <p:ext uri="{BB962C8B-B14F-4D97-AF65-F5344CB8AC3E}">
        <p14:creationId xmlns:p14="http://schemas.microsoft.com/office/powerpoint/2010/main" val="3896512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538408" y="6372519"/>
            <a:ext cx="344109" cy="300087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6</a:t>
            </a:fld>
            <a:endParaRPr lang="en-US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60256" y="729446"/>
            <a:ext cx="12160577" cy="6517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Структура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курсовика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Тема «    »</a:t>
            </a:r>
          </a:p>
          <a:p>
            <a:pPr marL="457200" algn="just">
              <a:lnSpc>
                <a:spcPct val="107000"/>
              </a:lnSpc>
              <a:spcAft>
                <a:spcPts val="0"/>
              </a:spcAf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Термины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 определения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07000"/>
              </a:lnSpc>
              <a:spcAft>
                <a:spcPts val="800"/>
              </a:spcAf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Выписываете профессиональные термины и определения, которыми Вы пользуетесь в курсовой работе. Пункт необязателен, если работа не изобилует нагромождениями профессионального </a:t>
            </a:r>
            <a:r>
              <a:rPr lang="ru-RU" sz="2400" dirty="0" err="1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слэнга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(не понятного для заказчика и экспертизы проекта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457200" lvl="0" algn="just">
              <a:lnSpc>
                <a:spcPct val="107000"/>
              </a:lnSpc>
            </a:pP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Актуальность.</a:t>
            </a:r>
          </a:p>
          <a:p>
            <a:pPr marL="457200" algn="just">
              <a:lnSpc>
                <a:spcPct val="107000"/>
              </a:lnSpc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Актуальность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темы —степень ее важности в данный момент и в данной ситуации. Это способность результатов работы быть применимыми для решения достаточно значимых научно-практических, прикладных задач. Необходимо раскрыть теоретическую и практическую значимость работы и описать наиболее авторитетные и доступные аналоги, публикации по рассматриваемой теме. Показать достижимость результатов, развитость технологий на </a:t>
            </a:r>
            <a:r>
              <a:rPr lang="en-US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рынках и корпораций. Распространённость и эффективность применения тематики в различных отраслях промышленности, производства, медицины и т.д.</a:t>
            </a:r>
          </a:p>
          <a:p>
            <a:pPr marL="457200" algn="just">
              <a:lnSpc>
                <a:spcPct val="107000"/>
              </a:lnSpc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0654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32677" y="6183984"/>
            <a:ext cx="240414" cy="375501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7</a:t>
            </a:fld>
            <a:endParaRPr lang="en-US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46755" y="0"/>
            <a:ext cx="11326336" cy="68687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630555" algn="l"/>
              </a:tabLst>
            </a:pP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Общие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сведения 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spcAft>
                <a:spcPts val="0"/>
              </a:spcAft>
              <a:tabLst>
                <a:tab pos="630555" algn="l"/>
              </a:tabLst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полное наименование системы и ее условное обозначение; </a:t>
            </a:r>
          </a:p>
          <a:p>
            <a:pPr lvl="1">
              <a:spcAft>
                <a:spcPts val="0"/>
              </a:spcAft>
              <a:tabLst>
                <a:tab pos="630555" algn="l"/>
              </a:tabLst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плановые сроки начала и окончания работы по созданию системы; 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(с даты1 по дата2)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88645">
              <a:spcAft>
                <a:spcPts val="0"/>
              </a:spcAft>
              <a:tabLst>
                <a:tab pos="630555" algn="l"/>
              </a:tabLs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>
              <a:spcAft>
                <a:spcPts val="0"/>
              </a:spcAft>
              <a:tabLst>
                <a:tab pos="630555" algn="l"/>
              </a:tabLst>
            </a:pP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Назначение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 цели создания (развития) </a:t>
            </a: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</a:t>
            </a:r>
            <a:endParaRPr lang="ru-RU" sz="2400" dirty="0" smtClean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tabLst>
                <a:tab pos="630555" algn="l"/>
              </a:tabLst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3.1 Назначение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</a:p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подразделе "Назначение системы" указывают вид автоматизируемой деятельности (управление, проектирование и т.п.) и перечень объектов автоматизации (объектов), на которых предполагается ее использовать.</a:t>
            </a:r>
          </a:p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ИС дополнительно указывают перечень автоматизируемых органов (пунктов) управления и управляемых объектов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Рекомендации. Определите класс систем, найдите аналоги, смело используйте общеизвестные определения и описания аналогов. Дайте понятийное описание важности, предметной определённости, места вашей разработки в сфере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-технологий. Ориентируйтесь на заказчика - специалиста в своей прикладной области, а не в </a:t>
            </a:r>
            <a:r>
              <a:rPr lang="en-US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!  Поменьше своих профессиональных терминов (либо давайте определения и расшифровку</a:t>
            </a: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39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217897" y="5929460"/>
            <a:ext cx="287548" cy="318940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8</a:t>
            </a:fld>
            <a:endParaRPr lang="en-US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26243" y="126495"/>
            <a:ext cx="116326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just">
              <a:spcAft>
                <a:spcPts val="0"/>
              </a:spcAft>
              <a:tabLst>
                <a:tab pos="630555" algn="l"/>
              </a:tabLst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3.2 Цели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создания системы. </a:t>
            </a:r>
          </a:p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подразделе "Цели создания системы" приводят наименования и требуемые значения технических, технологических, производственно-экономических или других показателей объекта автоматизации (информатизации), которые должны быть достигнуты в результате создания ИС, и указывают критерии оценки достижения целей создания системы.</a:t>
            </a:r>
          </a:p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400" i="1" dirty="0" smtClean="0">
                <a:solidFill>
                  <a:schemeClr val="bg1"/>
                </a:solidFill>
                <a:latin typeface="Arial Narrow" panose="020B0606020202030204" pitchFamily="34" charset="0"/>
                <a:ea typeface="Times New Roman" panose="02020603050405020304" pitchFamily="18" charset="0"/>
              </a:rPr>
              <a:t>(</a:t>
            </a:r>
            <a:r>
              <a:rPr lang="ru-RU" sz="2400" b="1" i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Рекомендации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 ОПРЕДЕЛИТЬ ПОКАЗАТЕЛЬ(И) достижения цели! Они могут быть обобщённые (эффективность, качество, надёжность и т.д.) и конкретные (скорость, точность, объём, прибыль, стоимость и т.д.). 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Цель должна начинаться с глаголов (например: повысить, снизить) далее пишется показатель и, если есть критерий оценки (конкретные значения в литрах, метрах, махах, рублях и т.д.), то он указывается, если критерия нет, то указываются факторы и составляющие за счёт которых планируется «улучшение» показателя(ей).</a:t>
            </a:r>
            <a:endParaRPr lang="ru-RU" sz="2400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  <a:tabLst>
                <a:tab pos="630555" algn="l"/>
              </a:tabLst>
            </a:pP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 может быть </a:t>
            </a:r>
            <a:r>
              <a:rPr lang="ru-RU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цифровизация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информатизации, автоматизации ради </a:t>
            </a:r>
            <a:r>
              <a:rPr lang="ru-RU" sz="2400" i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цифровизации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информатизации, автоматизации!!!  Нельзя осуществлять подмену цели темой – нельзя просто добавить слово «разработка», «проектирование», «моделирование» к теме и выдать это за цель!!!</a:t>
            </a:r>
            <a:endParaRPr lang="ru-RU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635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1623249" y="6259399"/>
            <a:ext cx="296975" cy="356647"/>
          </a:xfrm>
        </p:spPr>
        <p:txBody>
          <a:bodyPr/>
          <a:lstStyle/>
          <a:p>
            <a:fld id="{D57F1E4F-1CFF-5643-939E-217C01CDF565}" type="slidenum">
              <a:rPr lang="en-US" sz="1200" smtClean="0"/>
              <a:pPr/>
              <a:t>9</a:t>
            </a:fld>
            <a:endParaRPr lang="en-US" sz="12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24206" y="434271"/>
            <a:ext cx="11199043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tabLst>
                <a:tab pos="630555" algn="l"/>
              </a:tabLst>
            </a:pPr>
            <a:r>
              <a:rPr lang="ru-RU" sz="24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4.Характеристики </a:t>
            </a:r>
            <a:r>
              <a:rPr lang="ru-RU" sz="24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объекта информатизации:</a:t>
            </a:r>
          </a:p>
          <a:p>
            <a:pPr algn="just">
              <a:tabLst>
                <a:tab pos="630555" algn="l"/>
              </a:tabLs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lvl="1" algn="just">
              <a:tabLst>
                <a:tab pos="630555" algn="l"/>
              </a:tabLst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4.1 Краткие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сведения об объекте информатизации или ссылки на документы, содержащие такую информацию; </a:t>
            </a:r>
          </a:p>
          <a:p>
            <a:pPr marL="0" lvl="1" algn="just">
              <a:tabLst>
                <a:tab pos="630555" algn="l"/>
              </a:tabLst>
            </a:pPr>
            <a:r>
              <a:rPr lang="ru-RU" sz="2400" dirty="0" smtClean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4.2 Сведения 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 условиях эксплуатации объекта информатизации.</a:t>
            </a:r>
          </a:p>
          <a:p>
            <a:pPr algn="just">
              <a:tabLst>
                <a:tab pos="630555" algn="l"/>
              </a:tabLs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>
              <a:tabLst>
                <a:tab pos="630555" algn="l"/>
              </a:tabLst>
            </a:pP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400" i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Рекомендации. Описание и сведения должны содержать такую информацию, которая бы подчёркивала, выделяла существенные аспекты и характеристики, закладываемые в проектируемую систему. Большая разница между ИС при внедрении на атомную подлодку и офисную структуру; огромная разница между медицинской статистической системой и медицинской системой автоматического проведения хирургической операции и т.д</a:t>
            </a:r>
            <a:r>
              <a:rPr lang="ru-RU" sz="2400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.)</a:t>
            </a:r>
          </a:p>
          <a:p>
            <a:pPr>
              <a:spcAft>
                <a:spcPts val="0"/>
              </a:spcAft>
              <a:tabLst>
                <a:tab pos="630555" algn="l"/>
              </a:tabLst>
            </a:pPr>
            <a:r>
              <a:rPr lang="ru-RU" sz="1000" i="1" dirty="0">
                <a:latin typeface="Arial Narrow" panose="020B0606020202030204" pitchFamily="34" charset="0"/>
                <a:ea typeface="Times New Roman" panose="02020603050405020304" pitchFamily="18" charset="0"/>
              </a:rPr>
              <a:t> 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25381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253</Words>
  <Application>Microsoft Office PowerPoint</Application>
  <PresentationFormat>Широкоэкранный</PresentationFormat>
  <Paragraphs>96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Arial Narrow</vt:lpstr>
      <vt:lpstr>Calibri</vt:lpstr>
      <vt:lpstr>Century Gothic</vt:lpstr>
      <vt:lpstr>Symbol</vt:lpstr>
      <vt:lpstr>Times New Roman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skons</dc:creator>
  <cp:lastModifiedBy>skons</cp:lastModifiedBy>
  <cp:revision>133</cp:revision>
  <dcterms:created xsi:type="dcterms:W3CDTF">2023-02-09T10:46:04Z</dcterms:created>
  <dcterms:modified xsi:type="dcterms:W3CDTF">2024-11-30T03:42:50Z</dcterms:modified>
</cp:coreProperties>
</file>