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 id="2147483723" r:id="rId2"/>
  </p:sldMasterIdLst>
  <p:notesMasterIdLst>
    <p:notesMasterId r:id="rId32"/>
  </p:notesMasterIdLst>
  <p:handoutMasterIdLst>
    <p:handoutMasterId r:id="rId33"/>
  </p:handoutMasterIdLst>
  <p:sldIdLst>
    <p:sldId id="256" r:id="rId3"/>
    <p:sldId id="322" r:id="rId4"/>
    <p:sldId id="323" r:id="rId5"/>
    <p:sldId id="324" r:id="rId6"/>
    <p:sldId id="331" r:id="rId7"/>
    <p:sldId id="325" r:id="rId8"/>
    <p:sldId id="326" r:id="rId9"/>
    <p:sldId id="327" r:id="rId10"/>
    <p:sldId id="328" r:id="rId11"/>
    <p:sldId id="329" r:id="rId12"/>
    <p:sldId id="330" r:id="rId13"/>
    <p:sldId id="332" r:id="rId14"/>
    <p:sldId id="333" r:id="rId15"/>
    <p:sldId id="334" r:id="rId16"/>
    <p:sldId id="335" r:id="rId17"/>
    <p:sldId id="336" r:id="rId18"/>
    <p:sldId id="338" r:id="rId19"/>
    <p:sldId id="339" r:id="rId20"/>
    <p:sldId id="340" r:id="rId21"/>
    <p:sldId id="341" r:id="rId22"/>
    <p:sldId id="342" r:id="rId23"/>
    <p:sldId id="346" r:id="rId24"/>
    <p:sldId id="347" r:id="rId25"/>
    <p:sldId id="348" r:id="rId26"/>
    <p:sldId id="349" r:id="rId27"/>
    <p:sldId id="350" r:id="rId28"/>
    <p:sldId id="351" r:id="rId29"/>
    <p:sldId id="352" r:id="rId30"/>
    <p:sldId id="35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E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60"/>
  </p:normalViewPr>
  <p:slideViewPr>
    <p:cSldViewPr snapToGrid="0">
      <p:cViewPr varScale="1">
        <p:scale>
          <a:sx n="64" d="100"/>
          <a:sy n="64" d="100"/>
        </p:scale>
        <p:origin x="7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FC9223-D1A8-4403-B8B2-754EDCFB61A1}" type="datetimeFigureOut">
              <a:rPr lang="ru-RU" smtClean="0"/>
              <a:t>14.09.2024</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B87AD3-A68C-4EB5-99F1-39A7F27265BA}" type="slidenum">
              <a:rPr lang="ru-RU" smtClean="0"/>
              <a:t>‹#›</a:t>
            </a:fld>
            <a:endParaRPr lang="ru-RU"/>
          </a:p>
        </p:txBody>
      </p:sp>
    </p:spTree>
    <p:extLst>
      <p:ext uri="{BB962C8B-B14F-4D97-AF65-F5344CB8AC3E}">
        <p14:creationId xmlns:p14="http://schemas.microsoft.com/office/powerpoint/2010/main" val="19856225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AD1D0-EE05-4036-AA69-DE8B7865AB01}" type="datetimeFigureOut">
              <a:rPr lang="ru-RU" smtClean="0"/>
              <a:t>14.09.2024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DBBE3-4D85-4951-BFAF-6FB2833F7C53}" type="slidenum">
              <a:rPr lang="ru-RU" smtClean="0"/>
              <a:t>‹#›</a:t>
            </a:fld>
            <a:endParaRPr lang="ru-RU"/>
          </a:p>
        </p:txBody>
      </p:sp>
    </p:spTree>
    <p:extLst>
      <p:ext uri="{BB962C8B-B14F-4D97-AF65-F5344CB8AC3E}">
        <p14:creationId xmlns:p14="http://schemas.microsoft.com/office/powerpoint/2010/main" val="18178867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A5015E7-6DEE-4795-94C7-F6BE09A305EF}" type="datetime1">
              <a:rPr lang="en-US" smtClean="0"/>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387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E9C19923-BA0B-410D-8479-CE530B910C3C}" type="datetime1">
              <a:rPr lang="en-US" smtClean="0"/>
              <a:t>9/14/2024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55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8E77AAC-0EFE-49D6-BBBB-94636FCEDF99}" type="datetime1">
              <a:rPr lang="en-US" smtClean="0"/>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7190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A692266-FA84-4552-AC92-38385D2957D4}" type="datetime1">
              <a:rPr lang="en-US" smtClean="0"/>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72196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4DCC116-74B0-4AC3-B8AA-F1AF79F8EFE8}" type="datetime1">
              <a:rPr lang="en-US" smtClean="0"/>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9167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FC57BB9-AC0A-4FC3-994E-A8A8B262C5B9}" type="datetime1">
              <a:rPr lang="en-US" smtClean="0"/>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92658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FA8B2FC-67DF-4F91-9BB0-D763F5EAFEE1}" type="datetime1">
              <a:rPr lang="en-US" smtClean="0"/>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090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35F69D7-7845-44BB-9F42-46B5E64F823B}" type="datetime1">
              <a:rPr lang="en-US" smtClean="0"/>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756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974B8CD-8863-42C6-909F-E85E3611BC81}" type="datetime1">
              <a:rPr lang="en-US" smtClean="0"/>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235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18332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294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906F3AE-90EA-416B-9163-E124B897D124}" type="datetime1">
              <a:rPr lang="en-US" smtClean="0"/>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3546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2970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8767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5703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13824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51197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86486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59830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55792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25496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76952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D8D5282-3043-4A7E-A10B-1E7EC9BE6514}" type="datetime1">
              <a:rPr lang="en-US" smtClean="0"/>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87184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14441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957582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7436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33868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6887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AD69011-CC0F-4BCB-A7FD-F4543015900E}" type="datetime1">
              <a:rPr lang="en-US" smtClean="0"/>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521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B6C6AE9-26BD-4048-92F8-5BAC93EECB6A}" type="datetime1">
              <a:rPr lang="en-US" smtClean="0"/>
              <a:t>9/14/2024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260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B26583D-5ED6-4F11-B9F3-83B0F62A454F}" type="datetime1">
              <a:rPr lang="en-US" smtClean="0"/>
              <a:t>9/14/2024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224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A5976-7B7E-4680-98AE-F8C4E71FD740}" type="datetime1">
              <a:rPr lang="en-US" smtClean="0"/>
              <a:t>9/14/2024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0491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C70700E-432B-4ADA-A535-DE1EFC989EEC}" type="datetime1">
              <a:rPr lang="en-US" smtClean="0"/>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585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45902E3-A0A8-4767-A769-279DCD6B4F8F}" type="datetime1">
              <a:rPr lang="en-US" smtClean="0"/>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6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40000"/>
                <a:lumOff val="60000"/>
              </a:schemeClr>
            </a:gs>
            <a:gs pos="100000">
              <a:schemeClr val="tx2"/>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4DED96A-C7F3-4950-9401-FFE9D3B6A4A2}" type="datetime1">
              <a:rPr lang="en-US" smtClean="0"/>
              <a:t>9/14/2024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555475"/>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40000"/>
                <a:lumOff val="60000"/>
              </a:schemeClr>
            </a:gs>
            <a:gs pos="100000">
              <a:schemeClr val="tx2"/>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9/14/2024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176425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onst17@mail.r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795816" y="3749600"/>
            <a:ext cx="6400800" cy="1947333"/>
          </a:xfrm>
        </p:spPr>
        <p:txBody>
          <a:bodyPr>
            <a:normAutofit fontScale="85000" lnSpcReduction="20000"/>
          </a:bodyPr>
          <a:lstStyle/>
          <a:p>
            <a:r>
              <a:rPr lang="ru-RU" sz="1800" dirty="0" smtClean="0">
                <a:solidFill>
                  <a:schemeClr val="bg1"/>
                </a:solidFill>
                <a:latin typeface="Arial" pitchFamily="34" charset="0"/>
                <a:cs typeface="Arial" pitchFamily="34" charset="0"/>
              </a:rPr>
              <a:t>Преподаватель</a:t>
            </a:r>
            <a:r>
              <a:rPr lang="ru-RU" sz="1800" dirty="0">
                <a:solidFill>
                  <a:schemeClr val="bg1"/>
                </a:solidFill>
                <a:latin typeface="Arial" pitchFamily="34" charset="0"/>
                <a:cs typeface="Arial" pitchFamily="34" charset="0"/>
              </a:rPr>
              <a:t>:</a:t>
            </a:r>
          </a:p>
          <a:p>
            <a:r>
              <a:rPr lang="ru-RU" sz="2400" b="1" dirty="0">
                <a:solidFill>
                  <a:schemeClr val="bg1"/>
                </a:solidFill>
                <a:latin typeface="Arial" pitchFamily="34" charset="0"/>
                <a:cs typeface="Arial" pitchFamily="34" charset="0"/>
              </a:rPr>
              <a:t>Смирнов Константин </a:t>
            </a:r>
            <a:r>
              <a:rPr lang="ru-RU" sz="2400" b="1" dirty="0" smtClean="0">
                <a:solidFill>
                  <a:schemeClr val="bg1"/>
                </a:solidFill>
                <a:latin typeface="Arial" pitchFamily="34" charset="0"/>
                <a:cs typeface="Arial" pitchFamily="34" charset="0"/>
              </a:rPr>
              <a:t>Алексеевич</a:t>
            </a:r>
          </a:p>
          <a:p>
            <a:r>
              <a:rPr lang="en-US" sz="2400" b="1" dirty="0" smtClean="0">
                <a:solidFill>
                  <a:schemeClr val="bg1"/>
                </a:solidFill>
                <a:latin typeface="Arial" pitchFamily="34" charset="0"/>
                <a:cs typeface="Arial" pitchFamily="34" charset="0"/>
                <a:hlinkClick r:id="rId2"/>
              </a:rPr>
              <a:t>konst17@mail.ru</a:t>
            </a:r>
            <a:endParaRPr lang="en-US" sz="2400" b="1" dirty="0" smtClean="0">
              <a:solidFill>
                <a:schemeClr val="bg1"/>
              </a:solidFill>
              <a:latin typeface="Arial" pitchFamily="34" charset="0"/>
              <a:cs typeface="Arial" pitchFamily="34" charset="0"/>
            </a:endParaRPr>
          </a:p>
          <a:p>
            <a:r>
              <a:rPr lang="en-US" sz="2400" b="1" dirty="0" smtClean="0">
                <a:solidFill>
                  <a:schemeClr val="bg1"/>
                </a:solidFill>
                <a:latin typeface="Arial" pitchFamily="34" charset="0"/>
                <a:cs typeface="Arial" pitchFamily="34" charset="0"/>
              </a:rPr>
              <a:t>+7(981)-680-75-60</a:t>
            </a:r>
            <a:endParaRPr lang="ru-RU" sz="2400" b="1" dirty="0" smtClean="0">
              <a:solidFill>
                <a:schemeClr val="bg1"/>
              </a:solidFill>
              <a:latin typeface="Arial" pitchFamily="34" charset="0"/>
              <a:cs typeface="Arial" pitchFamily="34" charset="0"/>
            </a:endParaRPr>
          </a:p>
          <a:p>
            <a:r>
              <a:rPr lang="ru-RU" sz="2400" b="1" dirty="0" smtClean="0">
                <a:solidFill>
                  <a:schemeClr val="bg1"/>
                </a:solidFill>
                <a:latin typeface="Arial" pitchFamily="34" charset="0"/>
                <a:cs typeface="Arial" pitchFamily="34" charset="0"/>
              </a:rPr>
              <a:t>+7(921)-301-64-21</a:t>
            </a:r>
            <a:endParaRPr lang="ru-RU" sz="2400" b="1" dirty="0">
              <a:solidFill>
                <a:schemeClr val="bg1"/>
              </a:solidFill>
              <a:latin typeface="Arial" pitchFamily="34" charset="0"/>
              <a:cs typeface="Arial" pitchFamily="34" charset="0"/>
            </a:endParaRPr>
          </a:p>
          <a:p>
            <a:endParaRPr lang="ru-RU" dirty="0"/>
          </a:p>
        </p:txBody>
      </p:sp>
      <p:sp>
        <p:nvSpPr>
          <p:cNvPr id="4" name="TextBox 8"/>
          <p:cNvSpPr txBox="1">
            <a:spLocks noChangeArrowheads="1"/>
          </p:cNvSpPr>
          <p:nvPr/>
        </p:nvSpPr>
        <p:spPr bwMode="auto">
          <a:xfrm>
            <a:off x="684212" y="441069"/>
            <a:ext cx="1014911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ru-RU" sz="2800" b="1" dirty="0" smtClean="0">
                <a:solidFill>
                  <a:schemeClr val="bg1"/>
                </a:solidFill>
                <a:latin typeface="Arial" pitchFamily="34" charset="0"/>
                <a:cs typeface="Arial" pitchFamily="34" charset="0"/>
              </a:rPr>
              <a:t>Дисциплина:</a:t>
            </a:r>
          </a:p>
          <a:p>
            <a:pPr eaLnBrk="1" hangingPunct="1"/>
            <a:r>
              <a:rPr lang="ru-RU" sz="2800" b="1" dirty="0" smtClean="0">
                <a:solidFill>
                  <a:schemeClr val="bg1"/>
                </a:solidFill>
                <a:latin typeface="Arial" pitchFamily="34" charset="0"/>
                <a:cs typeface="Arial" pitchFamily="34" charset="0"/>
              </a:rPr>
              <a:t>Проектирование и архитектура программных систем</a:t>
            </a:r>
          </a:p>
          <a:p>
            <a:pPr eaLnBrk="1" hangingPunct="1"/>
            <a:endParaRPr lang="ru-RU" sz="2800" b="1" dirty="0" smtClean="0">
              <a:solidFill>
                <a:schemeClr val="bg1"/>
              </a:solidFill>
              <a:latin typeface="Arial" pitchFamily="34" charset="0"/>
              <a:cs typeface="Arial" pitchFamily="34" charset="0"/>
            </a:endParaRPr>
          </a:p>
          <a:p>
            <a:pPr eaLnBrk="1" hangingPunct="1"/>
            <a:r>
              <a:rPr lang="ru-RU" sz="2800" b="1" dirty="0" smtClean="0">
                <a:solidFill>
                  <a:schemeClr val="bg1"/>
                </a:solidFill>
                <a:latin typeface="Arial" pitchFamily="34" charset="0"/>
                <a:cs typeface="Arial" pitchFamily="34" charset="0"/>
              </a:rPr>
              <a:t>Практическое занятие 2:</a:t>
            </a:r>
          </a:p>
          <a:p>
            <a:pPr eaLnBrk="1" hangingPunct="1"/>
            <a:r>
              <a:rPr lang="ru-RU" sz="2800" b="1" i="1" dirty="0" smtClean="0">
                <a:solidFill>
                  <a:schemeClr val="bg1"/>
                </a:solidFill>
                <a:latin typeface="Arial" pitchFamily="34" charset="0"/>
                <a:cs typeface="Arial" pitchFamily="34" charset="0"/>
              </a:rPr>
              <a:t>Формирование сред разработки, целей, задач, показателей качества проектирования ПС</a:t>
            </a:r>
            <a:endParaRPr lang="ru-RU" sz="2800" b="1" i="1" dirty="0">
              <a:solidFill>
                <a:schemeClr val="bg1"/>
              </a:solidFill>
              <a:latin typeface="Arial" pitchFamily="34" charset="0"/>
              <a:cs typeface="Arial" pitchFamily="34" charset="0"/>
            </a:endParaRPr>
          </a:p>
        </p:txBody>
      </p:sp>
      <p:sp>
        <p:nvSpPr>
          <p:cNvPr id="2" name="Номер слайда 1"/>
          <p:cNvSpPr>
            <a:spLocks noGrp="1"/>
          </p:cNvSpPr>
          <p:nvPr>
            <p:ph type="sldNum" sz="quarter" idx="12"/>
          </p:nvPr>
        </p:nvSpPr>
        <p:spPr/>
        <p:txBody>
          <a:bodyPr/>
          <a:lstStyle/>
          <a:p>
            <a:fld id="{D57F1E4F-1CFF-5643-939E-217C01CDF565}" type="slidenum">
              <a:rPr lang="en-US" sz="1200" smtClean="0"/>
              <a:pPr/>
              <a:t>1</a:t>
            </a:fld>
            <a:endParaRPr lang="en-US" sz="1200" dirty="0"/>
          </a:p>
        </p:txBody>
      </p:sp>
    </p:spTree>
    <p:extLst>
      <p:ext uri="{BB962C8B-B14F-4D97-AF65-F5344CB8AC3E}">
        <p14:creationId xmlns:p14="http://schemas.microsoft.com/office/powerpoint/2010/main" val="996105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494938" y="253189"/>
            <a:ext cx="11010507" cy="4893647"/>
          </a:xfrm>
          <a:prstGeom prst="rect">
            <a:avLst/>
          </a:prstGeom>
        </p:spPr>
        <p:txBody>
          <a:bodyPr wrap="square">
            <a:spAutoFit/>
          </a:bodyPr>
          <a:lstStyle/>
          <a:p>
            <a:pPr algn="just" hangingPunct="0"/>
            <a:r>
              <a:rPr lang="ru-RU" dirty="0" smtClean="0">
                <a:solidFill>
                  <a:schemeClr val="bg1"/>
                </a:solidFill>
                <a:latin typeface="Times New Roman" panose="02020603050405020304" pitchFamily="18" charset="0"/>
                <a:ea typeface="Times New Roman" panose="02020603050405020304" pitchFamily="18" charset="0"/>
              </a:rPr>
              <a:t>	</a:t>
            </a:r>
            <a:r>
              <a:rPr lang="ru-RU" sz="2400" dirty="0">
                <a:solidFill>
                  <a:schemeClr val="bg1"/>
                </a:solidFill>
                <a:latin typeface="Times New Roman" panose="02020603050405020304" pitchFamily="18" charset="0"/>
                <a:ea typeface="Times New Roman" panose="02020603050405020304" pitchFamily="18" charset="0"/>
              </a:rPr>
              <a:t>Системный блок представляет собой основной узел компьютера, внутри которого установлены наиболее важные компоненты. Устройства, находящиеся внутри системного блока, называются внутренними, а устройства, подключаемые к нему снаружи, внешними или периферийными. Внешними являются большинство устройств ввода-вывода и некоторые устройства, предназначенные для длительного хранения данных.</a:t>
            </a:r>
          </a:p>
          <a:p>
            <a:pPr algn="just" hangingPunct="0"/>
            <a:r>
              <a:rPr lang="ru-RU" sz="2400" dirty="0" smtClean="0">
                <a:solidFill>
                  <a:schemeClr val="bg1"/>
                </a:solidFill>
                <a:latin typeface="Times New Roman" panose="02020603050405020304" pitchFamily="18" charset="0"/>
                <a:ea typeface="Times New Roman" panose="02020603050405020304" pitchFamily="18" charset="0"/>
              </a:rPr>
              <a:t>	Внутренними </a:t>
            </a:r>
            <a:r>
              <a:rPr lang="ru-RU" sz="2400" dirty="0">
                <a:solidFill>
                  <a:schemeClr val="bg1"/>
                </a:solidFill>
                <a:latin typeface="Times New Roman" panose="02020603050405020304" pitchFamily="18" charset="0"/>
                <a:ea typeface="Times New Roman" panose="02020603050405020304" pitchFamily="18" charset="0"/>
              </a:rPr>
              <a:t>устройствами являются:</a:t>
            </a:r>
          </a:p>
          <a:p>
            <a:pPr marL="342900" indent="-342900" algn="just" hangingPunct="0">
              <a:buFont typeface="Arial" panose="020B0604020202020204" pitchFamily="34" charset="0"/>
              <a:buChar char="•"/>
            </a:pPr>
            <a:r>
              <a:rPr lang="ru-RU" sz="2400" dirty="0">
                <a:solidFill>
                  <a:schemeClr val="bg1"/>
                </a:solidFill>
                <a:latin typeface="Times New Roman" panose="02020603050405020304" pitchFamily="18" charset="0"/>
                <a:ea typeface="Times New Roman" panose="02020603050405020304" pitchFamily="18" charset="0"/>
              </a:rPr>
              <a:t>материнская плата;</a:t>
            </a:r>
          </a:p>
          <a:p>
            <a:pPr marL="342900" indent="-342900" algn="just" hangingPunct="0">
              <a:buFont typeface="Arial" panose="020B0604020202020204" pitchFamily="34" charset="0"/>
              <a:buChar char="•"/>
            </a:pPr>
            <a:r>
              <a:rPr lang="ru-RU" sz="2400" dirty="0">
                <a:solidFill>
                  <a:schemeClr val="bg1"/>
                </a:solidFill>
                <a:latin typeface="Times New Roman" panose="02020603050405020304" pitchFamily="18" charset="0"/>
                <a:ea typeface="Times New Roman" panose="02020603050405020304" pitchFamily="18" charset="0"/>
              </a:rPr>
              <a:t>жесткий диск;</a:t>
            </a:r>
          </a:p>
          <a:p>
            <a:pPr marL="342900" indent="-342900" algn="just" hangingPunct="0">
              <a:buFont typeface="Arial" panose="020B0604020202020204" pitchFamily="34" charset="0"/>
              <a:buChar char="•"/>
            </a:pPr>
            <a:r>
              <a:rPr lang="ru-RU" sz="2400" dirty="0">
                <a:solidFill>
                  <a:schemeClr val="bg1"/>
                </a:solidFill>
                <a:latin typeface="Times New Roman" panose="02020603050405020304" pitchFamily="18" charset="0"/>
                <a:ea typeface="Times New Roman" panose="02020603050405020304" pitchFamily="18" charset="0"/>
              </a:rPr>
              <a:t>дисковод гибких дисков;</a:t>
            </a:r>
          </a:p>
          <a:p>
            <a:pPr marL="342900" indent="-342900" algn="just" hangingPunct="0">
              <a:buFont typeface="Arial" panose="020B0604020202020204" pitchFamily="34" charset="0"/>
              <a:buChar char="•"/>
            </a:pPr>
            <a:r>
              <a:rPr lang="ru-RU" sz="2400" dirty="0">
                <a:solidFill>
                  <a:schemeClr val="bg1"/>
                </a:solidFill>
                <a:latin typeface="Times New Roman" panose="02020603050405020304" pitchFamily="18" charset="0"/>
                <a:ea typeface="Times New Roman" panose="02020603050405020304" pitchFamily="18" charset="0"/>
              </a:rPr>
              <a:t>дисковод компакт-дисков;</a:t>
            </a:r>
          </a:p>
          <a:p>
            <a:pPr marL="342900" indent="-342900" algn="just" hangingPunct="0">
              <a:buFont typeface="Arial" panose="020B0604020202020204" pitchFamily="34" charset="0"/>
              <a:buChar char="•"/>
            </a:pPr>
            <a:r>
              <a:rPr lang="ru-RU" sz="2400" dirty="0">
                <a:solidFill>
                  <a:schemeClr val="bg1"/>
                </a:solidFill>
                <a:latin typeface="Times New Roman" panose="02020603050405020304" pitchFamily="18" charset="0"/>
                <a:ea typeface="Times New Roman" panose="02020603050405020304" pitchFamily="18" charset="0"/>
              </a:rPr>
              <a:t>видеокарта;</a:t>
            </a:r>
          </a:p>
          <a:p>
            <a:pPr marL="342900" indent="-342900" algn="just" hangingPunct="0">
              <a:buFont typeface="Arial" panose="020B0604020202020204" pitchFamily="34" charset="0"/>
              <a:buChar char="•"/>
            </a:pPr>
            <a:r>
              <a:rPr lang="ru-RU" sz="2400" dirty="0">
                <a:solidFill>
                  <a:schemeClr val="bg1"/>
                </a:solidFill>
                <a:latin typeface="Times New Roman" panose="02020603050405020304" pitchFamily="18" charset="0"/>
                <a:ea typeface="Times New Roman" panose="02020603050405020304" pitchFamily="18" charset="0"/>
              </a:rPr>
              <a:t>звуковая карта</a:t>
            </a:r>
            <a:r>
              <a:rPr lang="ru-RU" sz="2400" dirty="0" smtClean="0">
                <a:solidFill>
                  <a:schemeClr val="bg1"/>
                </a:solidFill>
                <a:latin typeface="Times New Roman" panose="02020603050405020304" pitchFamily="18" charset="0"/>
                <a:ea typeface="Times New Roman" panose="02020603050405020304" pitchFamily="18" charset="0"/>
              </a:rPr>
              <a:t>.</a:t>
            </a:r>
            <a:endParaRPr lang="ru-RU" sz="24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17775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6" name="Прямоугольник 5"/>
          <p:cNvSpPr/>
          <p:nvPr/>
        </p:nvSpPr>
        <p:spPr>
          <a:xfrm>
            <a:off x="367645" y="388758"/>
            <a:ext cx="11378153" cy="5632311"/>
          </a:xfrm>
          <a:prstGeom prst="rect">
            <a:avLst/>
          </a:prstGeom>
        </p:spPr>
        <p:txBody>
          <a:bodyPr wrap="square">
            <a:spAutoFit/>
          </a:bodyPr>
          <a:lstStyle/>
          <a:p>
            <a:pPr algn="just" hangingPunct="0"/>
            <a:r>
              <a:rPr lang="ru-RU" sz="2400" dirty="0" smtClean="0">
                <a:solidFill>
                  <a:schemeClr val="bg1"/>
                </a:solidFill>
                <a:latin typeface="Times New Roman" panose="02020603050405020304" pitchFamily="18" charset="0"/>
                <a:ea typeface="Times New Roman" panose="02020603050405020304" pitchFamily="18" charset="0"/>
              </a:rPr>
              <a:t>	На</a:t>
            </a:r>
            <a:r>
              <a:rPr lang="ru-RU" sz="2400" dirty="0">
                <a:solidFill>
                  <a:schemeClr val="bg1"/>
                </a:solidFill>
                <a:latin typeface="Times New Roman" panose="02020603050405020304" pitchFamily="18" charset="0"/>
                <a:ea typeface="Times New Roman" panose="02020603050405020304" pitchFamily="18" charset="0"/>
              </a:rPr>
              <a:t> </a:t>
            </a:r>
            <a:r>
              <a:rPr lang="ru-RU" sz="2400" dirty="0" smtClean="0">
                <a:solidFill>
                  <a:schemeClr val="bg1"/>
                </a:solidFill>
                <a:latin typeface="Times New Roman" panose="02020603050405020304" pitchFamily="18" charset="0"/>
                <a:ea typeface="Times New Roman" panose="02020603050405020304" pitchFamily="18" charset="0"/>
              </a:rPr>
              <a:t>материнской плате размещены:</a:t>
            </a:r>
          </a:p>
          <a:p>
            <a:pPr marL="342900" indent="-342900" algn="just" hangingPunct="0">
              <a:buFont typeface="Arial" panose="020B0604020202020204" pitchFamily="34" charset="0"/>
              <a:buChar char="•"/>
            </a:pPr>
            <a:r>
              <a:rPr lang="ru-RU" sz="2400" dirty="0" smtClean="0">
                <a:solidFill>
                  <a:schemeClr val="bg1"/>
                </a:solidFill>
                <a:latin typeface="Times New Roman" panose="02020603050405020304" pitchFamily="18" charset="0"/>
                <a:ea typeface="Times New Roman" panose="02020603050405020304" pitchFamily="18" charset="0"/>
              </a:rPr>
              <a:t>микропроцессор;</a:t>
            </a:r>
          </a:p>
          <a:p>
            <a:pPr marL="342900" indent="-342900" algn="just" hangingPunct="0">
              <a:buFont typeface="Arial" panose="020B0604020202020204" pitchFamily="34" charset="0"/>
              <a:buChar char="•"/>
            </a:pPr>
            <a:r>
              <a:rPr lang="ru-RU" sz="2400" dirty="0" smtClean="0">
                <a:solidFill>
                  <a:schemeClr val="bg1"/>
                </a:solidFill>
                <a:latin typeface="Times New Roman" panose="02020603050405020304" pitchFamily="18" charset="0"/>
                <a:ea typeface="Times New Roman" panose="02020603050405020304" pitchFamily="18" charset="0"/>
              </a:rPr>
              <a:t>набор микросхем, управляющих работой внутренних устройств </a:t>
            </a:r>
            <a:r>
              <a:rPr lang="ru-RU" sz="2400" dirty="0">
                <a:solidFill>
                  <a:schemeClr val="bg1"/>
                </a:solidFill>
                <a:latin typeface="Times New Roman" panose="02020603050405020304" pitchFamily="18" charset="0"/>
                <a:ea typeface="Times New Roman" panose="02020603050405020304" pitchFamily="18" charset="0"/>
              </a:rPr>
              <a:t>компьютера</a:t>
            </a:r>
            <a:r>
              <a:rPr lang="ru-RU" sz="2400" dirty="0" smtClean="0">
                <a:solidFill>
                  <a:schemeClr val="bg1"/>
                </a:solidFill>
                <a:latin typeface="Times New Roman" panose="02020603050405020304" pitchFamily="18" charset="0"/>
                <a:ea typeface="Times New Roman" panose="02020603050405020304" pitchFamily="18" charset="0"/>
              </a:rPr>
              <a:t>;</a:t>
            </a:r>
          </a:p>
          <a:p>
            <a:pPr marL="342900" indent="-342900" algn="just" hangingPunct="0">
              <a:buFont typeface="Arial" panose="020B0604020202020204" pitchFamily="34" charset="0"/>
              <a:buChar char="•"/>
            </a:pPr>
            <a:r>
              <a:rPr lang="ru-RU" sz="2400" dirty="0" smtClean="0">
                <a:solidFill>
                  <a:schemeClr val="bg1"/>
                </a:solidFill>
                <a:latin typeface="Times New Roman" panose="02020603050405020304" pitchFamily="18" charset="0"/>
                <a:ea typeface="Times New Roman" panose="02020603050405020304" pitchFamily="18" charset="0"/>
              </a:rPr>
              <a:t>шины </a:t>
            </a:r>
            <a:r>
              <a:rPr lang="ru-RU" sz="2400" dirty="0">
                <a:solidFill>
                  <a:schemeClr val="bg1"/>
                </a:solidFill>
                <a:latin typeface="Times New Roman" panose="02020603050405020304" pitchFamily="18" charset="0"/>
                <a:ea typeface="Times New Roman" panose="02020603050405020304" pitchFamily="18" charset="0"/>
              </a:rPr>
              <a:t>– наборы проводников, по которым происходит обмен сигналами между внутренними устройствами компьютера;</a:t>
            </a:r>
          </a:p>
          <a:p>
            <a:pPr marL="342900" indent="-342900" algn="just" hangingPunct="0">
              <a:buFont typeface="Arial" panose="020B0604020202020204" pitchFamily="34" charset="0"/>
              <a:buChar char="•"/>
            </a:pPr>
            <a:r>
              <a:rPr lang="ru-RU" sz="2400" dirty="0">
                <a:solidFill>
                  <a:schemeClr val="bg1"/>
                </a:solidFill>
                <a:latin typeface="Times New Roman" panose="02020603050405020304" pitchFamily="18" charset="0"/>
                <a:ea typeface="Times New Roman" panose="02020603050405020304" pitchFamily="18" charset="0"/>
              </a:rPr>
              <a:t>постоянное запоминающее устройство – микросхема, предназначенная для хранения некоторых важных данных, когда компьютер выключен;</a:t>
            </a:r>
          </a:p>
          <a:p>
            <a:pPr marL="342900" indent="-342900" algn="just" hangingPunct="0">
              <a:buFont typeface="Arial" panose="020B0604020202020204" pitchFamily="34" charset="0"/>
              <a:buChar char="•"/>
            </a:pPr>
            <a:r>
              <a:rPr lang="ru-RU" sz="2400" dirty="0">
                <a:solidFill>
                  <a:schemeClr val="bg1"/>
                </a:solidFill>
                <a:latin typeface="Times New Roman" panose="02020603050405020304" pitchFamily="18" charset="0"/>
                <a:ea typeface="Times New Roman" panose="02020603050405020304" pitchFamily="18" charset="0"/>
              </a:rPr>
              <a:t>оперативное запоминающее устройство;</a:t>
            </a:r>
          </a:p>
          <a:p>
            <a:pPr marL="342900" indent="-342900" algn="just" hangingPunct="0">
              <a:buFont typeface="Arial" panose="020B0604020202020204" pitchFamily="34" charset="0"/>
              <a:buChar char="•"/>
            </a:pPr>
            <a:r>
              <a:rPr lang="ru-RU" sz="2400" dirty="0" smtClean="0">
                <a:solidFill>
                  <a:schemeClr val="bg1"/>
                </a:solidFill>
                <a:latin typeface="Times New Roman" panose="02020603050405020304" pitchFamily="18" charset="0"/>
                <a:ea typeface="Times New Roman" panose="02020603050405020304" pitchFamily="18" charset="0"/>
              </a:rPr>
              <a:t>разъемы для подключения дополнительных устройств.</a:t>
            </a:r>
          </a:p>
          <a:p>
            <a:pPr marL="342900" indent="-342900" algn="just" hangingPunct="0">
              <a:buFont typeface="Arial" panose="020B0604020202020204" pitchFamily="34" charset="0"/>
              <a:buChar char="•"/>
            </a:pPr>
            <a:endParaRPr lang="ru-RU" sz="2400" dirty="0">
              <a:solidFill>
                <a:schemeClr val="bg1"/>
              </a:solidFill>
              <a:latin typeface="Times New Roman" panose="02020603050405020304" pitchFamily="18" charset="0"/>
              <a:ea typeface="Times New Roman" panose="02020603050405020304" pitchFamily="18" charset="0"/>
            </a:endParaRPr>
          </a:p>
          <a:p>
            <a:pPr algn="just" hangingPunct="0"/>
            <a:r>
              <a:rPr lang="ru-RU" sz="2400" b="1" dirty="0" smtClean="0">
                <a:solidFill>
                  <a:schemeClr val="bg1"/>
                </a:solidFill>
                <a:latin typeface="Times New Roman" panose="02020603050405020304" pitchFamily="18" charset="0"/>
                <a:ea typeface="Times New Roman" panose="02020603050405020304" pitchFamily="18" charset="0"/>
              </a:rPr>
              <a:t>Программное обеспечение</a:t>
            </a:r>
          </a:p>
          <a:p>
            <a:r>
              <a:rPr lang="ru-RU" sz="2400" dirty="0" smtClean="0">
                <a:solidFill>
                  <a:schemeClr val="bg1"/>
                </a:solidFill>
                <a:latin typeface="Times New Roman" panose="02020603050405020304" pitchFamily="18" charset="0"/>
                <a:ea typeface="Times New Roman" panose="02020603050405020304" pitchFamily="18" charset="0"/>
              </a:rPr>
              <a:t>	Конечная </a:t>
            </a:r>
            <a:r>
              <a:rPr lang="ru-RU" sz="2400" dirty="0">
                <a:solidFill>
                  <a:schemeClr val="bg1"/>
                </a:solidFill>
                <a:latin typeface="Times New Roman" panose="02020603050405020304" pitchFamily="18" charset="0"/>
                <a:ea typeface="Times New Roman" panose="02020603050405020304" pitchFamily="18" charset="0"/>
              </a:rPr>
              <a:t>цель выполнения любой программы – управление аппаратными средствами. Программное и аппаратное обеспечение работают в непрерывном взаимодействии, и их разделение является довольно условным.</a:t>
            </a:r>
          </a:p>
          <a:p>
            <a:pPr algn="just" hangingPunct="0"/>
            <a:endParaRPr lang="ru-RU" sz="24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2792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860209" y="494637"/>
            <a:ext cx="10847881" cy="3416320"/>
          </a:xfrm>
          <a:prstGeom prst="rect">
            <a:avLst/>
          </a:prstGeom>
        </p:spPr>
        <p:txBody>
          <a:bodyPr wrap="square">
            <a:spAutoFit/>
          </a:bodyPr>
          <a:lstStyle/>
          <a:p>
            <a:pPr algn="just"/>
            <a:r>
              <a:rPr lang="ru-RU" sz="2400" dirty="0" smtClean="0">
                <a:solidFill>
                  <a:schemeClr val="bg1"/>
                </a:solidFill>
                <a:latin typeface="Times New Roman" panose="02020603050405020304" pitchFamily="18" charset="0"/>
                <a:ea typeface="Times New Roman" panose="02020603050405020304" pitchFamily="18" charset="0"/>
              </a:rPr>
              <a:t>	Между </a:t>
            </a:r>
            <a:r>
              <a:rPr lang="ru-RU" sz="2400" dirty="0">
                <a:solidFill>
                  <a:schemeClr val="bg1"/>
                </a:solidFill>
                <a:latin typeface="Times New Roman" panose="02020603050405020304" pitchFamily="18" charset="0"/>
                <a:ea typeface="Times New Roman" panose="02020603050405020304" pitchFamily="18" charset="0"/>
              </a:rPr>
              <a:t>программами, также как между аппаратными средствами, существует взаимосвязь, поэтому можно говорить о программном интерфейсе. </a:t>
            </a:r>
            <a:r>
              <a:rPr lang="ru-RU" sz="2400" dirty="0" smtClean="0">
                <a:solidFill>
                  <a:schemeClr val="bg1"/>
                </a:solidFill>
                <a:latin typeface="Times New Roman" panose="02020603050405020304" pitchFamily="18" charset="0"/>
                <a:ea typeface="Times New Roman" panose="02020603050405020304" pitchFamily="18" charset="0"/>
              </a:rPr>
              <a:t>	Программный </a:t>
            </a:r>
            <a:r>
              <a:rPr lang="ru-RU" sz="2400" dirty="0">
                <a:solidFill>
                  <a:schemeClr val="bg1"/>
                </a:solidFill>
                <a:latin typeface="Times New Roman" panose="02020603050405020304" pitchFamily="18" charset="0"/>
                <a:ea typeface="Times New Roman" panose="02020603050405020304" pitchFamily="18" charset="0"/>
              </a:rPr>
              <a:t>интерфейс основан на протоколах – соглашениях о взаимодействии программ. Всё программное обеспечение вычислительной системы разбивается на несколько взаимодействующих между собой </a:t>
            </a:r>
            <a:r>
              <a:rPr lang="ru-RU" sz="2400" dirty="0" smtClean="0">
                <a:solidFill>
                  <a:schemeClr val="bg1"/>
                </a:solidFill>
                <a:latin typeface="Times New Roman" panose="02020603050405020304" pitchFamily="18" charset="0"/>
                <a:ea typeface="Times New Roman" panose="02020603050405020304" pitchFamily="18" charset="0"/>
              </a:rPr>
              <a:t>уровней. </a:t>
            </a:r>
            <a:r>
              <a:rPr lang="ru-RU" sz="2400" dirty="0">
                <a:solidFill>
                  <a:schemeClr val="bg1"/>
                </a:solidFill>
                <a:latin typeface="Times New Roman" panose="02020603050405020304" pitchFamily="18" charset="0"/>
                <a:ea typeface="Times New Roman" panose="02020603050405020304" pitchFamily="18" charset="0"/>
              </a:rPr>
              <a:t>Каждый следующий уровень опирается на программное обеспечение предшествующих уровней. Такое разделение программного обеспечения упрощает разработку и эксплуатацию программ. Каждый следующий уровень повышает функциональные возможности всей систем</a:t>
            </a:r>
          </a:p>
        </p:txBody>
      </p:sp>
      <p:pic>
        <p:nvPicPr>
          <p:cNvPr id="3074" name="Picture 2" descr="http://www.uchu2008.narod.ru/razdely/informatika/inform_lectures/5/5.files/image0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485" y="3687407"/>
            <a:ext cx="4390273" cy="2560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573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395927" y="293798"/>
            <a:ext cx="11340444" cy="5632311"/>
          </a:xfrm>
          <a:prstGeom prst="rect">
            <a:avLst/>
          </a:prstGeom>
        </p:spPr>
        <p:txBody>
          <a:bodyPr wrap="square">
            <a:spAutoFit/>
          </a:bodyPr>
          <a:lstStyle/>
          <a:p>
            <a:pPr algn="just"/>
            <a:r>
              <a:rPr lang="ru-RU" sz="2400" dirty="0" smtClean="0">
                <a:solidFill>
                  <a:schemeClr val="bg1"/>
                </a:solidFill>
                <a:latin typeface="Times New Roman" panose="02020603050405020304" pitchFamily="18" charset="0"/>
                <a:ea typeface="Times New Roman" panose="02020603050405020304" pitchFamily="18" charset="0"/>
              </a:rPr>
              <a:t>	</a:t>
            </a:r>
            <a:r>
              <a:rPr lang="ru-RU" sz="2400" b="1" dirty="0" smtClean="0">
                <a:solidFill>
                  <a:schemeClr val="bg1"/>
                </a:solidFill>
                <a:latin typeface="Times New Roman" panose="02020603050405020304" pitchFamily="18" charset="0"/>
                <a:ea typeface="Times New Roman" panose="02020603050405020304" pitchFamily="18" charset="0"/>
              </a:rPr>
              <a:t>Базовый </a:t>
            </a:r>
            <a:r>
              <a:rPr lang="ru-RU" sz="2400" b="1" dirty="0">
                <a:solidFill>
                  <a:schemeClr val="bg1"/>
                </a:solidFill>
                <a:latin typeface="Times New Roman" panose="02020603050405020304" pitchFamily="18" charset="0"/>
                <a:ea typeface="Times New Roman" panose="02020603050405020304" pitchFamily="18" charset="0"/>
              </a:rPr>
              <a:t>уровень</a:t>
            </a:r>
            <a:r>
              <a:rPr lang="ru-RU" sz="2400" dirty="0">
                <a:solidFill>
                  <a:schemeClr val="bg1"/>
                </a:solidFill>
                <a:latin typeface="Times New Roman" panose="02020603050405020304" pitchFamily="18" charset="0"/>
                <a:ea typeface="Times New Roman" panose="02020603050405020304" pitchFamily="18" charset="0"/>
              </a:rPr>
              <a:t>. Это самый низкий уровень программного обеспечения. Базовое программное обеспечение отвечает за взаимодействие с базовыми аппаратными средствами. Обычно оно входит в состав базового оборудования и хранится в специальных микросхемах, называемых постоянными запоминающими устройствами ПЗУ, или ROM (</a:t>
            </a:r>
            <a:r>
              <a:rPr lang="ru-RU" sz="2400" dirty="0" err="1">
                <a:solidFill>
                  <a:schemeClr val="bg1"/>
                </a:solidFill>
                <a:latin typeface="Times New Roman" panose="02020603050405020304" pitchFamily="18" charset="0"/>
                <a:ea typeface="Times New Roman" panose="02020603050405020304" pitchFamily="18" charset="0"/>
              </a:rPr>
              <a:t>Read</a:t>
            </a:r>
            <a:r>
              <a:rPr lang="ru-RU" sz="2400" dirty="0">
                <a:solidFill>
                  <a:schemeClr val="bg1"/>
                </a:solidFill>
                <a:latin typeface="Times New Roman" panose="02020603050405020304" pitchFamily="18" charset="0"/>
                <a:ea typeface="Times New Roman" panose="02020603050405020304" pitchFamily="18" charset="0"/>
              </a:rPr>
              <a:t> </a:t>
            </a:r>
            <a:r>
              <a:rPr lang="ru-RU" sz="2400" dirty="0" err="1">
                <a:solidFill>
                  <a:schemeClr val="bg1"/>
                </a:solidFill>
                <a:latin typeface="Times New Roman" panose="02020603050405020304" pitchFamily="18" charset="0"/>
                <a:ea typeface="Times New Roman" panose="02020603050405020304" pitchFamily="18" charset="0"/>
              </a:rPr>
              <a:t>Only</a:t>
            </a:r>
            <a:r>
              <a:rPr lang="ru-RU" sz="2400" dirty="0">
                <a:solidFill>
                  <a:schemeClr val="bg1"/>
                </a:solidFill>
                <a:latin typeface="Times New Roman" panose="02020603050405020304" pitchFamily="18" charset="0"/>
                <a:ea typeface="Times New Roman" panose="02020603050405020304" pitchFamily="18" charset="0"/>
              </a:rPr>
              <a:t> </a:t>
            </a:r>
            <a:r>
              <a:rPr lang="ru-RU" sz="2400" dirty="0" err="1">
                <a:solidFill>
                  <a:schemeClr val="bg1"/>
                </a:solidFill>
                <a:latin typeface="Times New Roman" panose="02020603050405020304" pitchFamily="18" charset="0"/>
                <a:ea typeface="Times New Roman" panose="02020603050405020304" pitchFamily="18" charset="0"/>
              </a:rPr>
              <a:t>Memory</a:t>
            </a:r>
            <a:r>
              <a:rPr lang="ru-RU" sz="2400" dirty="0">
                <a:solidFill>
                  <a:schemeClr val="bg1"/>
                </a:solidFill>
                <a:latin typeface="Times New Roman" panose="02020603050405020304" pitchFamily="18" charset="0"/>
                <a:ea typeface="Times New Roman" panose="02020603050405020304" pitchFamily="18" charset="0"/>
              </a:rPr>
              <a:t>). Программы и данные записываются в ПЗУ на этапе его изготовления и не могут быть изменены в процессе эксплуатации.</a:t>
            </a:r>
          </a:p>
          <a:p>
            <a:pPr algn="just"/>
            <a:r>
              <a:rPr lang="ru-RU" sz="2400" dirty="0" smtClean="0">
                <a:solidFill>
                  <a:schemeClr val="bg1"/>
                </a:solidFill>
                <a:latin typeface="Times New Roman" panose="02020603050405020304" pitchFamily="18" charset="0"/>
                <a:ea typeface="Times New Roman" panose="02020603050405020304" pitchFamily="18" charset="0"/>
              </a:rPr>
              <a:t>	В </a:t>
            </a:r>
            <a:r>
              <a:rPr lang="ru-RU" sz="2400" dirty="0">
                <a:solidFill>
                  <a:schemeClr val="bg1"/>
                </a:solidFill>
                <a:latin typeface="Times New Roman" panose="02020603050405020304" pitchFamily="18" charset="0"/>
                <a:ea typeface="Times New Roman" panose="02020603050405020304" pitchFamily="18" charset="0"/>
              </a:rPr>
              <a:t>тех случаях, когда это необходимо, вместо ПЗУ используются перепрограммируемые постоянные запоминающие устройства ППЗУ, или EPROM (</a:t>
            </a:r>
            <a:r>
              <a:rPr lang="ru-RU" sz="2400" dirty="0" err="1">
                <a:solidFill>
                  <a:schemeClr val="bg1"/>
                </a:solidFill>
                <a:latin typeface="Times New Roman" panose="02020603050405020304" pitchFamily="18" charset="0"/>
                <a:ea typeface="Times New Roman" panose="02020603050405020304" pitchFamily="18" charset="0"/>
              </a:rPr>
              <a:t>Erasable</a:t>
            </a:r>
            <a:r>
              <a:rPr lang="ru-RU" sz="2400" dirty="0">
                <a:solidFill>
                  <a:schemeClr val="bg1"/>
                </a:solidFill>
                <a:latin typeface="Times New Roman" panose="02020603050405020304" pitchFamily="18" charset="0"/>
                <a:ea typeface="Times New Roman" panose="02020603050405020304" pitchFamily="18" charset="0"/>
              </a:rPr>
              <a:t> </a:t>
            </a:r>
            <a:r>
              <a:rPr lang="ru-RU" sz="2400" dirty="0" err="1">
                <a:solidFill>
                  <a:schemeClr val="bg1"/>
                </a:solidFill>
                <a:latin typeface="Times New Roman" panose="02020603050405020304" pitchFamily="18" charset="0"/>
                <a:ea typeface="Times New Roman" panose="02020603050405020304" pitchFamily="18" charset="0"/>
              </a:rPr>
              <a:t>and</a:t>
            </a:r>
            <a:r>
              <a:rPr lang="ru-RU" sz="2400" dirty="0">
                <a:solidFill>
                  <a:schemeClr val="bg1"/>
                </a:solidFill>
                <a:latin typeface="Times New Roman" panose="02020603050405020304" pitchFamily="18" charset="0"/>
                <a:ea typeface="Times New Roman" panose="02020603050405020304" pitchFamily="18" charset="0"/>
              </a:rPr>
              <a:t> </a:t>
            </a:r>
            <a:r>
              <a:rPr lang="ru-RU" sz="2400" dirty="0" err="1">
                <a:solidFill>
                  <a:schemeClr val="bg1"/>
                </a:solidFill>
                <a:latin typeface="Times New Roman" panose="02020603050405020304" pitchFamily="18" charset="0"/>
                <a:ea typeface="Times New Roman" panose="02020603050405020304" pitchFamily="18" charset="0"/>
              </a:rPr>
              <a:t>Programmable</a:t>
            </a:r>
            <a:r>
              <a:rPr lang="ru-RU" sz="2400" dirty="0">
                <a:solidFill>
                  <a:schemeClr val="bg1"/>
                </a:solidFill>
                <a:latin typeface="Times New Roman" panose="02020603050405020304" pitchFamily="18" charset="0"/>
                <a:ea typeface="Times New Roman" panose="02020603050405020304" pitchFamily="18" charset="0"/>
              </a:rPr>
              <a:t> </a:t>
            </a:r>
            <a:r>
              <a:rPr lang="ru-RU" sz="2400" dirty="0" err="1">
                <a:solidFill>
                  <a:schemeClr val="bg1"/>
                </a:solidFill>
                <a:latin typeface="Times New Roman" panose="02020603050405020304" pitchFamily="18" charset="0"/>
                <a:ea typeface="Times New Roman" panose="02020603050405020304" pitchFamily="18" charset="0"/>
              </a:rPr>
              <a:t>Read</a:t>
            </a:r>
            <a:r>
              <a:rPr lang="ru-RU" sz="2400" dirty="0">
                <a:solidFill>
                  <a:schemeClr val="bg1"/>
                </a:solidFill>
                <a:latin typeface="Times New Roman" panose="02020603050405020304" pitchFamily="18" charset="0"/>
                <a:ea typeface="Times New Roman" panose="02020603050405020304" pitchFamily="18" charset="0"/>
              </a:rPr>
              <a:t> </a:t>
            </a:r>
            <a:r>
              <a:rPr lang="ru-RU" sz="2400" dirty="0" err="1">
                <a:solidFill>
                  <a:schemeClr val="bg1"/>
                </a:solidFill>
                <a:latin typeface="Times New Roman" panose="02020603050405020304" pitchFamily="18" charset="0"/>
                <a:ea typeface="Times New Roman" panose="02020603050405020304" pitchFamily="18" charset="0"/>
              </a:rPr>
              <a:t>Only</a:t>
            </a:r>
            <a:r>
              <a:rPr lang="ru-RU" sz="2400" dirty="0">
                <a:solidFill>
                  <a:schemeClr val="bg1"/>
                </a:solidFill>
                <a:latin typeface="Times New Roman" panose="02020603050405020304" pitchFamily="18" charset="0"/>
                <a:ea typeface="Times New Roman" panose="02020603050405020304" pitchFamily="18" charset="0"/>
              </a:rPr>
              <a:t> </a:t>
            </a:r>
            <a:r>
              <a:rPr lang="ru-RU" sz="2400" dirty="0" err="1">
                <a:solidFill>
                  <a:schemeClr val="bg1"/>
                </a:solidFill>
                <a:latin typeface="Times New Roman" panose="02020603050405020304" pitchFamily="18" charset="0"/>
                <a:ea typeface="Times New Roman" panose="02020603050405020304" pitchFamily="18" charset="0"/>
              </a:rPr>
              <a:t>Memory</a:t>
            </a:r>
            <a:r>
              <a:rPr lang="ru-RU" sz="2400" dirty="0">
                <a:solidFill>
                  <a:schemeClr val="bg1"/>
                </a:solidFill>
                <a:latin typeface="Times New Roman" panose="02020603050405020304" pitchFamily="18" charset="0"/>
                <a:ea typeface="Times New Roman" panose="02020603050405020304" pitchFamily="18" charset="0"/>
              </a:rPr>
              <a:t>). Изменение содержимого микросхем памяти в этом случае производится на специальных устройствах – программаторах.</a:t>
            </a:r>
          </a:p>
          <a:p>
            <a:pPr algn="just"/>
            <a:r>
              <a:rPr lang="ru-RU" sz="2400" dirty="0">
                <a:solidFill>
                  <a:schemeClr val="bg1"/>
                </a:solidFill>
                <a:latin typeface="Times New Roman" panose="02020603050405020304" pitchFamily="18" charset="0"/>
                <a:ea typeface="Times New Roman" panose="02020603050405020304" pitchFamily="18" charset="0"/>
              </a:rPr>
              <a:t>Системный уровень. Этот уровень обеспечивает взаимодействие прочих программ вычислительной системы с программами базового уровня и непосредственно с аппаратным обеспечением. От программ этого уровня во многом зависят эксплуатационные показатели всей вычислительной системы. </a:t>
            </a:r>
          </a:p>
        </p:txBody>
      </p:sp>
    </p:spTree>
    <p:extLst>
      <p:ext uri="{BB962C8B-B14F-4D97-AF65-F5344CB8AC3E}">
        <p14:creationId xmlns:p14="http://schemas.microsoft.com/office/powerpoint/2010/main" val="306682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210532" y="292334"/>
            <a:ext cx="11981468" cy="5262979"/>
          </a:xfrm>
          <a:prstGeom prst="rect">
            <a:avLst/>
          </a:prstGeom>
        </p:spPr>
        <p:txBody>
          <a:bodyPr wrap="square">
            <a:spAutoFit/>
          </a:bodyPr>
          <a:lstStyle/>
          <a:p>
            <a:pPr algn="just"/>
            <a:r>
              <a:rPr lang="ru-RU" sz="2400" dirty="0" smtClean="0">
                <a:solidFill>
                  <a:schemeClr val="bg1"/>
                </a:solidFill>
                <a:latin typeface="Times New Roman" panose="02020603050405020304" pitchFamily="18" charset="0"/>
                <a:ea typeface="Times New Roman" panose="02020603050405020304" pitchFamily="18" charset="0"/>
              </a:rPr>
              <a:t>	При </a:t>
            </a:r>
            <a:r>
              <a:rPr lang="ru-RU" sz="2400" dirty="0">
                <a:solidFill>
                  <a:schemeClr val="bg1"/>
                </a:solidFill>
                <a:latin typeface="Times New Roman" panose="02020603050405020304" pitchFamily="18" charset="0"/>
                <a:ea typeface="Times New Roman" panose="02020603050405020304" pitchFamily="18" charset="0"/>
              </a:rPr>
              <a:t>подключении к системе нового оборудования на системном уровне должна быть установлена программа, обеспечивающая взаимодействие других</a:t>
            </a:r>
          </a:p>
          <a:p>
            <a:pPr algn="just"/>
            <a:r>
              <a:rPr lang="ru-RU" sz="2400" dirty="0" smtClean="0">
                <a:solidFill>
                  <a:schemeClr val="bg1"/>
                </a:solidFill>
                <a:latin typeface="Times New Roman" panose="02020603050405020304" pitchFamily="18" charset="0"/>
                <a:ea typeface="Times New Roman" panose="02020603050405020304" pitchFamily="18" charset="0"/>
              </a:rPr>
              <a:t>программ </a:t>
            </a:r>
            <a:r>
              <a:rPr lang="ru-RU" sz="2400" dirty="0">
                <a:solidFill>
                  <a:schemeClr val="bg1"/>
                </a:solidFill>
                <a:latin typeface="Times New Roman" panose="02020603050405020304" pitchFamily="18" charset="0"/>
                <a:ea typeface="Times New Roman" panose="02020603050405020304" pitchFamily="18" charset="0"/>
              </a:rPr>
              <a:t>с этим оборудованием. Конкретные программы, отвечающие за взаимодействие с конкретными устройствами, называются драйверами устройств.</a:t>
            </a:r>
          </a:p>
          <a:p>
            <a:pPr algn="just"/>
            <a:r>
              <a:rPr lang="ru-RU" sz="2400" dirty="0" smtClean="0">
                <a:solidFill>
                  <a:schemeClr val="bg1"/>
                </a:solidFill>
                <a:latin typeface="Times New Roman" panose="02020603050405020304" pitchFamily="18" charset="0"/>
                <a:ea typeface="Times New Roman" panose="02020603050405020304" pitchFamily="18" charset="0"/>
              </a:rPr>
              <a:t>	Специальный </a:t>
            </a:r>
            <a:r>
              <a:rPr lang="ru-RU" sz="2400" dirty="0">
                <a:solidFill>
                  <a:schemeClr val="bg1"/>
                </a:solidFill>
                <a:latin typeface="Times New Roman" panose="02020603050405020304" pitchFamily="18" charset="0"/>
                <a:ea typeface="Times New Roman" panose="02020603050405020304" pitchFamily="18" charset="0"/>
              </a:rPr>
              <a:t>класс программ системного уровня отвечает за взаимодействие с пользователем. Они обеспечивают возможность ввода данных в вычислительную систему, управление её работой и вывод результатов в удобной форме. Эти программы называются пользовательским интерфейсом. От них зависит удобство работы с компьютером и производительность труда на рабочем месте.</a:t>
            </a:r>
          </a:p>
          <a:p>
            <a:pPr algn="just"/>
            <a:r>
              <a:rPr lang="ru-RU" sz="2400" dirty="0" smtClean="0">
                <a:solidFill>
                  <a:schemeClr val="bg1"/>
                </a:solidFill>
                <a:latin typeface="Times New Roman" panose="02020603050405020304" pitchFamily="18" charset="0"/>
                <a:ea typeface="Times New Roman" panose="02020603050405020304" pitchFamily="18" charset="0"/>
              </a:rPr>
              <a:t>	</a:t>
            </a:r>
            <a:r>
              <a:rPr lang="ru-RU" sz="2400" b="1" dirty="0" smtClean="0">
                <a:solidFill>
                  <a:schemeClr val="bg1"/>
                </a:solidFill>
                <a:latin typeface="Times New Roman" panose="02020603050405020304" pitchFamily="18" charset="0"/>
                <a:ea typeface="Times New Roman" panose="02020603050405020304" pitchFamily="18" charset="0"/>
              </a:rPr>
              <a:t>Программы </a:t>
            </a:r>
            <a:r>
              <a:rPr lang="ru-RU" sz="2400" b="1" dirty="0">
                <a:solidFill>
                  <a:schemeClr val="bg1"/>
                </a:solidFill>
                <a:latin typeface="Times New Roman" panose="02020603050405020304" pitchFamily="18" charset="0"/>
                <a:ea typeface="Times New Roman" panose="02020603050405020304" pitchFamily="18" charset="0"/>
              </a:rPr>
              <a:t>системного уровня </a:t>
            </a:r>
            <a:r>
              <a:rPr lang="ru-RU" sz="2400" dirty="0">
                <a:solidFill>
                  <a:schemeClr val="bg1"/>
                </a:solidFill>
                <a:latin typeface="Times New Roman" panose="02020603050405020304" pitchFamily="18" charset="0"/>
                <a:ea typeface="Times New Roman" panose="02020603050405020304" pitchFamily="18" charset="0"/>
              </a:rPr>
              <a:t>образуют ядро операционной системы – совокупности программ, управляющих работой компьютера. Программы более высокого уровня могут быть установлены на компьютере только при наличии на нём системного программного обеспечения. Наличие ядра операционной системы – необходимое условие работы человека на компьютере.</a:t>
            </a:r>
          </a:p>
        </p:txBody>
      </p:sp>
    </p:spTree>
    <p:extLst>
      <p:ext uri="{BB962C8B-B14F-4D97-AF65-F5344CB8AC3E}">
        <p14:creationId xmlns:p14="http://schemas.microsoft.com/office/powerpoint/2010/main" val="373250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263951" y="635320"/>
            <a:ext cx="11151909" cy="4524315"/>
          </a:xfrm>
          <a:prstGeom prst="rect">
            <a:avLst/>
          </a:prstGeom>
        </p:spPr>
        <p:txBody>
          <a:bodyPr wrap="square">
            <a:spAutoFit/>
          </a:bodyPr>
          <a:lstStyle/>
          <a:p>
            <a:pPr algn="just"/>
            <a:r>
              <a:rPr lang="ru-RU" sz="2400" dirty="0" smtClean="0">
                <a:solidFill>
                  <a:schemeClr val="bg1"/>
                </a:solidFill>
                <a:latin typeface="Times New Roman" panose="02020603050405020304" pitchFamily="18" charset="0"/>
                <a:ea typeface="Times New Roman" panose="02020603050405020304" pitchFamily="18" charset="0"/>
              </a:rPr>
              <a:t>	</a:t>
            </a:r>
            <a:r>
              <a:rPr lang="ru-RU" sz="2400" b="1" dirty="0" smtClean="0">
                <a:solidFill>
                  <a:schemeClr val="bg1"/>
                </a:solidFill>
                <a:latin typeface="Times New Roman" panose="02020603050405020304" pitchFamily="18" charset="0"/>
                <a:ea typeface="Times New Roman" panose="02020603050405020304" pitchFamily="18" charset="0"/>
              </a:rPr>
              <a:t>Служебный </a:t>
            </a:r>
            <a:r>
              <a:rPr lang="ru-RU" sz="2400" b="1" dirty="0">
                <a:solidFill>
                  <a:schemeClr val="bg1"/>
                </a:solidFill>
                <a:latin typeface="Times New Roman" panose="02020603050405020304" pitchFamily="18" charset="0"/>
                <a:ea typeface="Times New Roman" panose="02020603050405020304" pitchFamily="18" charset="0"/>
              </a:rPr>
              <a:t>уровень</a:t>
            </a:r>
            <a:r>
              <a:rPr lang="ru-RU" sz="2400" dirty="0">
                <a:solidFill>
                  <a:schemeClr val="bg1"/>
                </a:solidFill>
                <a:latin typeface="Times New Roman" panose="02020603050405020304" pitchFamily="18" charset="0"/>
                <a:ea typeface="Times New Roman" panose="02020603050405020304" pitchFamily="18" charset="0"/>
              </a:rPr>
              <a:t>. Программное обеспечение этого уровня взаимодействует как с программным обеспечением базового уровня, так и с программным обеспечением системного уровня. Служебные программы называются утилитами. Они предназначены для автоматизации работ по проверке, наладке и настройке вычислительной системы, а также для расширения и улучшения функций системных программ.</a:t>
            </a:r>
          </a:p>
          <a:p>
            <a:pPr algn="just"/>
            <a:r>
              <a:rPr lang="ru-RU" sz="2400" b="1" dirty="0" smtClean="0">
                <a:solidFill>
                  <a:schemeClr val="bg1"/>
                </a:solidFill>
                <a:latin typeface="Times New Roman" panose="02020603050405020304" pitchFamily="18" charset="0"/>
                <a:ea typeface="Times New Roman" panose="02020603050405020304" pitchFamily="18" charset="0"/>
              </a:rPr>
              <a:t>	Прикладной </a:t>
            </a:r>
            <a:r>
              <a:rPr lang="ru-RU" sz="2400" b="1" dirty="0">
                <a:solidFill>
                  <a:schemeClr val="bg1"/>
                </a:solidFill>
                <a:latin typeface="Times New Roman" panose="02020603050405020304" pitchFamily="18" charset="0"/>
                <a:ea typeface="Times New Roman" panose="02020603050405020304" pitchFamily="18" charset="0"/>
              </a:rPr>
              <a:t>уровень</a:t>
            </a:r>
            <a:r>
              <a:rPr lang="ru-RU" sz="2400" dirty="0">
                <a:solidFill>
                  <a:schemeClr val="bg1"/>
                </a:solidFill>
                <a:latin typeface="Times New Roman" panose="02020603050405020304" pitchFamily="18" charset="0"/>
                <a:ea typeface="Times New Roman" panose="02020603050405020304" pitchFamily="18" charset="0"/>
              </a:rPr>
              <a:t>. Программное обеспечение этого уровня представляет собой комплекс прикладных программ, с помощью которых на данном рабочем месте выполняются конкретные работы. Диапазон возможных приложений вычислительной системы зависит от наличия прикладных программ для разных видов деятельности. Широта функциональных возможностей компьютера напрямую зависит от типа используемой операционной системы</a:t>
            </a:r>
          </a:p>
        </p:txBody>
      </p:sp>
    </p:spTree>
    <p:extLst>
      <p:ext uri="{BB962C8B-B14F-4D97-AF65-F5344CB8AC3E}">
        <p14:creationId xmlns:p14="http://schemas.microsoft.com/office/powerpoint/2010/main" val="866910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3" name="Прямоугольник 2"/>
          <p:cNvSpPr/>
          <p:nvPr/>
        </p:nvSpPr>
        <p:spPr>
          <a:xfrm>
            <a:off x="565609" y="150292"/>
            <a:ext cx="10939836" cy="6186309"/>
          </a:xfrm>
          <a:prstGeom prst="rect">
            <a:avLst/>
          </a:prstGeom>
        </p:spPr>
        <p:txBody>
          <a:bodyPr wrap="square">
            <a:spAutoFit/>
          </a:bodyPr>
          <a:lstStyle/>
          <a:p>
            <a:pPr algn="just">
              <a:spcAft>
                <a:spcPts val="0"/>
              </a:spcAft>
            </a:pPr>
            <a:r>
              <a:rPr lang="ru-RU" b="1" dirty="0" smtClean="0">
                <a:latin typeface="Times New Roman" panose="02020603050405020304" pitchFamily="18" charset="0"/>
                <a:ea typeface="Times New Roman" panose="02020603050405020304" pitchFamily="18" charset="0"/>
              </a:rPr>
              <a:t>	</a:t>
            </a:r>
            <a:r>
              <a:rPr lang="ru-RU" sz="2200" b="1" dirty="0" smtClean="0">
                <a:solidFill>
                  <a:schemeClr val="bg1"/>
                </a:solidFill>
                <a:latin typeface="Times New Roman" panose="02020603050405020304" pitchFamily="18" charset="0"/>
                <a:ea typeface="Times New Roman" panose="02020603050405020304" pitchFamily="18" charset="0"/>
              </a:rPr>
              <a:t>3 Среда </a:t>
            </a:r>
            <a:r>
              <a:rPr lang="ru-RU" sz="2200" b="1" dirty="0">
                <a:solidFill>
                  <a:schemeClr val="bg1"/>
                </a:solidFill>
                <a:latin typeface="Times New Roman" panose="02020603050405020304" pitchFamily="18" charset="0"/>
                <a:ea typeface="Times New Roman" panose="02020603050405020304" pitchFamily="18" charset="0"/>
              </a:rPr>
              <a:t>заказчика. </a:t>
            </a:r>
            <a:r>
              <a:rPr lang="ru-RU" sz="2200" dirty="0">
                <a:solidFill>
                  <a:schemeClr val="bg1"/>
                </a:solidFill>
                <a:latin typeface="Times New Roman" panose="02020603050405020304" pitchFamily="18" charset="0"/>
                <a:ea typeface="Times New Roman" panose="02020603050405020304" pitchFamily="18" charset="0"/>
              </a:rPr>
              <a:t>Обычно работа по составлению программ начинается в связи с тем, что некоторая организация предлагает создать для нее программную прикладную систему. Официальному заключению договора обычно предшествует выяснение реальной необходимости в такой системе, оценка возможности ее разработки и примерного объема затрат, а также ожидаемого эффекта от ее внедрения. Несмотря на то, что ЭВМ можно спроектировать и запрограммировать так, что она способна решить любую задачу, которую пользователь может описать в виде формальных правил, определяющих последовательность действий, применение вычислительных машин далеко не всегда оправдано. ЭВМ лучше, чем человек, справляется с трудоемкими задачами, требующими многократного повторения однотипных операций, значительно быстрее и точнее выполняет арифметические вычисления. ЭВМ более эффективно осуществляет поиск и обработку больших массивов информации, состоящих из однородных элементов. В то же время человек лучше, чем машина, может разобраться в том, что и как следует делать, и способен работать с неоднородной информацией. Всякое использование ЭВМ предполагает стандартизацию данных и способов обработки. Эффективная реализация преимуществ ЭВМ возможна лишь в тех случаях, когда необходимо выполнять либо трудоемкие вычисления, либо обработку больших объемов информации.</a:t>
            </a:r>
          </a:p>
        </p:txBody>
      </p:sp>
    </p:spTree>
    <p:extLst>
      <p:ext uri="{BB962C8B-B14F-4D97-AF65-F5344CB8AC3E}">
        <p14:creationId xmlns:p14="http://schemas.microsoft.com/office/powerpoint/2010/main" val="861156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235670" y="848705"/>
            <a:ext cx="11349872" cy="5509200"/>
          </a:xfrm>
          <a:prstGeom prst="rect">
            <a:avLst/>
          </a:prstGeom>
        </p:spPr>
        <p:txBody>
          <a:bodyPr wrap="square">
            <a:spAutoFit/>
          </a:bodyPr>
          <a:lstStyle/>
          <a:p>
            <a:pPr algn="just"/>
            <a:r>
              <a:rPr lang="ru-RU" sz="2200" dirty="0" smtClean="0">
                <a:solidFill>
                  <a:schemeClr val="bg1"/>
                </a:solidFill>
                <a:latin typeface="Times New Roman" panose="02020603050405020304" pitchFamily="18" charset="0"/>
                <a:ea typeface="Times New Roman" panose="02020603050405020304" pitchFamily="18" charset="0"/>
              </a:rPr>
              <a:t>	После </a:t>
            </a:r>
            <a:r>
              <a:rPr lang="ru-RU" sz="2200" dirty="0">
                <a:solidFill>
                  <a:schemeClr val="bg1"/>
                </a:solidFill>
                <a:latin typeface="Times New Roman" panose="02020603050405020304" pitchFamily="18" charset="0"/>
                <a:ea typeface="Times New Roman" panose="02020603050405020304" pitchFamily="18" charset="0"/>
              </a:rPr>
              <a:t>завершения этапа предварительных исследований составляется список требований, предъявляемых к системе. В него должны быть включены результаты анализа обстановки, описание выполняемых системой функций и ограничения, которые необходимо учитывать в процессе проектирования. Под обстановкой в данном случае понимается совокупность условий, при которых предполагается эксплуатировать систему. К ним относятся аппаратные и программные ресурсы, предоставляемые системе, внешние условия ее функционирования, а также состав людей и работ, имеющих к ней отношение. Должны быть продуманы изменения в текущей деятельности организации, обусловленные внедрением системы. Возможно, понадобится иная расстановка персонала, придется внести изменения в структуру выполняемых работ. Могут также потребоваться дополнительные вычислительные мощности.</a:t>
            </a:r>
          </a:p>
          <a:p>
            <a:pPr algn="just"/>
            <a:r>
              <a:rPr lang="ru-RU" sz="2200" dirty="0" smtClean="0">
                <a:solidFill>
                  <a:schemeClr val="bg1"/>
                </a:solidFill>
                <a:latin typeface="Times New Roman" panose="02020603050405020304" pitchFamily="18" charset="0"/>
                <a:ea typeface="Times New Roman" panose="02020603050405020304" pitchFamily="18" charset="0"/>
              </a:rPr>
              <a:t>	Функциональные </a:t>
            </a:r>
            <a:r>
              <a:rPr lang="ru-RU" sz="2200" dirty="0">
                <a:solidFill>
                  <a:schemeClr val="bg1"/>
                </a:solidFill>
                <a:latin typeface="Times New Roman" panose="02020603050405020304" pitchFamily="18" charset="0"/>
                <a:ea typeface="Times New Roman" panose="02020603050405020304" pitchFamily="18" charset="0"/>
              </a:rPr>
              <a:t>требования к системе содержат четкое описание всего того, что она должна делать. Ограничениями в процессе проектирования являются директивные сроки завершения отдельных этапов, имеющиеся в наличии ресурсы, организационные процедуры и мероприятия, обеспечивающие сохранность информации.</a:t>
            </a:r>
          </a:p>
          <a:p>
            <a:pPr algn="just"/>
            <a:r>
              <a:rPr lang="ru-RU" sz="2200" dirty="0" smtClean="0">
                <a:solidFill>
                  <a:schemeClr val="bg1"/>
                </a:solidFill>
                <a:latin typeface="Times New Roman" panose="02020603050405020304" pitchFamily="18" charset="0"/>
                <a:ea typeface="Times New Roman" panose="02020603050405020304" pitchFamily="18" charset="0"/>
              </a:rPr>
              <a:t>	</a:t>
            </a:r>
            <a:endParaRPr lang="ru-RU" sz="1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45899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716438" y="674464"/>
            <a:ext cx="11265031" cy="5610767"/>
          </a:xfrm>
          <a:prstGeom prst="rect">
            <a:avLst/>
          </a:prstGeom>
        </p:spPr>
        <p:txBody>
          <a:bodyPr wrap="square">
            <a:spAutoFit/>
          </a:bodyPr>
          <a:lstStyle/>
          <a:p>
            <a:pPr algn="just">
              <a:lnSpc>
                <a:spcPct val="110000"/>
              </a:lnSpc>
            </a:pPr>
            <a:r>
              <a:rPr lang="ru-RU" sz="2200" dirty="0" smtClean="0">
                <a:solidFill>
                  <a:schemeClr val="bg1"/>
                </a:solidFill>
                <a:latin typeface="Times New Roman" panose="02020603050405020304" pitchFamily="18" charset="0"/>
                <a:ea typeface="Times New Roman" panose="02020603050405020304" pitchFamily="18" charset="0"/>
              </a:rPr>
              <a:t>	Организация-заказчик </a:t>
            </a:r>
            <a:r>
              <a:rPr lang="ru-RU" sz="2200" dirty="0">
                <a:solidFill>
                  <a:schemeClr val="bg1"/>
                </a:solidFill>
                <a:latin typeface="Times New Roman" panose="02020603050405020304" pitchFamily="18" charset="0"/>
                <a:ea typeface="Times New Roman" panose="02020603050405020304" pitchFamily="18" charset="0"/>
              </a:rPr>
              <a:t>и группа разработчиков совместно составляют официальный перечень спецификаций, а также договор о порядке проведения проектных работ и приемке системы. Иногда процесс создания системы разбивается на два отдельных этапа, в которых участвуют различные группы специалистов. Первая из них занимается собственно проектированием системы, вторая - ее программной реализацией. В таких случаях договоры заключаются с обеими группами, причем между указанными этапами должен быть предусмотрен определенный промежуток, выделяемый для анализа и обсуждения характеристик системы</a:t>
            </a:r>
            <a:r>
              <a:rPr lang="ru-RU" sz="2200" dirty="0" smtClean="0">
                <a:solidFill>
                  <a:schemeClr val="bg1"/>
                </a:solidFill>
                <a:latin typeface="Times New Roman" panose="02020603050405020304" pitchFamily="18" charset="0"/>
                <a:ea typeface="Times New Roman" panose="02020603050405020304" pitchFamily="18" charset="0"/>
              </a:rPr>
              <a:t>.</a:t>
            </a:r>
          </a:p>
          <a:p>
            <a:pPr algn="just"/>
            <a:r>
              <a:rPr lang="ru-RU" sz="2200" b="1" dirty="0" smtClean="0">
                <a:solidFill>
                  <a:schemeClr val="bg1"/>
                </a:solidFill>
                <a:latin typeface="Times New Roman" panose="02020603050405020304" pitchFamily="18" charset="0"/>
                <a:ea typeface="Times New Roman" panose="02020603050405020304" pitchFamily="18" charset="0"/>
              </a:rPr>
              <a:t>4. Среда </a:t>
            </a:r>
            <a:r>
              <a:rPr lang="ru-RU" sz="2200" b="1" dirty="0">
                <a:solidFill>
                  <a:schemeClr val="bg1"/>
                </a:solidFill>
                <a:latin typeface="Times New Roman" panose="02020603050405020304" pitchFamily="18" charset="0"/>
                <a:ea typeface="Times New Roman" panose="02020603050405020304" pitchFamily="18" charset="0"/>
              </a:rPr>
              <a:t>разработчиков. </a:t>
            </a:r>
            <a:endParaRPr lang="ru-RU" sz="2200" b="1" dirty="0" smtClean="0">
              <a:solidFill>
                <a:schemeClr val="bg1"/>
              </a:solidFill>
              <a:latin typeface="Times New Roman" panose="02020603050405020304" pitchFamily="18" charset="0"/>
              <a:ea typeface="Times New Roman" panose="02020603050405020304" pitchFamily="18" charset="0"/>
            </a:endParaRPr>
          </a:p>
          <a:p>
            <a:pPr algn="just">
              <a:lnSpc>
                <a:spcPct val="110000"/>
              </a:lnSpc>
            </a:pPr>
            <a:r>
              <a:rPr lang="ru-RU" sz="2200" b="1" dirty="0">
                <a:solidFill>
                  <a:schemeClr val="bg1"/>
                </a:solidFill>
                <a:latin typeface="Times New Roman" panose="02020603050405020304" pitchFamily="18" charset="0"/>
                <a:ea typeface="Times New Roman" panose="02020603050405020304" pitchFamily="18" charset="0"/>
              </a:rPr>
              <a:t>	</a:t>
            </a:r>
            <a:r>
              <a:rPr lang="ru-RU" sz="2200" dirty="0" smtClean="0">
                <a:solidFill>
                  <a:schemeClr val="bg1"/>
                </a:solidFill>
                <a:latin typeface="Times New Roman" panose="02020603050405020304" pitchFamily="18" charset="0"/>
                <a:ea typeface="Times New Roman" panose="02020603050405020304" pitchFamily="18" charset="0"/>
              </a:rPr>
              <a:t>Первая </a:t>
            </a:r>
            <a:r>
              <a:rPr lang="ru-RU" sz="2200" dirty="0">
                <a:solidFill>
                  <a:schemeClr val="bg1"/>
                </a:solidFill>
                <a:latin typeface="Times New Roman" panose="02020603050405020304" pitchFamily="18" charset="0"/>
                <a:ea typeface="Times New Roman" panose="02020603050405020304" pitchFamily="18" charset="0"/>
              </a:rPr>
              <a:t>из возникающих в проекте проблем, относящаяся одновременно к психологии, социологии и технике информатики, это проблема организации бригады. Два первых аспекта занимают нас здесь лишь в той мере, в какой они испытывают влияние третьего, и тем самым отличаются в программировании от того, чем они могли бы стать в любой другой дисциплине, требующей коллективных усилий.</a:t>
            </a:r>
          </a:p>
          <a:p>
            <a:pPr algn="just"/>
            <a:endParaRPr lang="ru-RU" sz="22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1067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867267" y="612845"/>
            <a:ext cx="10982226" cy="5338384"/>
          </a:xfrm>
          <a:prstGeom prst="rect">
            <a:avLst/>
          </a:prstGeom>
        </p:spPr>
        <p:txBody>
          <a:bodyPr wrap="square">
            <a:spAutoFit/>
          </a:bodyPr>
          <a:lstStyle/>
          <a:p>
            <a:pPr algn="just">
              <a:lnSpc>
                <a:spcPct val="120000"/>
              </a:lnSpc>
              <a:spcAft>
                <a:spcPts val="0"/>
              </a:spcAft>
            </a:pPr>
            <a:r>
              <a:rPr lang="ru-RU" sz="2200" dirty="0" smtClean="0">
                <a:solidFill>
                  <a:schemeClr val="bg1"/>
                </a:solidFill>
                <a:latin typeface="Times New Roman" panose="02020603050405020304" pitchFamily="18" charset="0"/>
                <a:ea typeface="Times New Roman" panose="02020603050405020304" pitchFamily="18" charset="0"/>
              </a:rPr>
              <a:t>	Какие </a:t>
            </a:r>
            <a:r>
              <a:rPr lang="ru-RU" sz="2200" dirty="0">
                <a:solidFill>
                  <a:schemeClr val="bg1"/>
                </a:solidFill>
                <a:latin typeface="Times New Roman" panose="02020603050405020304" pitchFamily="18" charset="0"/>
                <a:ea typeface="Times New Roman" panose="02020603050405020304" pitchFamily="18" charset="0"/>
              </a:rPr>
              <a:t>работы надо распределить? Некоторые из них очевидны: нужны программисты в широком смысле, в котором мы употребляем этот термин ("аналитики", "функциональные аналитики". "проектировщики" и т.д.); прикладные программисты - владеющие современными программными и аппаратными средствами и методикой разработки прикладных программных систем; системные программисты - специалисты в области системных программ (операционных систем, драйверов), владеющие спецификой устройства вычислительной техники на уровне микросхем и обработки прерываний. Вероятно, будет еще руководитель проекта. Заметим по этому поводу, что "технический" руководитель может отличаться от "административного", поскольку имеются две одинаковые опасности доверить техническое руководство проектом "менеджеру", некомпетентному в программировании, или загрузить крупного специалиста по информатике административными вопросами. Менее широко признаны, но все же важны в большом проекте следующие обязанности:</a:t>
            </a:r>
          </a:p>
        </p:txBody>
      </p:sp>
    </p:spTree>
    <p:extLst>
      <p:ext uri="{BB962C8B-B14F-4D97-AF65-F5344CB8AC3E}">
        <p14:creationId xmlns:p14="http://schemas.microsoft.com/office/powerpoint/2010/main" val="78803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D57F1E4F-1CFF-5643-939E-217C01CDF565}" type="slidenum">
              <a:rPr lang="en-US" sz="1200" smtClean="0"/>
              <a:pPr/>
              <a:t>2</a:t>
            </a:fld>
            <a:endParaRPr lang="en-US" sz="1200" dirty="0"/>
          </a:p>
        </p:txBody>
      </p:sp>
      <p:sp>
        <p:nvSpPr>
          <p:cNvPr id="5" name="Прямоугольник 4"/>
          <p:cNvSpPr/>
          <p:nvPr/>
        </p:nvSpPr>
        <p:spPr>
          <a:xfrm>
            <a:off x="1442194" y="708524"/>
            <a:ext cx="2649315" cy="369332"/>
          </a:xfrm>
          <a:prstGeom prst="rect">
            <a:avLst/>
          </a:prstGeom>
        </p:spPr>
        <p:txBody>
          <a:bodyPr wrap="none">
            <a:spAutoFit/>
          </a:bodyPr>
          <a:lstStyle/>
          <a:p>
            <a:r>
              <a:rPr lang="ru-RU" b="1" dirty="0">
                <a:solidFill>
                  <a:schemeClr val="bg1"/>
                </a:solidFill>
                <a:latin typeface="Times New Roman" panose="02020603050405020304" pitchFamily="18" charset="0"/>
                <a:ea typeface="Times New Roman" panose="02020603050405020304" pitchFamily="18" charset="0"/>
              </a:rPr>
              <a:t>СРЕДЫ РАЗРАБОТКИ</a:t>
            </a:r>
            <a:r>
              <a:rPr lang="ru-RU" dirty="0">
                <a:latin typeface="Times New Roman" panose="02020603050405020304" pitchFamily="18" charset="0"/>
                <a:ea typeface="Times New Roman" panose="02020603050405020304" pitchFamily="18" charset="0"/>
              </a:rPr>
              <a:t>.</a:t>
            </a:r>
            <a:endParaRPr lang="ru-RU" dirty="0"/>
          </a:p>
        </p:txBody>
      </p:sp>
      <p:sp>
        <p:nvSpPr>
          <p:cNvPr id="6" name="Прямоугольник 5"/>
          <p:cNvSpPr/>
          <p:nvPr/>
        </p:nvSpPr>
        <p:spPr>
          <a:xfrm>
            <a:off x="659877" y="1253841"/>
            <a:ext cx="11123628" cy="1938992"/>
          </a:xfrm>
          <a:prstGeom prst="rect">
            <a:avLst/>
          </a:prstGeom>
        </p:spPr>
        <p:txBody>
          <a:bodyPr wrap="square">
            <a:spAutoFit/>
          </a:bodyPr>
          <a:lstStyle/>
          <a:p>
            <a:pPr algn="just" hangingPunct="0">
              <a:spcAft>
                <a:spcPts val="0"/>
              </a:spcAft>
            </a:pPr>
            <a:r>
              <a:rPr lang="ru-RU" sz="2400" dirty="0" smtClean="0">
                <a:solidFill>
                  <a:schemeClr val="bg1"/>
                </a:solidFill>
                <a:latin typeface="Times New Roman" panose="02020603050405020304" pitchFamily="18" charset="0"/>
                <a:ea typeface="Times New Roman" panose="02020603050405020304" pitchFamily="18" charset="0"/>
              </a:rPr>
              <a:t>	Часто </a:t>
            </a:r>
            <a:r>
              <a:rPr lang="ru-RU" sz="2400" dirty="0">
                <a:solidFill>
                  <a:schemeClr val="bg1"/>
                </a:solidFill>
                <a:latin typeface="Times New Roman" panose="02020603050405020304" pitchFamily="18" charset="0"/>
                <a:ea typeface="Times New Roman" panose="02020603050405020304" pitchFamily="18" charset="0"/>
              </a:rPr>
              <a:t>программы создаются коллективами программистов. Некоторые из них занимаются в основном разработкой, некоторые - самим программированием, остальные - составлением документации и испытаниями программы. Если разработка алгоритмов и программирование выполняются разными группами специалистов, за подготовку документации отвечают все группы</a:t>
            </a:r>
            <a:r>
              <a:rPr lang="ru-RU" dirty="0">
                <a:latin typeface="Times New Roman" panose="02020603050405020304" pitchFamily="18" charset="0"/>
                <a:ea typeface="Times New Roman" panose="02020603050405020304" pitchFamily="18" charset="0"/>
              </a:rPr>
              <a:t>.</a:t>
            </a:r>
            <a:endParaRPr lang="ru-RU" sz="1200" dirty="0">
              <a:effectLst/>
              <a:latin typeface="Times New Roman" panose="02020603050405020304" pitchFamily="18" charset="0"/>
              <a:ea typeface="Times New Roman" panose="02020603050405020304" pitchFamily="18" charset="0"/>
            </a:endParaRPr>
          </a:p>
        </p:txBody>
      </p:sp>
      <p:sp>
        <p:nvSpPr>
          <p:cNvPr id="7" name="Прямоугольник 6"/>
          <p:cNvSpPr/>
          <p:nvPr/>
        </p:nvSpPr>
        <p:spPr>
          <a:xfrm>
            <a:off x="747860" y="3368818"/>
            <a:ext cx="11444140" cy="2677656"/>
          </a:xfrm>
          <a:prstGeom prst="rect">
            <a:avLst/>
          </a:prstGeom>
        </p:spPr>
        <p:txBody>
          <a:bodyPr wrap="square">
            <a:spAutoFit/>
          </a:bodyPr>
          <a:lstStyle/>
          <a:p>
            <a:pPr algn="just" hangingPunct="0"/>
            <a:r>
              <a:rPr lang="ru-RU" sz="2400" dirty="0" smtClean="0">
                <a:solidFill>
                  <a:schemeClr val="bg1"/>
                </a:solidFill>
                <a:latin typeface="Times New Roman" panose="02020603050405020304" pitchFamily="18" charset="0"/>
                <a:ea typeface="Times New Roman" panose="02020603050405020304" pitchFamily="18" charset="0"/>
              </a:rPr>
              <a:t>	Машинные </a:t>
            </a:r>
            <a:r>
              <a:rPr lang="ru-RU" sz="2400" dirty="0">
                <a:solidFill>
                  <a:schemeClr val="bg1"/>
                </a:solidFill>
                <a:latin typeface="Times New Roman" panose="02020603050405020304" pitchFamily="18" charset="0"/>
                <a:ea typeface="Times New Roman" panose="02020603050405020304" pitchFamily="18" charset="0"/>
              </a:rPr>
              <a:t>программы - это своего рода рабочие инструменты, и пользователь нуждается в определенных инструкциях по их применению и правильному обращению с ними. Подобные инструкции должны содержаться в документации, поставляемой вместе с программой. Документация - столь же обязательный продукт процесса программирования, сколь и сама программа. Если программа взаимодействуют с ЭВМ непосредственно, связь ее с людьми обеспечивается в основном с помощью документации</a:t>
            </a:r>
            <a:r>
              <a:rPr lang="ru-RU" sz="2400" dirty="0" smtClean="0">
                <a:solidFill>
                  <a:schemeClr val="bg1"/>
                </a:solidFill>
                <a:latin typeface="Times New Roman" panose="02020603050405020304" pitchFamily="18" charset="0"/>
                <a:ea typeface="Times New Roman" panose="02020603050405020304" pitchFamily="18" charset="0"/>
              </a:rPr>
              <a:t>.</a:t>
            </a:r>
            <a:endParaRPr lang="ru-RU" sz="24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88041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443060" y="729614"/>
            <a:ext cx="11528981" cy="5780044"/>
          </a:xfrm>
          <a:prstGeom prst="rect">
            <a:avLst/>
          </a:prstGeom>
        </p:spPr>
        <p:txBody>
          <a:bodyPr wrap="square">
            <a:spAutoFit/>
          </a:bodyPr>
          <a:lstStyle/>
          <a:p>
            <a:pPr algn="just">
              <a:lnSpc>
                <a:spcPct val="120000"/>
              </a:lnSpc>
            </a:pPr>
            <a:r>
              <a:rPr lang="ru-RU" sz="2200" dirty="0" smtClean="0">
                <a:solidFill>
                  <a:schemeClr val="bg1"/>
                </a:solidFill>
                <a:latin typeface="Times New Roman" panose="02020603050405020304" pitchFamily="18" charset="0"/>
                <a:ea typeface="Times New Roman" panose="02020603050405020304" pitchFamily="18" charset="0"/>
              </a:rPr>
              <a:t>	- технический </a:t>
            </a:r>
            <a:r>
              <a:rPr lang="ru-RU" sz="2200" dirty="0">
                <a:solidFill>
                  <a:schemeClr val="bg1"/>
                </a:solidFill>
                <a:latin typeface="Times New Roman" panose="02020603050405020304" pitchFamily="18" charset="0"/>
                <a:ea typeface="Times New Roman" panose="02020603050405020304" pitchFamily="18" charset="0"/>
              </a:rPr>
              <a:t>помощник - член бригады, который обладает особым опытом в одной или нескольких конкретных областях: язык программирования, используемое оборудование, система управления базами данных, документирующие системы и т.д. Распределяя определенным образом свое время, такой специалист поступает в распоряжение своих коллег, чтобы помочь в разрешении встречающихся им технических трудностей. Ясно, что эти обязанности могут делить несколько членов бригады, в частности, если их знания дополняют друг друга или если круг задач не требует полной загрузки программиста; таких технических помощников можно выбирать по очереди среди "программистов". Важным  моментом здесь является то, что эта роль должна быть признана официально.</a:t>
            </a:r>
          </a:p>
          <a:p>
            <a:pPr algn="just">
              <a:lnSpc>
                <a:spcPct val="120000"/>
              </a:lnSpc>
            </a:pPr>
            <a:r>
              <a:rPr lang="ru-RU" sz="2200" dirty="0" smtClean="0">
                <a:solidFill>
                  <a:schemeClr val="bg1"/>
                </a:solidFill>
                <a:latin typeface="Times New Roman" panose="02020603050405020304" pitchFamily="18" charset="0"/>
                <a:ea typeface="Times New Roman" panose="02020603050405020304" pitchFamily="18" charset="0"/>
              </a:rPr>
              <a:t>	- </a:t>
            </a:r>
            <a:r>
              <a:rPr lang="ru-RU" sz="2200" dirty="0">
                <a:solidFill>
                  <a:schemeClr val="bg1"/>
                </a:solidFill>
                <a:latin typeface="Times New Roman" panose="02020603050405020304" pitchFamily="18" charset="0"/>
                <a:ea typeface="Times New Roman" panose="02020603050405020304" pitchFamily="18" charset="0"/>
              </a:rPr>
              <a:t>документалисту поручается составление внутренней и внешней документации проекта. Необходимость документалиста оправдана тремя следующими аксиомами: внутренняя и внешняя документация необходима; ее составление является трудной работой, уровень сложности которой сравним с самим программированием; если она не будет завершена одновременно с построением программы, она никогда не будет завершена. </a:t>
            </a:r>
          </a:p>
        </p:txBody>
      </p:sp>
    </p:spTree>
    <p:extLst>
      <p:ext uri="{BB962C8B-B14F-4D97-AF65-F5344CB8AC3E}">
        <p14:creationId xmlns:p14="http://schemas.microsoft.com/office/powerpoint/2010/main" val="3120993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311085" y="746397"/>
            <a:ext cx="11397005" cy="2529923"/>
          </a:xfrm>
          <a:prstGeom prst="rect">
            <a:avLst/>
          </a:prstGeom>
        </p:spPr>
        <p:txBody>
          <a:bodyPr wrap="square">
            <a:spAutoFit/>
          </a:bodyPr>
          <a:lstStyle/>
          <a:p>
            <a:pPr algn="just">
              <a:lnSpc>
                <a:spcPct val="120000"/>
              </a:lnSpc>
            </a:pPr>
            <a:r>
              <a:rPr lang="ru-RU" sz="2200" dirty="0" smtClean="0">
                <a:solidFill>
                  <a:schemeClr val="bg1"/>
                </a:solidFill>
                <a:latin typeface="Times New Roman" panose="02020603050405020304" pitchFamily="18" charset="0"/>
                <a:ea typeface="Times New Roman" panose="02020603050405020304" pitchFamily="18" charset="0"/>
              </a:rPr>
              <a:t>	Заметим</a:t>
            </a:r>
            <a:r>
              <a:rPr lang="ru-RU" sz="2200" dirty="0">
                <a:solidFill>
                  <a:schemeClr val="bg1"/>
                </a:solidFill>
                <a:latin typeface="Times New Roman" panose="02020603050405020304" pitchFamily="18" charset="0"/>
                <a:ea typeface="Times New Roman" panose="02020603050405020304" pitchFamily="18" charset="0"/>
              </a:rPr>
              <a:t>, что функция документалиста одна из самых трудных: она требует одновременно солидной технической компетенции, "литературных" способностей и склонности к синтезу.</a:t>
            </a:r>
          </a:p>
          <a:p>
            <a:pPr algn="just">
              <a:lnSpc>
                <a:spcPct val="120000"/>
              </a:lnSpc>
            </a:pPr>
            <a:r>
              <a:rPr lang="ru-RU" sz="2200" b="1" dirty="0">
                <a:solidFill>
                  <a:schemeClr val="bg1"/>
                </a:solidFill>
                <a:latin typeface="Times New Roman" panose="02020603050405020304" pitchFamily="18" charset="0"/>
                <a:ea typeface="Times New Roman" panose="02020603050405020304" pitchFamily="18" charset="0"/>
              </a:rPr>
              <a:t>- </a:t>
            </a:r>
            <a:r>
              <a:rPr lang="ru-RU" sz="2200" b="1" dirty="0" err="1">
                <a:solidFill>
                  <a:schemeClr val="bg1"/>
                </a:solidFill>
                <a:latin typeface="Times New Roman" panose="02020603050405020304" pitchFamily="18" charset="0"/>
                <a:ea typeface="Times New Roman" panose="02020603050405020304" pitchFamily="18" charset="0"/>
              </a:rPr>
              <a:t>т</a:t>
            </a:r>
            <a:r>
              <a:rPr lang="ru-RU" sz="2200" b="1" dirty="0" err="1" smtClean="0">
                <a:solidFill>
                  <a:schemeClr val="bg1"/>
                </a:solidFill>
                <a:latin typeface="Times New Roman" panose="02020603050405020304" pitchFamily="18" charset="0"/>
                <a:ea typeface="Times New Roman" panose="02020603050405020304" pitchFamily="18" charset="0"/>
              </a:rPr>
              <a:t>естировщик</a:t>
            </a:r>
            <a:r>
              <a:rPr lang="ru-RU" sz="2200" b="1" dirty="0" smtClean="0">
                <a:solidFill>
                  <a:schemeClr val="bg1"/>
                </a:solidFill>
                <a:latin typeface="Times New Roman" panose="02020603050405020304" pitchFamily="18" charset="0"/>
                <a:ea typeface="Times New Roman" panose="02020603050405020304" pitchFamily="18" charset="0"/>
              </a:rPr>
              <a:t> (отладчик) </a:t>
            </a:r>
            <a:r>
              <a:rPr lang="ru-RU" sz="2200" dirty="0">
                <a:solidFill>
                  <a:schemeClr val="bg1"/>
                </a:solidFill>
                <a:latin typeface="Times New Roman" panose="02020603050405020304" pitchFamily="18" charset="0"/>
                <a:ea typeface="Times New Roman" panose="02020603050405020304" pitchFamily="18" charset="0"/>
              </a:rPr>
              <a:t>бригады программистов освобождает программистов от всех забот, связанных с отладкой и тестированием программ, позволяя тем самым программистам посвятить полностью свое время сложным аспектам программирования.</a:t>
            </a:r>
          </a:p>
        </p:txBody>
      </p:sp>
    </p:spTree>
    <p:extLst>
      <p:ext uri="{BB962C8B-B14F-4D97-AF65-F5344CB8AC3E}">
        <p14:creationId xmlns:p14="http://schemas.microsoft.com/office/powerpoint/2010/main" val="1669677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1092123" y="1804973"/>
            <a:ext cx="10505255" cy="861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8" name="Заголовок 1"/>
          <p:cNvSpPr txBox="1">
            <a:spLocks/>
          </p:cNvSpPr>
          <p:nvPr/>
        </p:nvSpPr>
        <p:spPr>
          <a:xfrm>
            <a:off x="1479776" y="1924285"/>
            <a:ext cx="9144000" cy="623017"/>
          </a:xfrm>
          <a:prstGeom prst="rect">
            <a:avLst/>
          </a:prstGeom>
        </p:spPr>
        <p:txBody>
          <a:bodyPr>
            <a:normAutofit/>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ru-RU" sz="2400" b="0" i="0" u="none" strike="noStrike" kern="1200" cap="none" spc="0" normalizeH="0" baseline="0" noProof="0" dirty="0" smtClean="0">
                <a:ln>
                  <a:noFill/>
                </a:ln>
                <a:solidFill>
                  <a:prstClr val="white"/>
                </a:solidFill>
                <a:effectLst/>
                <a:uLnTx/>
                <a:uFillTx/>
                <a:latin typeface="Arial" panose="020B0604020202020204" pitchFamily="34" charset="0"/>
                <a:ea typeface="+mj-ea"/>
                <a:cs typeface="Arial" panose="020B0604020202020204" pitchFamily="34" charset="0"/>
              </a:rPr>
              <a:t>Качественные показатели ПК, программного компонента</a:t>
            </a:r>
            <a:endParaRPr kumimoji="0" lang="ru-RU" sz="2400" b="0"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endParaRPr>
          </a:p>
        </p:txBody>
      </p:sp>
      <p:sp>
        <p:nvSpPr>
          <p:cNvPr id="10" name="Стрелка вправо 9"/>
          <p:cNvSpPr/>
          <p:nvPr/>
        </p:nvSpPr>
        <p:spPr>
          <a:xfrm rot="5400000">
            <a:off x="1507527" y="3061922"/>
            <a:ext cx="1520314" cy="558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Прямоугольник 11"/>
          <p:cNvSpPr/>
          <p:nvPr/>
        </p:nvSpPr>
        <p:spPr>
          <a:xfrm>
            <a:off x="1092123" y="4039140"/>
            <a:ext cx="2331297" cy="861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smtClean="0">
                <a:ln>
                  <a:noFill/>
                </a:ln>
                <a:solidFill>
                  <a:prstClr val="white"/>
                </a:solidFill>
                <a:effectLst/>
                <a:uLnTx/>
                <a:uFillTx/>
                <a:latin typeface="Century Gothic" panose="020B0502020202020204"/>
                <a:ea typeface="+mn-ea"/>
                <a:cs typeface="+mn-cs"/>
              </a:rPr>
              <a:t>Объем, сложность</a:t>
            </a:r>
            <a:endParaRPr kumimoji="0" lang="ru-RU"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3" name="Прямоугольник 12"/>
          <p:cNvSpPr/>
          <p:nvPr/>
        </p:nvSpPr>
        <p:spPr>
          <a:xfrm>
            <a:off x="3790661" y="4039140"/>
            <a:ext cx="2331297" cy="861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smtClean="0">
                <a:ln>
                  <a:noFill/>
                </a:ln>
                <a:solidFill>
                  <a:prstClr val="white"/>
                </a:solidFill>
                <a:effectLst/>
                <a:uLnTx/>
                <a:uFillTx/>
                <a:latin typeface="Century Gothic" panose="020B0502020202020204"/>
                <a:ea typeface="+mn-ea"/>
                <a:cs typeface="+mn-cs"/>
              </a:rPr>
              <a:t>Достоверность результатов</a:t>
            </a:r>
            <a:endParaRPr kumimoji="0" lang="ru-RU"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Прямоугольник 13"/>
          <p:cNvSpPr/>
          <p:nvPr/>
        </p:nvSpPr>
        <p:spPr>
          <a:xfrm>
            <a:off x="6489199" y="4007928"/>
            <a:ext cx="2331297" cy="861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smtClean="0">
                <a:ln>
                  <a:noFill/>
                </a:ln>
                <a:solidFill>
                  <a:prstClr val="white"/>
                </a:solidFill>
                <a:effectLst/>
                <a:uLnTx/>
                <a:uFillTx/>
                <a:latin typeface="Century Gothic" panose="020B0502020202020204"/>
                <a:ea typeface="+mn-ea"/>
                <a:cs typeface="+mn-cs"/>
              </a:rPr>
              <a:t>Надежность</a:t>
            </a:r>
            <a:endParaRPr kumimoji="0" lang="ru-RU"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5" name="Стрелка вправо 14"/>
          <p:cNvSpPr/>
          <p:nvPr/>
        </p:nvSpPr>
        <p:spPr>
          <a:xfrm rot="5400000">
            <a:off x="4262640" y="3124762"/>
            <a:ext cx="1520314" cy="558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6" name="Стрелка вправо 15"/>
          <p:cNvSpPr/>
          <p:nvPr/>
        </p:nvSpPr>
        <p:spPr>
          <a:xfrm rot="5400000">
            <a:off x="6931550" y="3022217"/>
            <a:ext cx="1566191" cy="590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5" name="Прямоугольник 24"/>
          <p:cNvSpPr/>
          <p:nvPr/>
        </p:nvSpPr>
        <p:spPr>
          <a:xfrm>
            <a:off x="9266081" y="4007927"/>
            <a:ext cx="2331297" cy="861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smtClean="0">
                <a:ln>
                  <a:noFill/>
                </a:ln>
                <a:solidFill>
                  <a:prstClr val="white"/>
                </a:solidFill>
                <a:effectLst/>
                <a:uLnTx/>
                <a:uFillTx/>
                <a:latin typeface="Century Gothic" panose="020B0502020202020204"/>
                <a:ea typeface="+mn-ea"/>
                <a:cs typeface="+mn-cs"/>
              </a:rPr>
              <a:t>Быстродействие</a:t>
            </a:r>
            <a:endParaRPr kumimoji="0" lang="ru-RU"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6" name="Стрелка вправо 25"/>
          <p:cNvSpPr/>
          <p:nvPr/>
        </p:nvSpPr>
        <p:spPr>
          <a:xfrm rot="5400000">
            <a:off x="9674820" y="3028125"/>
            <a:ext cx="1423810" cy="649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Номер слайда 3"/>
          <p:cNvSpPr>
            <a:spLocks noGrp="1"/>
          </p:cNvSpPr>
          <p:nvPr>
            <p:ph type="sldNum" sz="quarter" idx="12"/>
          </p:nvPr>
        </p:nvSpPr>
        <p:spPr>
          <a:xfrm>
            <a:off x="10901680" y="6166042"/>
            <a:ext cx="1142245" cy="6699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4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4311508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88720" y="629980"/>
            <a:ext cx="10586720" cy="4524315"/>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u-RU" sz="1800" b="0" i="0" u="none" strike="noStrike" kern="1200" cap="none" spc="0" normalizeH="0" baseline="0" noProof="0" dirty="0" smtClean="0">
                <a:ln>
                  <a:noFill/>
                </a:ln>
                <a:solidFill>
                  <a:srgbClr val="646464"/>
                </a:solidFill>
                <a:effectLst/>
                <a:uLnTx/>
                <a:uFillTx/>
                <a:latin typeface="Roboto"/>
                <a:ea typeface="+mn-ea"/>
                <a:cs typeface="+mn-cs"/>
              </a:rPr>
              <a:t>	О</a:t>
            </a:r>
            <a:r>
              <a:rPr kumimoji="0" lang="ru-RU"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пределяют </a:t>
            </a:r>
            <a:r>
              <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шесть характеристик, которые описывают качество программного обеспечения программного средства:</a:t>
            </a:r>
          </a:p>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 функциональность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functionality);</a:t>
            </a:r>
          </a:p>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 </a:t>
            </a:r>
            <a:r>
              <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надежность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realibility</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 </a:t>
            </a:r>
            <a:r>
              <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практичность (удобство)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usability);</a:t>
            </a:r>
          </a:p>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4) </a:t>
            </a:r>
            <a:r>
              <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эффективность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efficiency);</a:t>
            </a:r>
          </a:p>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5) </a:t>
            </a:r>
            <a:r>
              <a:rPr kumimoji="0" lang="ru-RU"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сопровождаемость</a:t>
            </a:r>
            <a:r>
              <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maintainability);</a:t>
            </a:r>
          </a:p>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6) </a:t>
            </a:r>
            <a:r>
              <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переносимость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portability).</a:t>
            </a:r>
          </a:p>
        </p:txBody>
      </p:sp>
      <p:sp>
        <p:nvSpPr>
          <p:cNvPr id="3" name="Номер слайда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400" b="0" i="0" u="none" strike="noStrike" kern="1200" cap="none" spc="0" normalizeH="0" baseline="0" noProof="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981215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89280" y="428903"/>
            <a:ext cx="11115040" cy="5847755"/>
          </a:xfrm>
          <a:prstGeom prst="rect">
            <a:avLst/>
          </a:prstGeom>
        </p:spPr>
        <p:txBody>
          <a:bodyPr wrap="square">
            <a:spAutoFit/>
          </a:bodyPr>
          <a:lstStyle/>
          <a:p>
            <a:pPr marL="0" marR="0" lvl="0" indent="450215" algn="just" defTabSz="457200" rtl="0" eaLnBrk="1" fontAlgn="auto" latinLnBrk="0" hangingPunct="1">
              <a:lnSpc>
                <a:spcPct val="100000"/>
              </a:lnSpc>
              <a:spcBef>
                <a:spcPts val="0"/>
              </a:spcBef>
              <a:spcAft>
                <a:spcPts val="0"/>
              </a:spcAft>
              <a:buClrTx/>
              <a:buSzTx/>
              <a:buFontTx/>
              <a:buNone/>
              <a:tabLst/>
              <a:defRPr/>
            </a:pPr>
            <a:r>
              <a:rPr kumimoji="0" lang="ru-RU" sz="2200" b="0" i="0" u="none" strike="noStrike" kern="1200" cap="none" spc="0" normalizeH="0" baseline="0" noProof="0" dirty="0">
                <a:ln>
                  <a:noFill/>
                </a:ln>
                <a:solidFill>
                  <a:prstClr val="black"/>
                </a:solidFill>
                <a:effectLst/>
                <a:uLnTx/>
                <a:uFillTx/>
                <a:latin typeface="Roboto"/>
                <a:ea typeface="+mn-ea"/>
                <a:cs typeface="+mn-cs"/>
              </a:rPr>
              <a:t>Помимо перечисленных  используются и другие характеристики качества ПС:</a:t>
            </a:r>
          </a:p>
          <a:p>
            <a:pPr marL="0" marR="0" lvl="0" indent="450215" algn="just" defTabSz="457200" rtl="0" eaLnBrk="1" fontAlgn="auto" latinLnBrk="0" hangingPunct="1">
              <a:lnSpc>
                <a:spcPct val="100000"/>
              </a:lnSpc>
              <a:spcBef>
                <a:spcPts val="0"/>
              </a:spcBef>
              <a:spcAft>
                <a:spcPts val="0"/>
              </a:spcAft>
              <a:buClrTx/>
              <a:buSzTx/>
              <a:buFontTx/>
              <a:buNone/>
              <a:tabLst/>
              <a:defRPr/>
            </a:pPr>
            <a:r>
              <a:rPr kumimoji="0" lang="ru-RU" sz="2200" b="0" i="0" u="none" strike="noStrike" kern="1200" cap="none" spc="0" normalizeH="0" baseline="0" noProof="0" dirty="0">
                <a:ln>
                  <a:noFill/>
                </a:ln>
                <a:solidFill>
                  <a:prstClr val="black"/>
                </a:solidFill>
                <a:effectLst/>
                <a:uLnTx/>
                <a:uFillTx/>
                <a:latin typeface="Roboto"/>
                <a:ea typeface="+mn-ea"/>
                <a:cs typeface="+mn-cs"/>
              </a:rPr>
              <a:t> </a:t>
            </a:r>
          </a:p>
          <a:p>
            <a:pPr marL="342900" marR="0" lvl="0" indent="-342900" algn="just" defTabSz="457200" rtl="0" eaLnBrk="1" fontAlgn="auto" latinLnBrk="0" hangingPunct="1">
              <a:lnSpc>
                <a:spcPct val="100000"/>
              </a:lnSpc>
              <a:spcBef>
                <a:spcPts val="0"/>
              </a:spcBef>
              <a:spcAft>
                <a:spcPts val="0"/>
              </a:spcAft>
              <a:buClrTx/>
              <a:buSzTx/>
              <a:buFont typeface="+mj-lt"/>
              <a:buAutoNum type="arabicPeriod"/>
              <a:tabLst>
                <a:tab pos="228600" algn="l"/>
              </a:tabLst>
              <a:defRPr/>
            </a:pPr>
            <a:r>
              <a:rPr kumimoji="0" lang="ru-RU" sz="2200" b="1" i="0" u="none" strike="noStrike" kern="1200" cap="none" spc="0" normalizeH="0" baseline="0" noProof="0" dirty="0">
                <a:ln>
                  <a:noFill/>
                </a:ln>
                <a:solidFill>
                  <a:srgbClr val="FF0000"/>
                </a:solidFill>
                <a:effectLst/>
                <a:uLnTx/>
                <a:uFillTx/>
                <a:latin typeface="Roboto"/>
                <a:ea typeface="+mn-ea"/>
                <a:cs typeface="+mn-cs"/>
              </a:rPr>
              <a:t>Корректность или правильность</a:t>
            </a:r>
            <a:r>
              <a:rPr kumimoji="0" lang="ru-RU" sz="2200" b="0" i="0" u="none" strike="noStrike" kern="1200" cap="none" spc="0" normalizeH="0" baseline="0" noProof="0" dirty="0">
                <a:ln>
                  <a:noFill/>
                </a:ln>
                <a:solidFill>
                  <a:srgbClr val="FF0000"/>
                </a:solidFill>
                <a:effectLst/>
                <a:uLnTx/>
                <a:uFillTx/>
                <a:latin typeface="Roboto"/>
                <a:ea typeface="+mn-ea"/>
                <a:cs typeface="+mn-cs"/>
              </a:rPr>
              <a:t> </a:t>
            </a:r>
            <a:r>
              <a:rPr kumimoji="0" lang="ru-RU" sz="2200" b="0" i="0" u="none" strike="noStrike" kern="1200" cap="none" spc="0" normalizeH="0" baseline="0" noProof="0" dirty="0">
                <a:ln>
                  <a:noFill/>
                </a:ln>
                <a:solidFill>
                  <a:prstClr val="black"/>
                </a:solidFill>
                <a:effectLst/>
                <a:uLnTx/>
                <a:uFillTx/>
                <a:latin typeface="Roboto"/>
                <a:ea typeface="+mn-ea"/>
                <a:cs typeface="+mn-cs"/>
              </a:rPr>
              <a:t>подразумевает соответствие </a:t>
            </a:r>
            <a:r>
              <a:rPr kumimoji="0" lang="ru-RU" sz="2200" b="0" i="0" u="none" strike="noStrike" kern="1200" cap="none" spc="0" normalizeH="0" baseline="0" noProof="0" dirty="0" smtClean="0">
                <a:ln>
                  <a:noFill/>
                </a:ln>
                <a:solidFill>
                  <a:prstClr val="black"/>
                </a:solidFill>
                <a:effectLst/>
                <a:uLnTx/>
                <a:uFillTx/>
                <a:latin typeface="Roboto"/>
                <a:ea typeface="+mn-ea"/>
                <a:cs typeface="+mn-cs"/>
              </a:rPr>
              <a:t>проверяемого</a:t>
            </a:r>
            <a:r>
              <a:rPr kumimoji="0" lang="en-US" sz="2200" b="0" i="0" u="none" strike="noStrike" kern="1200" cap="none" spc="0" normalizeH="0" baseline="0" noProof="0" dirty="0" smtClean="0">
                <a:ln>
                  <a:noFill/>
                </a:ln>
                <a:solidFill>
                  <a:prstClr val="black"/>
                </a:solidFill>
                <a:effectLst/>
                <a:uLnTx/>
                <a:uFillTx/>
                <a:latin typeface="Roboto"/>
                <a:ea typeface="+mn-ea"/>
                <a:cs typeface="+mn-cs"/>
              </a:rPr>
              <a:t> </a:t>
            </a:r>
            <a:r>
              <a:rPr kumimoji="0" lang="ru-RU" sz="2200" b="0" i="0" u="none" strike="noStrike" kern="1200" cap="none" spc="0" normalizeH="0" baseline="0" noProof="0" dirty="0" smtClean="0">
                <a:ln>
                  <a:noFill/>
                </a:ln>
                <a:solidFill>
                  <a:prstClr val="black"/>
                </a:solidFill>
                <a:effectLst/>
                <a:uLnTx/>
                <a:uFillTx/>
                <a:latin typeface="Roboto"/>
                <a:ea typeface="+mn-ea"/>
                <a:cs typeface="+mn-cs"/>
              </a:rPr>
              <a:t>объекта </a:t>
            </a:r>
            <a:r>
              <a:rPr kumimoji="0" lang="ru-RU" sz="2200" b="0" i="0" u="none" strike="noStrike" kern="1200" cap="none" spc="0" normalizeH="0" baseline="0" noProof="0" dirty="0">
                <a:ln>
                  <a:noFill/>
                </a:ln>
                <a:solidFill>
                  <a:prstClr val="black"/>
                </a:solidFill>
                <a:effectLst/>
                <a:uLnTx/>
                <a:uFillTx/>
                <a:latin typeface="Roboto"/>
                <a:ea typeface="+mn-ea"/>
                <a:cs typeface="+mn-cs"/>
              </a:rPr>
              <a:t>некоторому эталонному объекту  или  совокупности формализованных  эталонных характеристик и правил.  Корректность программы наиболее полно определяется степенью ее соответствия  предъявляемым к ней формализованным требованиям - программной спецификации. </a:t>
            </a:r>
          </a:p>
          <a:p>
            <a:pPr marL="0" marR="0" lvl="0" indent="228600" algn="just" defTabSz="457200" rtl="0" eaLnBrk="1" fontAlgn="auto" latinLnBrk="0" hangingPunct="1">
              <a:lnSpc>
                <a:spcPct val="100000"/>
              </a:lnSpc>
              <a:spcBef>
                <a:spcPts val="0"/>
              </a:spcBef>
              <a:spcAft>
                <a:spcPts val="0"/>
              </a:spcAft>
              <a:buClrTx/>
              <a:buSzTx/>
              <a:buFontTx/>
              <a:buNone/>
              <a:tabLst/>
              <a:defRPr/>
            </a:pPr>
            <a:r>
              <a:rPr kumimoji="0" lang="ru-RU" sz="2200" b="0" i="0" u="none" strike="noStrike" kern="1200" cap="none" spc="0" normalizeH="0" baseline="0" noProof="0" dirty="0">
                <a:ln>
                  <a:noFill/>
                </a:ln>
                <a:solidFill>
                  <a:prstClr val="black"/>
                </a:solidFill>
                <a:effectLst/>
                <a:uLnTx/>
                <a:uFillTx/>
                <a:latin typeface="Roboto"/>
                <a:ea typeface="+mn-ea"/>
                <a:cs typeface="+mn-cs"/>
              </a:rPr>
              <a:t>Если </a:t>
            </a:r>
            <a:r>
              <a:rPr kumimoji="0" lang="ru-RU" sz="2200" b="1" i="0" u="none" strike="noStrike" kern="1200" cap="none" spc="0" normalizeH="0" baseline="0" noProof="0" dirty="0">
                <a:ln>
                  <a:noFill/>
                </a:ln>
                <a:solidFill>
                  <a:srgbClr val="FF0000"/>
                </a:solidFill>
                <a:effectLst/>
                <a:uLnTx/>
                <a:uFillTx/>
                <a:latin typeface="Roboto"/>
                <a:ea typeface="+mn-ea"/>
                <a:cs typeface="+mn-cs"/>
              </a:rPr>
              <a:t>надежность</a:t>
            </a:r>
            <a:r>
              <a:rPr kumimoji="0" lang="ru-RU" sz="2200" b="0" i="0" u="none" strike="noStrike" kern="1200" cap="none" spc="0" normalizeH="0" baseline="0" noProof="0" dirty="0">
                <a:ln>
                  <a:noFill/>
                </a:ln>
                <a:solidFill>
                  <a:prstClr val="black"/>
                </a:solidFill>
                <a:effectLst/>
                <a:uLnTx/>
                <a:uFillTx/>
                <a:latin typeface="Roboto"/>
                <a:ea typeface="+mn-ea"/>
                <a:cs typeface="+mn-cs"/>
              </a:rPr>
              <a:t> программы - свойство, заложенное при ее изготовлении и проявляющееся при эксплуатации программы во времени (поэтому без длительного наблюдения нельзя сделать заключения о надежности программы), то </a:t>
            </a:r>
            <a:r>
              <a:rPr kumimoji="0" lang="ru-RU" sz="2200" b="1" i="0" u="none" strike="noStrike" kern="1200" cap="none" spc="0" normalizeH="0" baseline="0" noProof="0" dirty="0">
                <a:ln>
                  <a:noFill/>
                </a:ln>
                <a:solidFill>
                  <a:srgbClr val="FF0000"/>
                </a:solidFill>
                <a:effectLst/>
                <a:uLnTx/>
                <a:uFillTx/>
                <a:latin typeface="Roboto"/>
                <a:ea typeface="+mn-ea"/>
                <a:cs typeface="+mn-cs"/>
              </a:rPr>
              <a:t>корректность</a:t>
            </a:r>
            <a:r>
              <a:rPr kumimoji="0" lang="ru-RU" sz="2200" b="0" i="0" u="none" strike="noStrike" kern="1200" cap="none" spc="0" normalizeH="0" baseline="0" noProof="0" dirty="0">
                <a:ln>
                  <a:noFill/>
                </a:ln>
                <a:solidFill>
                  <a:prstClr val="black"/>
                </a:solidFill>
                <a:effectLst/>
                <a:uLnTx/>
                <a:uFillTx/>
                <a:latin typeface="Roboto"/>
                <a:ea typeface="+mn-ea"/>
                <a:cs typeface="+mn-cs"/>
              </a:rPr>
              <a:t> может быть проверена в статике на этапе разработки </a:t>
            </a:r>
            <a:r>
              <a:rPr kumimoji="0" lang="ru-RU" sz="2200" b="0" i="0" u="none" strike="noStrike" kern="1200" cap="none" spc="0" normalizeH="0" baseline="0" noProof="0" dirty="0" smtClean="0">
                <a:ln>
                  <a:noFill/>
                </a:ln>
                <a:solidFill>
                  <a:prstClr val="black"/>
                </a:solidFill>
                <a:effectLst/>
                <a:uLnTx/>
                <a:uFillTx/>
                <a:latin typeface="Roboto"/>
                <a:ea typeface="+mn-ea"/>
                <a:cs typeface="+mn-cs"/>
              </a:rPr>
              <a:t>программы.</a:t>
            </a:r>
            <a:endParaRPr kumimoji="0" lang="en-US" sz="2200" b="0" i="0" u="none" strike="noStrike" kern="1200" cap="none" spc="0" normalizeH="0" baseline="0" noProof="0" dirty="0">
              <a:ln>
                <a:noFill/>
              </a:ln>
              <a:solidFill>
                <a:prstClr val="black"/>
              </a:solidFill>
              <a:effectLst/>
              <a:uLnTx/>
              <a:uFillTx/>
              <a:latin typeface="Roboto"/>
              <a:ea typeface="+mn-ea"/>
              <a:cs typeface="+mn-cs"/>
            </a:endParaRPr>
          </a:p>
          <a:p>
            <a:pPr marL="0" marR="0" lvl="0" indent="228600" algn="just"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prstClr val="black"/>
                </a:solidFill>
                <a:effectLst/>
                <a:uLnTx/>
                <a:uFillTx/>
                <a:latin typeface="Roboto"/>
                <a:ea typeface="+mn-ea"/>
                <a:cs typeface="+mn-cs"/>
              </a:rPr>
              <a:t>2. </a:t>
            </a:r>
            <a:r>
              <a:rPr kumimoji="0" lang="ru-RU" sz="2200" b="1" i="0" u="none" strike="noStrike" kern="1200" cap="none" spc="0" normalizeH="0" baseline="0" noProof="0" dirty="0" smtClean="0">
                <a:ln>
                  <a:noFill/>
                </a:ln>
                <a:solidFill>
                  <a:srgbClr val="FF0000"/>
                </a:solidFill>
                <a:effectLst/>
                <a:uLnTx/>
                <a:uFillTx/>
                <a:latin typeface="Roboto"/>
                <a:ea typeface="+mn-ea"/>
                <a:cs typeface="+mn-cs"/>
              </a:rPr>
              <a:t>Сложность </a:t>
            </a:r>
            <a:r>
              <a:rPr kumimoji="0" lang="ru-RU" sz="2200" b="1" i="0" u="none" strike="noStrike" kern="1200" cap="none" spc="0" normalizeH="0" baseline="0" noProof="0" dirty="0">
                <a:ln>
                  <a:noFill/>
                </a:ln>
                <a:solidFill>
                  <a:srgbClr val="FF0000"/>
                </a:solidFill>
                <a:effectLst/>
                <a:uLnTx/>
                <a:uFillTx/>
                <a:latin typeface="Roboto"/>
                <a:ea typeface="+mn-ea"/>
                <a:cs typeface="+mn-cs"/>
              </a:rPr>
              <a:t>программ</a:t>
            </a:r>
            <a:r>
              <a:rPr kumimoji="0" lang="ru-RU" sz="2200" b="0" i="0" u="none" strike="noStrike" kern="1200" cap="none" spc="0" normalizeH="0" baseline="0" noProof="0" dirty="0">
                <a:ln>
                  <a:noFill/>
                </a:ln>
                <a:solidFill>
                  <a:srgbClr val="FF0000"/>
                </a:solidFill>
                <a:effectLst/>
                <a:uLnTx/>
                <a:uFillTx/>
                <a:latin typeface="Roboto"/>
                <a:ea typeface="+mn-ea"/>
                <a:cs typeface="+mn-cs"/>
              </a:rPr>
              <a:t>.  </a:t>
            </a:r>
            <a:r>
              <a:rPr kumimoji="0" lang="ru-RU" sz="2200" b="0" i="0" u="none" strike="noStrike" kern="1200" cap="none" spc="0" normalizeH="0" baseline="0" noProof="0" dirty="0">
                <a:ln>
                  <a:noFill/>
                </a:ln>
                <a:solidFill>
                  <a:prstClr val="black"/>
                </a:solidFill>
                <a:effectLst/>
                <a:uLnTx/>
                <a:uFillTx/>
                <a:latin typeface="Roboto"/>
                <a:ea typeface="+mn-ea"/>
                <a:cs typeface="+mn-cs"/>
              </a:rPr>
              <a:t>Рассматривается в трех аспектах:</a:t>
            </a:r>
          </a:p>
          <a:p>
            <a:pPr marL="342900" marR="0" lvl="0" indent="-3429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u-RU" sz="2200" b="0" i="0" u="none" strike="noStrike" kern="1200" cap="none" spc="0" normalizeH="0" baseline="0" noProof="0" dirty="0">
                <a:ln>
                  <a:noFill/>
                </a:ln>
                <a:solidFill>
                  <a:prstClr val="black"/>
                </a:solidFill>
                <a:effectLst/>
                <a:uLnTx/>
                <a:uFillTx/>
                <a:latin typeface="Roboto"/>
                <a:ea typeface="+mn-ea"/>
                <a:cs typeface="+mn-cs"/>
              </a:rPr>
              <a:t>сложность процесса разработки программ; </a:t>
            </a:r>
          </a:p>
          <a:p>
            <a:pPr marL="342900" marR="0" lvl="0" indent="-3429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u-RU" sz="2200" b="0" i="0" u="none" strike="noStrike" kern="1200" cap="none" spc="0" normalizeH="0" baseline="0" noProof="0" dirty="0">
                <a:ln>
                  <a:noFill/>
                </a:ln>
                <a:solidFill>
                  <a:prstClr val="black"/>
                </a:solidFill>
                <a:effectLst/>
                <a:uLnTx/>
                <a:uFillTx/>
                <a:latin typeface="Roboto"/>
                <a:ea typeface="+mn-ea"/>
                <a:cs typeface="+mn-cs"/>
              </a:rPr>
              <a:t>сложность программы как объекта разработки (статическая);</a:t>
            </a:r>
          </a:p>
          <a:p>
            <a:pPr marL="342900" marR="0" lvl="0" indent="-3429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u-RU" sz="2200" b="0" i="0" u="none" strike="noStrike" kern="1200" cap="none" spc="0" normalizeH="0" baseline="0" noProof="0" dirty="0">
                <a:ln>
                  <a:noFill/>
                </a:ln>
                <a:solidFill>
                  <a:prstClr val="black"/>
                </a:solidFill>
                <a:effectLst/>
                <a:uLnTx/>
                <a:uFillTx/>
                <a:latin typeface="Roboto"/>
                <a:ea typeface="+mn-ea"/>
                <a:cs typeface="+mn-cs"/>
              </a:rPr>
              <a:t>сложность выполнения программы (динамическая) – учитывает ресурсы, необходимые для ее выполнения.</a:t>
            </a:r>
          </a:p>
          <a:p>
            <a:pPr marL="0" marR="0" lvl="0" indent="228600" algn="just" defTabSz="457200" rtl="0" eaLnBrk="1" fontAlgn="auto" latinLnBrk="0" hangingPunct="1">
              <a:lnSpc>
                <a:spcPct val="100000"/>
              </a:lnSpc>
              <a:spcBef>
                <a:spcPts val="0"/>
              </a:spcBef>
              <a:spcAft>
                <a:spcPts val="0"/>
              </a:spcAft>
              <a:buClrTx/>
              <a:buSzTx/>
              <a:buFontTx/>
              <a:buNone/>
              <a:tabLst/>
              <a:defRPr/>
            </a:pPr>
            <a:endParaRPr kumimoji="0" lang="ru-RU" sz="2200" b="0" i="0" u="none" strike="noStrike" kern="1200" cap="none" spc="0" normalizeH="0" baseline="0" noProof="0" dirty="0">
              <a:ln>
                <a:noFill/>
              </a:ln>
              <a:solidFill>
                <a:prstClr val="black"/>
              </a:solidFill>
              <a:effectLst/>
              <a:uLnTx/>
              <a:uFillTx/>
              <a:latin typeface="Roboto"/>
              <a:ea typeface="+mn-ea"/>
              <a:cs typeface="+mn-cs"/>
            </a:endParaRPr>
          </a:p>
        </p:txBody>
      </p:sp>
      <p:sp>
        <p:nvSpPr>
          <p:cNvPr id="3" name="Номер слайда 2"/>
          <p:cNvSpPr>
            <a:spLocks noGrp="1"/>
          </p:cNvSpPr>
          <p:nvPr>
            <p:ph type="sldNum" sz="quarter" idx="12"/>
          </p:nvPr>
        </p:nvSpPr>
        <p:spPr>
          <a:xfrm>
            <a:off x="10464800" y="5941695"/>
            <a:ext cx="1142245" cy="6699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400" b="0" i="0" u="none" strike="noStrike" kern="1200" cap="none" spc="0" normalizeH="0" baseline="0" noProof="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90251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25120" y="751344"/>
            <a:ext cx="11775440" cy="4832092"/>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tab pos="228600" algn="l"/>
              </a:tabLst>
              <a:defRPr/>
            </a:pPr>
            <a:r>
              <a:rPr kumimoji="0" lang="en-US" sz="2200" b="1" i="0" u="none" strike="noStrike" kern="1200" cap="none" spc="0" normalizeH="0" baseline="0" noProof="0" dirty="0" smtClean="0">
                <a:ln>
                  <a:noFill/>
                </a:ln>
                <a:solidFill>
                  <a:srgbClr val="FF0000"/>
                </a:solidFill>
                <a:effectLst/>
                <a:uLnTx/>
                <a:uFillTx/>
                <a:latin typeface="Roboto"/>
                <a:ea typeface="+mn-ea"/>
                <a:cs typeface="+mn-cs"/>
              </a:rPr>
              <a:t>3.</a:t>
            </a:r>
            <a:r>
              <a:rPr kumimoji="0" lang="ru-RU" sz="2200" b="1" i="0" u="none" strike="noStrike" kern="1200" cap="none" spc="0" normalizeH="0" baseline="0" noProof="0" dirty="0" smtClean="0">
                <a:ln>
                  <a:noFill/>
                </a:ln>
                <a:solidFill>
                  <a:srgbClr val="FF0000"/>
                </a:solidFill>
                <a:effectLst/>
                <a:uLnTx/>
                <a:uFillTx/>
                <a:latin typeface="Roboto"/>
                <a:ea typeface="+mn-ea"/>
                <a:cs typeface="+mn-cs"/>
              </a:rPr>
              <a:t>Трудоемкость </a:t>
            </a:r>
            <a:r>
              <a:rPr kumimoji="0" lang="ru-RU" sz="2200" b="0" i="0" u="none" strike="noStrike" kern="1200" cap="none" spc="0" normalizeH="0" baseline="0" noProof="0" dirty="0">
                <a:ln>
                  <a:noFill/>
                </a:ln>
                <a:solidFill>
                  <a:prstClr val="black"/>
                </a:solidFill>
                <a:effectLst/>
                <a:uLnTx/>
                <a:uFillTx/>
                <a:latin typeface="Roboto"/>
                <a:ea typeface="+mn-ea"/>
                <a:cs typeface="+mn-cs"/>
              </a:rPr>
              <a:t>- совокупные затраты труда на создание или использование программы.</a:t>
            </a:r>
          </a:p>
          <a:p>
            <a:pPr marL="0" marR="0" lvl="0" indent="450215" algn="just" defTabSz="457200" rtl="0" eaLnBrk="1" fontAlgn="auto" latinLnBrk="0" hangingPunct="1">
              <a:lnSpc>
                <a:spcPct val="100000"/>
              </a:lnSpc>
              <a:spcBef>
                <a:spcPts val="0"/>
              </a:spcBef>
              <a:spcAft>
                <a:spcPts val="0"/>
              </a:spcAft>
              <a:buClrTx/>
              <a:buSzTx/>
              <a:buFontTx/>
              <a:buNone/>
              <a:tabLst/>
              <a:defRPr/>
            </a:pPr>
            <a:r>
              <a:rPr kumimoji="0" lang="ru-RU" sz="2200" b="0" i="0" u="none" strike="noStrike" kern="1200" cap="none" spc="0" normalizeH="0" baseline="0" noProof="0" dirty="0">
                <a:ln>
                  <a:noFill/>
                </a:ln>
                <a:solidFill>
                  <a:prstClr val="black"/>
                </a:solidFill>
                <a:effectLst/>
                <a:uLnTx/>
                <a:uFillTx/>
                <a:latin typeface="Roboto"/>
                <a:ea typeface="+mn-ea"/>
                <a:cs typeface="+mn-cs"/>
              </a:rPr>
              <a:t>Различают трудоемкость на этапе проектирования программ и трудоемкость изучения и модификации программ при их сопровождении.</a:t>
            </a:r>
          </a:p>
          <a:p>
            <a:pPr marL="0" marR="0" lvl="0" indent="450215" algn="just" defTabSz="457200" rtl="0" eaLnBrk="1" fontAlgn="auto" latinLnBrk="0" hangingPunct="1">
              <a:lnSpc>
                <a:spcPct val="100000"/>
              </a:lnSpc>
              <a:spcBef>
                <a:spcPts val="0"/>
              </a:spcBef>
              <a:spcAft>
                <a:spcPts val="0"/>
              </a:spcAft>
              <a:buClrTx/>
              <a:buSzTx/>
              <a:buFontTx/>
              <a:buNone/>
              <a:tabLst/>
              <a:defRPr/>
            </a:pPr>
            <a:r>
              <a:rPr kumimoji="0" lang="ru-RU" sz="2200" b="0" i="0" u="none" strike="noStrike" kern="1200" cap="none" spc="0" normalizeH="0" baseline="0" noProof="0" dirty="0">
                <a:ln>
                  <a:noFill/>
                </a:ln>
                <a:solidFill>
                  <a:prstClr val="black"/>
                </a:solidFill>
                <a:effectLst/>
                <a:uLnTx/>
                <a:uFillTx/>
                <a:latin typeface="Roboto"/>
                <a:ea typeface="+mn-ea"/>
                <a:cs typeface="+mn-cs"/>
              </a:rPr>
              <a:t>На этапе проектирования основные затраты составляет трудоемкость создания программ заданной сложности и корректности. Трудоемкость зависит от квалификации специалистов,  технологии проектирования,  степени автоматизации разработки, испытаний и т.д. Трудоемкость изучения и модификации  программ  при  сопровождении определяется степенью документированности программ, уровнем языка программирования, структур-</a:t>
            </a:r>
            <a:r>
              <a:rPr kumimoji="0" lang="ru-RU" sz="2200" b="0" i="0" u="none" strike="noStrike" kern="1200" cap="none" spc="0" normalizeH="0" baseline="0" noProof="0" dirty="0" err="1">
                <a:ln>
                  <a:noFill/>
                </a:ln>
                <a:solidFill>
                  <a:prstClr val="black"/>
                </a:solidFill>
                <a:effectLst/>
                <a:uLnTx/>
                <a:uFillTx/>
                <a:latin typeface="Roboto"/>
                <a:ea typeface="+mn-ea"/>
                <a:cs typeface="+mn-cs"/>
              </a:rPr>
              <a:t>ностью</a:t>
            </a:r>
            <a:r>
              <a:rPr kumimoji="0" lang="ru-RU" sz="2200" b="0" i="0" u="none" strike="noStrike" kern="1200" cap="none" spc="0" normalizeH="0" baseline="0" noProof="0" dirty="0">
                <a:ln>
                  <a:noFill/>
                </a:ln>
                <a:solidFill>
                  <a:prstClr val="black"/>
                </a:solidFill>
                <a:effectLst/>
                <a:uLnTx/>
                <a:uFillTx/>
                <a:latin typeface="Roboto"/>
                <a:ea typeface="+mn-ea"/>
                <a:cs typeface="+mn-cs"/>
              </a:rPr>
              <a:t> их построения и другими факторами, связанными с удобством  анализа ПС и внесения изменений. Этот критерий влияет на длительность жизни программ. Целесообразность и длительность использования,  модернизации и переноса  программ сохраняются до  тех  пор, пока не станет рентабельной новая разработка.</a:t>
            </a:r>
          </a:p>
        </p:txBody>
      </p:sp>
      <p:sp>
        <p:nvSpPr>
          <p:cNvPr id="4" name="Номер слайда 3"/>
          <p:cNvSpPr>
            <a:spLocks noGrp="1"/>
          </p:cNvSpPr>
          <p:nvPr>
            <p:ph type="sldNum" sz="quarter" idx="12"/>
          </p:nvPr>
        </p:nvSpPr>
        <p:spPr>
          <a:xfrm>
            <a:off x="10535920" y="5913755"/>
            <a:ext cx="1142245" cy="6699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400" b="0" i="0" u="none" strike="noStrike" kern="1200" cap="none" spc="0" normalizeH="0" baseline="0" noProof="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6839448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57200" y="870079"/>
            <a:ext cx="10972800" cy="2354491"/>
          </a:xfrm>
          <a:prstGeom prst="rect">
            <a:avLst/>
          </a:prstGeom>
        </p:spPr>
        <p:txBody>
          <a:bodyPr wrap="square">
            <a:spAutoFit/>
          </a:bodyPr>
          <a:lstStyle/>
          <a:p>
            <a:pPr marL="0" marR="0" lvl="0" indent="450215" algn="just" defTabSz="457200" rtl="0" eaLnBrk="1" fontAlgn="auto" latinLnBrk="0" hangingPunct="1">
              <a:lnSpc>
                <a:spcPct val="100000"/>
              </a:lnSpc>
              <a:spcBef>
                <a:spcPts val="0"/>
              </a:spcBef>
              <a:spcAft>
                <a:spcPts val="0"/>
              </a:spcAft>
              <a:buClrTx/>
              <a:buSzTx/>
              <a:buFontTx/>
              <a:buNone/>
              <a:tabLst/>
              <a:defRPr/>
            </a:pPr>
            <a:r>
              <a:rPr kumimoji="0" lang="ru-RU" sz="2100" b="0" i="0" u="none" strike="noStrike" kern="1200" cap="none" spc="0" normalizeH="0" baseline="0" noProof="0" dirty="0">
                <a:ln>
                  <a:noFill/>
                </a:ln>
                <a:solidFill>
                  <a:srgbClr val="FF0000"/>
                </a:solidFill>
                <a:effectLst/>
                <a:uLnTx/>
                <a:uFillTx/>
                <a:latin typeface="Roboto"/>
                <a:ea typeface="+mn-ea"/>
                <a:cs typeface="+mn-cs"/>
              </a:rPr>
              <a:t>Первый вид  </a:t>
            </a:r>
            <a:r>
              <a:rPr kumimoji="0" lang="ru-RU" sz="2100" b="1" i="0" u="none" strike="noStrike" kern="1200" cap="none" spc="0" normalizeH="0" baseline="0" noProof="0" dirty="0">
                <a:ln>
                  <a:noFill/>
                </a:ln>
                <a:solidFill>
                  <a:prstClr val="black"/>
                </a:solidFill>
                <a:effectLst/>
                <a:uLnTx/>
                <a:uFillTx/>
                <a:latin typeface="Roboto"/>
                <a:ea typeface="+mn-ea"/>
                <a:cs typeface="+mn-cs"/>
              </a:rPr>
              <a:t>метрик (порядковая шкала)</a:t>
            </a:r>
            <a:r>
              <a:rPr kumimoji="0" lang="ru-RU" sz="2100" b="0" i="0" u="none" strike="noStrike" kern="1200" cap="none" spc="0" normalizeH="0" baseline="0" noProof="0" dirty="0">
                <a:ln>
                  <a:noFill/>
                </a:ln>
                <a:solidFill>
                  <a:prstClr val="black"/>
                </a:solidFill>
                <a:effectLst/>
                <a:uLnTx/>
                <a:uFillTx/>
                <a:latin typeface="Roboto"/>
                <a:ea typeface="+mn-ea"/>
                <a:cs typeface="+mn-cs"/>
              </a:rPr>
              <a:t> позволяет ранжировать некоторые характеристики путем сравнения с опорными значениями. Для объекта измерения устанавливается приоритетность признаков. Различают абсолютные и относительные порядковые метрики, первые из которых показывают больше или меньше значение данного параметра программы по сравнению с опорным, а второй – во сколько раз больше или меньше.  Математические преобразования с такими показателями более ограничены, чем  у первого вида метрик</a:t>
            </a:r>
            <a:r>
              <a:rPr kumimoji="0" lang="ru-RU" sz="2100" b="0" i="0" u="none" strike="noStrike" kern="1200" cap="none" spc="0" normalizeH="0" baseline="0" noProof="0" dirty="0">
                <a:ln>
                  <a:noFill/>
                </a:ln>
                <a:solidFill>
                  <a:srgbClr val="646464"/>
                </a:solidFill>
                <a:effectLst/>
                <a:uLnTx/>
                <a:uFillTx/>
                <a:latin typeface="Roboto"/>
                <a:ea typeface="+mn-ea"/>
                <a:cs typeface="+mn-cs"/>
              </a:rPr>
              <a:t>.</a:t>
            </a:r>
          </a:p>
        </p:txBody>
      </p:sp>
      <p:sp>
        <p:nvSpPr>
          <p:cNvPr id="3" name="Прямоугольник 2"/>
          <p:cNvSpPr/>
          <p:nvPr/>
        </p:nvSpPr>
        <p:spPr>
          <a:xfrm>
            <a:off x="457200" y="3318639"/>
            <a:ext cx="10972800" cy="3000821"/>
          </a:xfrm>
          <a:prstGeom prst="rect">
            <a:avLst/>
          </a:prstGeom>
        </p:spPr>
        <p:txBody>
          <a:bodyPr wrap="square">
            <a:spAutoFit/>
          </a:bodyPr>
          <a:lstStyle/>
          <a:p>
            <a:pPr marL="0" marR="0" lvl="0" indent="450215" algn="just" defTabSz="457200" rtl="0" eaLnBrk="1" fontAlgn="auto" latinLnBrk="0" hangingPunct="1">
              <a:lnSpc>
                <a:spcPct val="100000"/>
              </a:lnSpc>
              <a:spcBef>
                <a:spcPts val="0"/>
              </a:spcBef>
              <a:spcAft>
                <a:spcPts val="0"/>
              </a:spcAft>
              <a:buClrTx/>
              <a:buSzTx/>
              <a:buFontTx/>
              <a:buNone/>
              <a:tabLst/>
              <a:defRPr/>
            </a:pPr>
            <a:r>
              <a:rPr kumimoji="0" lang="ru-RU" sz="2100" b="0" i="0" u="none" strike="noStrike" kern="1200" cap="none" spc="0" normalizeH="0" baseline="0" noProof="0" dirty="0" smtClean="0">
                <a:ln>
                  <a:noFill/>
                </a:ln>
                <a:solidFill>
                  <a:srgbClr val="FF0000"/>
                </a:solidFill>
                <a:effectLst/>
                <a:uLnTx/>
                <a:uFillTx/>
                <a:latin typeface="Roboto"/>
                <a:ea typeface="+mn-ea"/>
                <a:cs typeface="+mn-cs"/>
              </a:rPr>
              <a:t>Второй </a:t>
            </a:r>
            <a:r>
              <a:rPr kumimoji="0" lang="ru-RU" sz="2100" b="0" i="0" u="none" strike="noStrike" kern="1200" cap="none" spc="0" normalizeH="0" baseline="0" noProof="0" dirty="0">
                <a:ln>
                  <a:noFill/>
                </a:ln>
                <a:solidFill>
                  <a:srgbClr val="FF0000"/>
                </a:solidFill>
                <a:effectLst/>
                <a:uLnTx/>
                <a:uFillTx/>
                <a:latin typeface="Roboto"/>
                <a:ea typeface="+mn-ea"/>
                <a:cs typeface="+mn-cs"/>
              </a:rPr>
              <a:t>вид </a:t>
            </a:r>
            <a:r>
              <a:rPr kumimoji="0" lang="ru-RU" sz="2100" b="1" i="0" u="none" strike="noStrike" kern="1200" cap="none" spc="0" normalizeH="0" baseline="0" noProof="0" dirty="0">
                <a:ln>
                  <a:noFill/>
                </a:ln>
                <a:solidFill>
                  <a:srgbClr val="FF0000"/>
                </a:solidFill>
                <a:effectLst/>
                <a:uLnTx/>
                <a:uFillTx/>
                <a:latin typeface="Roboto"/>
                <a:ea typeface="+mn-ea"/>
                <a:cs typeface="+mn-cs"/>
              </a:rPr>
              <a:t>метрик</a:t>
            </a:r>
            <a:r>
              <a:rPr kumimoji="0" lang="ru-RU" sz="2100" b="0" i="0" u="none" strike="noStrike" kern="1200" cap="none" spc="0" normalizeH="0" baseline="0" noProof="0" dirty="0">
                <a:ln>
                  <a:noFill/>
                </a:ln>
                <a:solidFill>
                  <a:srgbClr val="FF0000"/>
                </a:solidFill>
                <a:effectLst/>
                <a:uLnTx/>
                <a:uFillTx/>
                <a:latin typeface="Roboto"/>
                <a:ea typeface="+mn-ea"/>
                <a:cs typeface="+mn-cs"/>
              </a:rPr>
              <a:t>,</a:t>
            </a:r>
            <a:r>
              <a:rPr kumimoji="0" lang="ru-RU" sz="2100" b="0" i="0" u="none" strike="noStrike" kern="1200" cap="none" spc="0" normalizeH="0" baseline="0" noProof="0" dirty="0">
                <a:ln>
                  <a:noFill/>
                </a:ln>
                <a:solidFill>
                  <a:prstClr val="black"/>
                </a:solidFill>
                <a:effectLst/>
                <a:uLnTx/>
                <a:uFillTx/>
                <a:latin typeface="Roboto"/>
                <a:ea typeface="+mn-ea"/>
                <a:cs typeface="+mn-cs"/>
              </a:rPr>
              <a:t> которому соответствует </a:t>
            </a:r>
            <a:r>
              <a:rPr kumimoji="0" lang="ru-RU" sz="2100" b="1" i="0" u="none" strike="noStrike" kern="1200" cap="none" spc="0" normalizeH="0" baseline="0" noProof="0" dirty="0">
                <a:ln>
                  <a:noFill/>
                </a:ln>
                <a:solidFill>
                  <a:srgbClr val="FF0000"/>
                </a:solidFill>
                <a:effectLst/>
                <a:uLnTx/>
                <a:uFillTx/>
                <a:latin typeface="Roboto"/>
                <a:ea typeface="+mn-ea"/>
                <a:cs typeface="+mn-cs"/>
              </a:rPr>
              <a:t>интервальная шкала</a:t>
            </a:r>
            <a:r>
              <a:rPr kumimoji="0" lang="ru-RU" sz="2100" b="0" i="0" u="none" strike="noStrike" kern="1200" cap="none" spc="0" normalizeH="0" baseline="0" noProof="0" dirty="0">
                <a:ln>
                  <a:noFill/>
                </a:ln>
                <a:solidFill>
                  <a:prstClr val="black"/>
                </a:solidFill>
                <a:effectLst/>
                <a:uLnTx/>
                <a:uFillTx/>
                <a:latin typeface="Roboto"/>
                <a:ea typeface="+mn-ea"/>
                <a:cs typeface="+mn-cs"/>
              </a:rPr>
              <a:t>, характеризуется реально измеряемыми физическими показателями, например</a:t>
            </a:r>
            <a:r>
              <a:rPr kumimoji="0" lang="ru-RU" sz="2100" b="0" i="0" u="none" strike="noStrike" kern="1200" cap="none" spc="0" normalizeH="0" baseline="0" noProof="0" dirty="0">
                <a:ln>
                  <a:noFill/>
                </a:ln>
                <a:solidFill>
                  <a:prstClr val="black"/>
                </a:solidFill>
                <a:effectLst/>
                <a:uLnTx/>
                <a:uFillTx/>
                <a:latin typeface="Roboto"/>
                <a:ea typeface="+mn-ea"/>
                <a:cs typeface="+mn-cs"/>
                <a:sym typeface="Symbol" panose="05050102010706020507" pitchFamily="18" charset="2"/>
              </a:rPr>
              <a:t></a:t>
            </a:r>
            <a:endParaRPr kumimoji="0" lang="ru-RU" sz="2100" b="0" i="0" u="none" strike="noStrike" kern="1200" cap="none" spc="0" normalizeH="0" baseline="0" noProof="0" dirty="0">
              <a:ln>
                <a:noFill/>
              </a:ln>
              <a:solidFill>
                <a:prstClr val="black"/>
              </a:solidFill>
              <a:effectLst/>
              <a:uLnTx/>
              <a:uFillTx/>
              <a:latin typeface="Roboto"/>
              <a:ea typeface="+mn-ea"/>
              <a:cs typeface="+mn-cs"/>
            </a:endParaRPr>
          </a:p>
          <a:p>
            <a:pPr marL="0" marR="0" lvl="0" indent="450215" algn="just" defTabSz="457200" rtl="0" eaLnBrk="1" fontAlgn="auto" latinLnBrk="0" hangingPunct="1">
              <a:lnSpc>
                <a:spcPct val="100000"/>
              </a:lnSpc>
              <a:spcBef>
                <a:spcPts val="0"/>
              </a:spcBef>
              <a:spcAft>
                <a:spcPts val="0"/>
              </a:spcAft>
              <a:buClrTx/>
              <a:buSzTx/>
              <a:buFont typeface="+mj-lt"/>
              <a:buAutoNum type="arabicPeriod"/>
              <a:tabLst/>
              <a:defRPr/>
            </a:pPr>
            <a:r>
              <a:rPr kumimoji="0" lang="ru-RU" sz="2100" b="0" i="0" u="none" strike="noStrike" kern="1200" cap="none" spc="0" normalizeH="0" baseline="0" noProof="0" dirty="0">
                <a:ln>
                  <a:noFill/>
                </a:ln>
                <a:solidFill>
                  <a:prstClr val="black"/>
                </a:solidFill>
                <a:effectLst/>
                <a:uLnTx/>
                <a:uFillTx/>
                <a:latin typeface="Roboto"/>
                <a:ea typeface="+mn-ea"/>
                <a:cs typeface="+mn-cs"/>
              </a:rPr>
              <a:t>временем выполнения программы,</a:t>
            </a:r>
          </a:p>
          <a:p>
            <a:pPr marL="0" marR="0" lvl="0" indent="450215" algn="just" defTabSz="457200" rtl="0" eaLnBrk="1" fontAlgn="auto" latinLnBrk="0" hangingPunct="1">
              <a:lnSpc>
                <a:spcPct val="100000"/>
              </a:lnSpc>
              <a:spcBef>
                <a:spcPts val="0"/>
              </a:spcBef>
              <a:spcAft>
                <a:spcPts val="0"/>
              </a:spcAft>
              <a:buClrTx/>
              <a:buSzTx/>
              <a:buFont typeface="+mj-lt"/>
              <a:buAutoNum type="arabicPeriod"/>
              <a:tabLst/>
              <a:defRPr/>
            </a:pPr>
            <a:r>
              <a:rPr kumimoji="0" lang="ru-RU" sz="2100" b="0" i="0" u="none" strike="noStrike" kern="1200" cap="none" spc="0" normalizeH="0" baseline="0" noProof="0" dirty="0">
                <a:ln>
                  <a:noFill/>
                </a:ln>
                <a:solidFill>
                  <a:prstClr val="black"/>
                </a:solidFill>
                <a:effectLst/>
                <a:uLnTx/>
                <a:uFillTx/>
                <a:latin typeface="Roboto"/>
                <a:ea typeface="+mn-ea"/>
                <a:cs typeface="+mn-cs"/>
              </a:rPr>
              <a:t>числом маршрутов в программе,</a:t>
            </a:r>
          </a:p>
          <a:p>
            <a:pPr marL="0" marR="0" lvl="0" indent="450215" algn="just" defTabSz="457200" rtl="0" eaLnBrk="1" fontAlgn="auto" latinLnBrk="0" hangingPunct="1">
              <a:lnSpc>
                <a:spcPct val="100000"/>
              </a:lnSpc>
              <a:spcBef>
                <a:spcPts val="0"/>
              </a:spcBef>
              <a:spcAft>
                <a:spcPts val="0"/>
              </a:spcAft>
              <a:buClrTx/>
              <a:buSzTx/>
              <a:buFont typeface="+mj-lt"/>
              <a:buAutoNum type="arabicPeriod"/>
              <a:tabLst/>
              <a:defRPr/>
            </a:pPr>
            <a:r>
              <a:rPr kumimoji="0" lang="ru-RU" sz="2100" b="0" i="0" u="none" strike="noStrike" kern="1200" cap="none" spc="0" normalizeH="0" baseline="0" noProof="0" dirty="0">
                <a:ln>
                  <a:noFill/>
                </a:ln>
                <a:solidFill>
                  <a:prstClr val="black"/>
                </a:solidFill>
                <a:effectLst/>
                <a:uLnTx/>
                <a:uFillTx/>
                <a:latin typeface="Roboto"/>
                <a:ea typeface="+mn-ea"/>
                <a:cs typeface="+mn-cs"/>
              </a:rPr>
              <a:t>числом таблиц в базе данных,</a:t>
            </a:r>
          </a:p>
          <a:p>
            <a:pPr marL="0" marR="0" lvl="0" indent="450215" algn="just" defTabSz="457200" rtl="0" eaLnBrk="1" fontAlgn="auto" latinLnBrk="0" hangingPunct="1">
              <a:lnSpc>
                <a:spcPct val="100000"/>
              </a:lnSpc>
              <a:spcBef>
                <a:spcPts val="0"/>
              </a:spcBef>
              <a:spcAft>
                <a:spcPts val="0"/>
              </a:spcAft>
              <a:buClrTx/>
              <a:buSzTx/>
              <a:buFont typeface="+mj-lt"/>
              <a:buAutoNum type="arabicPeriod"/>
              <a:tabLst/>
              <a:defRPr/>
            </a:pPr>
            <a:r>
              <a:rPr kumimoji="0" lang="ru-RU" sz="2100" b="0" i="0" u="none" strike="noStrike" kern="1200" cap="none" spc="0" normalizeH="0" baseline="0" noProof="0" dirty="0">
                <a:ln>
                  <a:noFill/>
                </a:ln>
                <a:solidFill>
                  <a:prstClr val="black"/>
                </a:solidFill>
                <a:effectLst/>
                <a:uLnTx/>
                <a:uFillTx/>
                <a:latin typeface="Roboto"/>
                <a:ea typeface="+mn-ea"/>
                <a:cs typeface="+mn-cs"/>
              </a:rPr>
              <a:t>объемом программы и т.д.</a:t>
            </a:r>
          </a:p>
          <a:p>
            <a:pPr marL="0" marR="0" lvl="0" indent="450215" algn="just" defTabSz="457200" rtl="0" eaLnBrk="1" fontAlgn="auto" latinLnBrk="0" hangingPunct="1">
              <a:lnSpc>
                <a:spcPct val="100000"/>
              </a:lnSpc>
              <a:spcBef>
                <a:spcPts val="0"/>
              </a:spcBef>
              <a:spcAft>
                <a:spcPts val="0"/>
              </a:spcAft>
              <a:buClrTx/>
              <a:buSzTx/>
              <a:buFontTx/>
              <a:buNone/>
              <a:tabLst/>
              <a:defRPr/>
            </a:pPr>
            <a:r>
              <a:rPr kumimoji="0" lang="ru-RU" sz="2100" b="0" i="0" u="none" strike="noStrike" kern="1200" cap="none" spc="0" normalizeH="0" baseline="0" noProof="0" dirty="0">
                <a:ln>
                  <a:noFill/>
                </a:ln>
                <a:solidFill>
                  <a:prstClr val="black"/>
                </a:solidFill>
                <a:effectLst/>
                <a:uLnTx/>
                <a:uFillTx/>
                <a:latin typeface="Roboto"/>
                <a:ea typeface="+mn-ea"/>
                <a:cs typeface="+mn-cs"/>
              </a:rPr>
              <a:t>Свойства, описываемые такими параметрами, численно представляются наиболее полно, с возможными градациями в пределах точности измерения показателей.</a:t>
            </a:r>
          </a:p>
        </p:txBody>
      </p:sp>
      <p:sp>
        <p:nvSpPr>
          <p:cNvPr id="4" name="Номер слайда 3"/>
          <p:cNvSpPr>
            <a:spLocks noGrp="1"/>
          </p:cNvSpPr>
          <p:nvPr>
            <p:ph type="sldNum" sz="quarter" idx="12"/>
          </p:nvPr>
        </p:nvSpPr>
        <p:spPr>
          <a:xfrm>
            <a:off x="10444480" y="5984497"/>
            <a:ext cx="1142245" cy="6699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4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50143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1360" y="3236298"/>
            <a:ext cx="11470640" cy="193899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u-RU"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Таким образом, все характеристики качества могут быть объединены в три группы, к которым применимы разные категории метрик:</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u-RU"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ru-RU" sz="2400" b="1" i="0"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категорийные</a:t>
            </a:r>
            <a:r>
              <a:rPr kumimoji="0" lang="ru-RU"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 или описательные (номинальные), метрики,</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u-RU"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 количественные метрики;</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u-RU"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 качественные метрики.</a:t>
            </a:r>
            <a:endParaRPr kumimoji="0" lang="ru-RU"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3" name="Прямоугольник 2"/>
          <p:cNvSpPr/>
          <p:nvPr/>
        </p:nvSpPr>
        <p:spPr>
          <a:xfrm>
            <a:off x="558800" y="966877"/>
            <a:ext cx="11104880" cy="1708160"/>
          </a:xfrm>
          <a:prstGeom prst="rect">
            <a:avLst/>
          </a:prstGeom>
        </p:spPr>
        <p:txBody>
          <a:bodyPr wrap="square">
            <a:spAutoFit/>
          </a:bodyPr>
          <a:lstStyle/>
          <a:p>
            <a:pPr marL="0" marR="0" lvl="0" indent="450215" algn="just" defTabSz="457200" rtl="0" eaLnBrk="1" fontAlgn="auto" latinLnBrk="0" hangingPunct="1">
              <a:lnSpc>
                <a:spcPct val="100000"/>
              </a:lnSpc>
              <a:spcBef>
                <a:spcPts val="0"/>
              </a:spcBef>
              <a:spcAft>
                <a:spcPts val="0"/>
              </a:spcAft>
              <a:buClrTx/>
              <a:buSzTx/>
              <a:buFontTx/>
              <a:buNone/>
              <a:tabLst/>
              <a:defRPr/>
            </a:pPr>
            <a:r>
              <a:rPr kumimoji="0" lang="ru-RU" sz="2100" b="0" i="0" u="none" strike="noStrike" kern="1200" cap="none" spc="0" normalizeH="0" baseline="0" noProof="0" dirty="0">
                <a:ln>
                  <a:noFill/>
                </a:ln>
                <a:solidFill>
                  <a:srgbClr val="FF0000"/>
                </a:solidFill>
                <a:effectLst/>
                <a:uLnTx/>
                <a:uFillTx/>
                <a:latin typeface="Roboto"/>
                <a:ea typeface="+mn-ea"/>
                <a:cs typeface="+mn-cs"/>
              </a:rPr>
              <a:t>Третий вид </a:t>
            </a:r>
            <a:r>
              <a:rPr kumimoji="0" lang="ru-RU" sz="2100" b="1" i="0" u="none" strike="noStrike" kern="1200" cap="none" spc="0" normalizeH="0" baseline="0" noProof="0" dirty="0">
                <a:ln>
                  <a:noFill/>
                </a:ln>
                <a:solidFill>
                  <a:srgbClr val="FF0000"/>
                </a:solidFill>
                <a:effectLst/>
                <a:uLnTx/>
                <a:uFillTx/>
                <a:latin typeface="Roboto"/>
                <a:ea typeface="+mn-ea"/>
                <a:cs typeface="+mn-cs"/>
              </a:rPr>
              <a:t>метрик (номинальная или относительная шкала</a:t>
            </a:r>
            <a:r>
              <a:rPr kumimoji="0" lang="ru-RU" sz="2100" b="0" i="0" u="none" strike="noStrike" kern="1200" cap="none" spc="0" normalizeH="0" baseline="0" noProof="0" dirty="0">
                <a:ln>
                  <a:noFill/>
                </a:ln>
                <a:solidFill>
                  <a:srgbClr val="FF0000"/>
                </a:solidFill>
                <a:effectLst/>
                <a:uLnTx/>
                <a:uFillTx/>
                <a:latin typeface="Roboto"/>
                <a:ea typeface="+mn-ea"/>
                <a:cs typeface="+mn-cs"/>
              </a:rPr>
              <a:t>) </a:t>
            </a:r>
            <a:r>
              <a:rPr kumimoji="0" lang="ru-RU" sz="2100" b="0" i="0" u="none" strike="noStrike" kern="1200" cap="none" spc="0" normalizeH="0" baseline="0" noProof="0" dirty="0">
                <a:ln>
                  <a:noFill/>
                </a:ln>
                <a:solidFill>
                  <a:prstClr val="black"/>
                </a:solidFill>
                <a:effectLst/>
                <a:uLnTx/>
                <a:uFillTx/>
                <a:latin typeface="Roboto"/>
                <a:ea typeface="+mn-ea"/>
                <a:cs typeface="+mn-cs"/>
              </a:rPr>
              <a:t>характеризует только  наличие  рассматриваемого свойства или признака у программы без учета градации по численным значениям. Например:  наличие у программы структурированности, гибкости, простоты освоения и т.д.</a:t>
            </a:r>
          </a:p>
          <a:p>
            <a:pPr marL="0" marR="0" lvl="0" indent="450215" algn="just" defTabSz="457200" rtl="0" eaLnBrk="1" fontAlgn="auto" latinLnBrk="0" hangingPunct="1">
              <a:lnSpc>
                <a:spcPct val="100000"/>
              </a:lnSpc>
              <a:spcBef>
                <a:spcPts val="0"/>
              </a:spcBef>
              <a:spcAft>
                <a:spcPts val="0"/>
              </a:spcAft>
              <a:buClrTx/>
              <a:buSzTx/>
              <a:buFontTx/>
              <a:buNone/>
              <a:tabLst/>
              <a:defRPr/>
            </a:pPr>
            <a:r>
              <a:rPr kumimoji="0" lang="ru-RU" sz="2100" b="0" i="0" u="none" strike="noStrike" kern="1200" cap="none" spc="0" normalizeH="0" baseline="0" noProof="0" dirty="0">
                <a:ln>
                  <a:noFill/>
                </a:ln>
                <a:solidFill>
                  <a:prstClr val="black"/>
                </a:solidFill>
                <a:effectLst/>
                <a:uLnTx/>
                <a:uFillTx/>
                <a:latin typeface="Roboto"/>
                <a:ea typeface="+mn-ea"/>
                <a:cs typeface="+mn-cs"/>
              </a:rPr>
              <a:t> </a:t>
            </a:r>
          </a:p>
        </p:txBody>
      </p:sp>
      <p:sp>
        <p:nvSpPr>
          <p:cNvPr id="4" name="Номер слайда 3"/>
          <p:cNvSpPr>
            <a:spLocks noGrp="1"/>
          </p:cNvSpPr>
          <p:nvPr>
            <p:ph type="sldNum" sz="quarter" idx="12"/>
          </p:nvPr>
        </p:nvSpPr>
        <p:spPr>
          <a:xfrm>
            <a:off x="10521435" y="5954395"/>
            <a:ext cx="1142245" cy="6699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4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2012880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2400" y="812810"/>
            <a:ext cx="11958320" cy="3139321"/>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ru-RU" sz="2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Характеристика </a:t>
            </a:r>
            <a:r>
              <a:rPr kumimoji="0" lang="ru-RU"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ru-RU" sz="22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Функциональность</a:t>
            </a:r>
            <a:r>
              <a:rPr kumimoji="0" lang="ru-RU" sz="22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ru-RU"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является </a:t>
            </a:r>
            <a:r>
              <a:rPr kumimoji="0" lang="ru-RU" sz="22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категорийной</a:t>
            </a:r>
            <a:r>
              <a:rPr kumimoji="0" lang="ru-RU"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(описательной), ее </a:t>
            </a:r>
            <a:r>
              <a:rPr kumimoji="0" lang="ru-RU"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субхарактеристики</a:t>
            </a:r>
            <a:r>
              <a:rPr kumimoji="0" lang="ru-RU"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не оцениваются с помощью количественных мер. Характеристики «</a:t>
            </a:r>
            <a:r>
              <a:rPr kumimoji="0" lang="ru-RU" sz="22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Надежность</a:t>
            </a:r>
            <a:r>
              <a:rPr kumimoji="0" lang="ru-RU" sz="22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и «</a:t>
            </a:r>
            <a:r>
              <a:rPr kumimoji="0" lang="ru-RU" sz="22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Эффективность</a:t>
            </a:r>
            <a:r>
              <a:rPr kumimoji="0" lang="ru-RU"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являются </a:t>
            </a:r>
            <a:r>
              <a:rPr kumimoji="0" lang="ru-RU" sz="22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количественными</a:t>
            </a:r>
            <a:r>
              <a:rPr kumimoji="0" lang="ru-RU"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а остальные сочетают в себе количественные и качественные оценки </a:t>
            </a:r>
            <a:r>
              <a:rPr kumimoji="0" lang="ru-RU"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субхарактеристик</a:t>
            </a:r>
            <a:r>
              <a:rPr kumimoji="0" lang="ru-RU"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именно поэтому в некоторых случаях не указаны меры тех или иных </a:t>
            </a:r>
            <a:r>
              <a:rPr kumimoji="0" lang="ru-RU"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субхарактеристик</a:t>
            </a:r>
            <a:r>
              <a:rPr kumimoji="0" lang="ru-RU"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ru-RU" sz="2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Такие </a:t>
            </a:r>
            <a:r>
              <a:rPr kumimoji="0" lang="ru-RU"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субхарактеристики</a:t>
            </a:r>
            <a:r>
              <a:rPr kumimoji="0" lang="ru-RU"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как, например, простота использования или </a:t>
            </a:r>
            <a:r>
              <a:rPr kumimoji="0" lang="ru-RU"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анализируемость</a:t>
            </a:r>
            <a:r>
              <a:rPr kumimoji="0" lang="ru-RU"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могут быть оценены порядковой мерой, связанной с субъективной или экспертной оценкой, т. е. их свойства могут быть оценены </a:t>
            </a:r>
            <a:r>
              <a:rPr kumimoji="0" lang="ru-RU" sz="22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качественной</a:t>
            </a:r>
            <a:r>
              <a:rPr kumimoji="0" lang="ru-RU"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оценкой, а не количественной.</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ru-RU" sz="2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ru-RU"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Номер слайда 2"/>
          <p:cNvSpPr>
            <a:spLocks noGrp="1"/>
          </p:cNvSpPr>
          <p:nvPr>
            <p:ph type="sldNum" sz="quarter" idx="12"/>
          </p:nvPr>
        </p:nvSpPr>
        <p:spPr>
          <a:xfrm>
            <a:off x="10637520" y="5913755"/>
            <a:ext cx="1142245" cy="6699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4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8586837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588578" y="4284571"/>
            <a:ext cx="11340663" cy="1988277"/>
          </a:xfrm>
          <a:prstGeom prst="rect">
            <a:avLst/>
          </a:prstGeom>
        </p:spPr>
        <p:txBody>
          <a:bodyPr>
            <a:normAutofit fontScale="92500" lnSpcReduction="20000"/>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a:lstStyle>
          <a:p>
            <a:pPr marL="0" marR="0" lvl="0" indent="0" algn="just" defTabSz="457200" rtl="0" eaLnBrk="1" fontAlgn="base" latinLnBrk="0" hangingPunct="1">
              <a:lnSpc>
                <a:spcPct val="100000"/>
              </a:lnSpc>
              <a:spcBef>
                <a:spcPct val="0"/>
              </a:spcBef>
              <a:spcAft>
                <a:spcPct val="0"/>
              </a:spcAft>
              <a:buClrTx/>
              <a:buSzTx/>
              <a:buFontTx/>
              <a:buNone/>
              <a:tabLst/>
              <a:defRPr/>
            </a:pPr>
            <a:r>
              <a:rPr kumimoji="0" lang="ru-RU" sz="2400" b="0" i="0" u="none" strike="noStrike" kern="1200" cap="none" spc="0" normalizeH="0" baseline="0" noProof="0" dirty="0" smtClean="0">
                <a:ln>
                  <a:noFill/>
                </a:ln>
                <a:solidFill>
                  <a:prstClr val="black"/>
                </a:solidFill>
                <a:effectLst/>
                <a:uLnTx/>
                <a:uFillTx/>
                <a:latin typeface="Arial" panose="020B0604020202020204" pitchFamily="34" charset="0"/>
                <a:ea typeface="+mj-ea"/>
                <a:cs typeface="Arial" panose="020B0604020202020204" pitchFamily="34" charset="0"/>
              </a:rPr>
              <a:t> </a:t>
            </a:r>
          </a:p>
          <a:p>
            <a:pPr marL="0" marR="0" lvl="0" indent="0" algn="just" defTabSz="457200" rtl="0" eaLnBrk="1" fontAlgn="base" latinLnBrk="0" hangingPunct="1">
              <a:lnSpc>
                <a:spcPct val="100000"/>
              </a:lnSpc>
              <a:spcBef>
                <a:spcPct val="0"/>
              </a:spcBef>
              <a:spcAft>
                <a:spcPct val="0"/>
              </a:spcAft>
              <a:buClrTx/>
              <a:buSzTx/>
              <a:buFontTx/>
              <a:buNone/>
              <a:tabLst/>
              <a:defRPr/>
            </a:pPr>
            <a:endParaRPr kumimoji="0" lang="ru-RU" sz="2400" b="0" i="1" u="none" strike="noStrike" kern="1200" cap="none" spc="0" normalizeH="0" baseline="0" noProof="0" dirty="0" smtClean="0">
              <a:ln>
                <a:noFill/>
              </a:ln>
              <a:solidFill>
                <a:prstClr val="black"/>
              </a:solidFill>
              <a:effectLst/>
              <a:uLnTx/>
              <a:uFillTx/>
              <a:latin typeface="Arial" panose="020B0604020202020204" pitchFamily="34" charset="0"/>
              <a:ea typeface="+mj-ea"/>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Tx/>
              <a:buSzTx/>
              <a:buFontTx/>
              <a:buNone/>
              <a:tabLst/>
              <a:defRPr/>
            </a:pPr>
            <a:endParaRPr kumimoji="0" lang="ru-RU" sz="2400" b="0" i="1"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Tx/>
              <a:buSzTx/>
              <a:buFontTx/>
              <a:buNone/>
              <a:tabLst/>
              <a:defRPr/>
            </a:pPr>
            <a:r>
              <a:rPr kumimoji="0" lang="ru-RU" sz="2400" b="0" i="1" u="none" strike="noStrike" kern="1200" cap="none" spc="0" normalizeH="0" baseline="0" noProof="0" dirty="0" smtClean="0">
                <a:ln>
                  <a:noFill/>
                </a:ln>
                <a:solidFill>
                  <a:prstClr val="black"/>
                </a:solidFill>
                <a:effectLst/>
                <a:uLnTx/>
                <a:uFillTx/>
                <a:latin typeface="Arial" panose="020B0604020202020204" pitchFamily="34" charset="0"/>
                <a:ea typeface="+mj-ea"/>
                <a:cs typeface="Arial" panose="020B0604020202020204" pitchFamily="34" charset="0"/>
              </a:rPr>
              <a:t>Оформление : № группы, Ф.И.О. , номер,</a:t>
            </a:r>
            <a:r>
              <a:rPr kumimoji="0" lang="en-US" sz="2400" b="0" i="1" u="none" strike="noStrike" kern="1200" cap="none" spc="0" normalizeH="0" baseline="0" noProof="0" dirty="0" smtClean="0">
                <a:ln>
                  <a:noFill/>
                </a:ln>
                <a:solidFill>
                  <a:prstClr val="black"/>
                </a:solidFill>
                <a:effectLst/>
                <a:uLnTx/>
                <a:uFillTx/>
                <a:latin typeface="Arial" panose="020B0604020202020204" pitchFamily="34" charset="0"/>
                <a:ea typeface="+mj-ea"/>
                <a:cs typeface="Arial" panose="020B0604020202020204" pitchFamily="34" charset="0"/>
              </a:rPr>
              <a:t> </a:t>
            </a:r>
            <a:r>
              <a:rPr kumimoji="0" lang="ru-RU" sz="2400" b="0" i="1" u="none" strike="noStrike" kern="1200" cap="none" spc="0" normalizeH="0" baseline="0" noProof="0" dirty="0" smtClean="0">
                <a:ln>
                  <a:noFill/>
                </a:ln>
                <a:solidFill>
                  <a:prstClr val="black"/>
                </a:solidFill>
                <a:effectLst/>
                <a:uLnTx/>
                <a:uFillTx/>
                <a:latin typeface="Arial" panose="020B0604020202020204" pitchFamily="34" charset="0"/>
                <a:ea typeface="+mj-ea"/>
                <a:cs typeface="Arial" panose="020B0604020202020204" pitchFamily="34" charset="0"/>
              </a:rPr>
              <a:t>тема практического занятия, основной текст (структурированный, рисунки),  выводы.</a:t>
            </a:r>
          </a:p>
          <a:p>
            <a:pPr marL="0" marR="0" lvl="0" indent="0" algn="just" defTabSz="457200" rtl="0" eaLnBrk="1" fontAlgn="base" latinLnBrk="0" hangingPunct="1">
              <a:lnSpc>
                <a:spcPct val="100000"/>
              </a:lnSpc>
              <a:spcBef>
                <a:spcPct val="0"/>
              </a:spcBef>
              <a:spcAft>
                <a:spcPct val="0"/>
              </a:spcAft>
              <a:buClrTx/>
              <a:buSzTx/>
              <a:buFontTx/>
              <a:buNone/>
              <a:tabLst/>
              <a:defRPr/>
            </a:pPr>
            <a:endParaRPr kumimoji="0" lang="ru-RU" sz="2400" b="0" i="1"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US" sz="2400" b="0" i="1" u="none" strike="noStrike" kern="1200" cap="none" spc="0" normalizeH="0" baseline="0" noProof="0" dirty="0" smtClean="0">
                <a:ln>
                  <a:noFill/>
                </a:ln>
                <a:solidFill>
                  <a:prstClr val="black"/>
                </a:solidFill>
                <a:effectLst/>
                <a:uLnTx/>
                <a:uFillTx/>
                <a:latin typeface="Arial" panose="020B0604020202020204" pitchFamily="34" charset="0"/>
                <a:ea typeface="+mj-ea"/>
                <a:cs typeface="Arial" panose="020B0604020202020204" pitchFamily="34" charset="0"/>
              </a:rPr>
              <a:t>konst17@mail.ru</a:t>
            </a:r>
            <a:endParaRPr kumimoji="0" lang="ru-RU" sz="2400" b="0" i="1" u="none" strike="noStrike" kern="1200" cap="none" spc="0" normalizeH="0" baseline="0" noProof="0" dirty="0" smtClean="0">
              <a:ln>
                <a:noFill/>
              </a:ln>
              <a:solidFill>
                <a:prstClr val="black"/>
              </a:solidFill>
              <a:effectLst/>
              <a:uLnTx/>
              <a:uFillTx/>
              <a:latin typeface="Arial" panose="020B0604020202020204" pitchFamily="34" charset="0"/>
              <a:ea typeface="+mj-ea"/>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Tx/>
              <a:buSzTx/>
              <a:buFontTx/>
              <a:buNone/>
              <a:tabLst/>
              <a:defRPr/>
            </a:pPr>
            <a:endParaRPr kumimoji="0" lang="ru-RU" sz="2400" b="0" i="1"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endParaRPr>
          </a:p>
        </p:txBody>
      </p:sp>
      <p:sp>
        <p:nvSpPr>
          <p:cNvPr id="3" name="Прямоугольник 2"/>
          <p:cNvSpPr/>
          <p:nvPr/>
        </p:nvSpPr>
        <p:spPr>
          <a:xfrm>
            <a:off x="807590" y="1268361"/>
            <a:ext cx="11253627" cy="3570208"/>
          </a:xfrm>
          <a:prstGeom prst="rect">
            <a:avLst/>
          </a:prstGeom>
        </p:spPr>
        <p:txBody>
          <a:bodyPr wrap="square">
            <a:spAutoFit/>
          </a:bodyPr>
          <a:lstStyle/>
          <a:p>
            <a:pPr marL="0" marR="0" lvl="0" indent="540385" algn="l" defTabSz="457200" rtl="0" eaLnBrk="1" fontAlgn="auto" latinLnBrk="0" hangingPunct="1">
              <a:lnSpc>
                <a:spcPct val="150000"/>
              </a:lnSpc>
              <a:spcBef>
                <a:spcPts val="600"/>
              </a:spcBef>
              <a:spcAft>
                <a:spcPts val="0"/>
              </a:spcAft>
              <a:buClrTx/>
              <a:buSzTx/>
              <a:buFontTx/>
              <a:buNone/>
              <a:tabLst/>
              <a:defRPr/>
            </a:pPr>
            <a:r>
              <a:rPr kumimoji="0" lang="ru-RU"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Задание: </a:t>
            </a:r>
            <a:endParaRPr kumimoji="0" lang="ru-RU"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endParaRPr>
          </a:p>
          <a:p>
            <a:pPr marL="0" marR="0" lvl="0" indent="0" algn="just" defTabSz="457200" rtl="0" eaLnBrk="1" fontAlgn="auto" latinLnBrk="0" hangingPunct="1">
              <a:lnSpc>
                <a:spcPct val="150000"/>
              </a:lnSpc>
              <a:spcBef>
                <a:spcPts val="600"/>
              </a:spcBef>
              <a:spcAft>
                <a:spcPts val="0"/>
              </a:spcAft>
              <a:buClrTx/>
              <a:buSzTx/>
              <a:buFontTx/>
              <a:buNone/>
              <a:tabLst/>
              <a:defRPr/>
            </a:pPr>
            <a:r>
              <a:rPr kumimoji="0" lang="ru-RU"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1. Описать качественные показатели программного  компонента и шесть характеристик качества</a:t>
            </a:r>
            <a:r>
              <a:rPr kumimoji="0" lang="ru-RU" sz="2400" b="0" i="0" u="none" strike="noStrike" kern="1200" cap="none" spc="0" normalizeH="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 программного обеспечения</a:t>
            </a:r>
            <a:r>
              <a:rPr kumimoji="0" lang="ru-RU"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 применительно к индивидуальному программному проекту.</a:t>
            </a:r>
          </a:p>
          <a:p>
            <a:pPr marL="0" marR="0" lvl="0" indent="0" algn="l" defTabSz="457200" rtl="0" eaLnBrk="1" fontAlgn="auto" latinLnBrk="0" hangingPunct="1">
              <a:lnSpc>
                <a:spcPct val="150000"/>
              </a:lnSpc>
              <a:spcBef>
                <a:spcPts val="600"/>
              </a:spcBef>
              <a:spcAft>
                <a:spcPts val="0"/>
              </a:spcAft>
              <a:buClrTx/>
              <a:buSzTx/>
              <a:buFontTx/>
              <a:buNone/>
              <a:tabLst/>
              <a:defRPr/>
            </a:pPr>
            <a:endParaRPr kumimoji="0" lang="ru-RU"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endParaRPr>
          </a:p>
          <a:p>
            <a:pPr marL="0" marR="0" lvl="0" indent="0" algn="just" defTabSz="457200" rtl="0" eaLnBrk="1" fontAlgn="auto" latinLnBrk="0" hangingPunct="1">
              <a:lnSpc>
                <a:spcPct val="150000"/>
              </a:lnSpc>
              <a:spcBef>
                <a:spcPts val="0"/>
              </a:spcBef>
              <a:spcAft>
                <a:spcPts val="0"/>
              </a:spcAft>
              <a:buClrTx/>
              <a:buSzTx/>
              <a:buFontTx/>
              <a:buNone/>
              <a:tabLst/>
              <a:defRPr/>
            </a:pPr>
            <a:endPar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p:txBody>
      </p:sp>
    </p:spTree>
    <p:extLst>
      <p:ext uri="{BB962C8B-B14F-4D97-AF65-F5344CB8AC3E}">
        <p14:creationId xmlns:p14="http://schemas.microsoft.com/office/powerpoint/2010/main" val="1595973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348791" y="1074013"/>
            <a:ext cx="11557262" cy="4154984"/>
          </a:xfrm>
          <a:prstGeom prst="rect">
            <a:avLst/>
          </a:prstGeom>
        </p:spPr>
        <p:txBody>
          <a:bodyPr wrap="square">
            <a:spAutoFit/>
          </a:bodyPr>
          <a:lstStyle/>
          <a:p>
            <a:pPr algn="just" hangingPunct="0"/>
            <a:r>
              <a:rPr lang="ru-RU" sz="2400" dirty="0">
                <a:solidFill>
                  <a:schemeClr val="bg1"/>
                </a:solidFill>
                <a:latin typeface="Times New Roman" panose="02020603050405020304" pitchFamily="18" charset="0"/>
                <a:ea typeface="Times New Roman" panose="02020603050405020304" pitchFamily="18" charset="0"/>
              </a:rPr>
              <a:t>	Программы редко применяются как самостоятельные единицы. Чаще всего они являются элементами более крупных информационных систем, осуществляющих сбор, хранение и обработку данных. Такие системы становятся неотъемлемой частью механизма функционирования предприятий, на которых они эксплуатируются. </a:t>
            </a:r>
          </a:p>
          <a:p>
            <a:pPr lvl="0" algn="just" hangingPunct="0"/>
            <a:r>
              <a:rPr lang="ru-RU" sz="2400" dirty="0">
                <a:solidFill>
                  <a:schemeClr val="bg1"/>
                </a:solidFill>
                <a:latin typeface="Times New Roman" panose="02020603050405020304" pitchFamily="18" charset="0"/>
                <a:ea typeface="Times New Roman" panose="02020603050405020304" pitchFamily="18" charset="0"/>
              </a:rPr>
              <a:t>	Прямо или косвенно, они затрагивают деятельность множества людей. Чтобы это воздействие носило положительный характер, программы не просто должны быть полезными, надежными и эффективными, но должны явно обнаруживать эти качества для тех, кто с ними работает. </a:t>
            </a:r>
          </a:p>
          <a:p>
            <a:pPr lvl="0" algn="just" hangingPunct="0"/>
            <a:r>
              <a:rPr lang="ru-RU" sz="2400" dirty="0" smtClean="0">
                <a:solidFill>
                  <a:schemeClr val="bg1"/>
                </a:solidFill>
                <a:latin typeface="Times New Roman" panose="02020603050405020304" pitchFamily="18" charset="0"/>
                <a:ea typeface="Times New Roman" panose="02020603050405020304" pitchFamily="18" charset="0"/>
              </a:rPr>
              <a:t>	Тематике </a:t>
            </a:r>
            <a:r>
              <a:rPr lang="ru-RU" sz="2400" dirty="0">
                <a:solidFill>
                  <a:schemeClr val="bg1"/>
                </a:solidFill>
                <a:latin typeface="Times New Roman" panose="02020603050405020304" pitchFamily="18" charset="0"/>
                <a:ea typeface="Times New Roman" panose="02020603050405020304" pitchFamily="18" charset="0"/>
              </a:rPr>
              <a:t>разработке информационных систем с позиции планирования и управления сложными и большими проектами, учитывающими специфику коллективов разработчиков, посвящено множество исследований.</a:t>
            </a:r>
          </a:p>
        </p:txBody>
      </p:sp>
    </p:spTree>
    <p:extLst>
      <p:ext uri="{BB962C8B-B14F-4D97-AF65-F5344CB8AC3E}">
        <p14:creationId xmlns:p14="http://schemas.microsoft.com/office/powerpoint/2010/main" val="235450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4096418" y="1403624"/>
            <a:ext cx="3827283" cy="105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Среды разработки</a:t>
            </a:r>
            <a:endParaRPr lang="ru-RU" dirty="0"/>
          </a:p>
        </p:txBody>
      </p:sp>
      <p:sp>
        <p:nvSpPr>
          <p:cNvPr id="5" name="Прямоугольник 4"/>
          <p:cNvSpPr/>
          <p:nvPr/>
        </p:nvSpPr>
        <p:spPr>
          <a:xfrm>
            <a:off x="1102937" y="3621463"/>
            <a:ext cx="2017337" cy="105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Среды пользователей</a:t>
            </a:r>
            <a:endParaRPr lang="ru-RU" dirty="0"/>
          </a:p>
        </p:txBody>
      </p:sp>
      <p:sp>
        <p:nvSpPr>
          <p:cNvPr id="7" name="Прямоугольник 6"/>
          <p:cNvSpPr/>
          <p:nvPr/>
        </p:nvSpPr>
        <p:spPr>
          <a:xfrm>
            <a:off x="6760600" y="3621463"/>
            <a:ext cx="1685827" cy="105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ru-RU" dirty="0" smtClean="0">
                <a:solidFill>
                  <a:prstClr val="white"/>
                </a:solidFill>
              </a:rPr>
              <a:t>Среда заказчика</a:t>
            </a:r>
            <a:endParaRPr lang="ru-RU" dirty="0">
              <a:solidFill>
                <a:prstClr val="white"/>
              </a:solidFill>
            </a:endParaRPr>
          </a:p>
        </p:txBody>
      </p:sp>
      <p:sp>
        <p:nvSpPr>
          <p:cNvPr id="9" name="Прямоугольник 8"/>
          <p:cNvSpPr/>
          <p:nvPr/>
        </p:nvSpPr>
        <p:spPr>
          <a:xfrm>
            <a:off x="3873960" y="3621463"/>
            <a:ext cx="2336277" cy="105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Среда программного и аппаратного обеспечения </a:t>
            </a:r>
            <a:endParaRPr lang="ru-RU" dirty="0"/>
          </a:p>
        </p:txBody>
      </p:sp>
      <p:sp>
        <p:nvSpPr>
          <p:cNvPr id="10" name="Прямоугольник 9"/>
          <p:cNvSpPr/>
          <p:nvPr/>
        </p:nvSpPr>
        <p:spPr>
          <a:xfrm>
            <a:off x="9104736" y="3621463"/>
            <a:ext cx="2000040" cy="105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ru-RU" dirty="0" smtClean="0">
                <a:solidFill>
                  <a:prstClr val="white"/>
                </a:solidFill>
              </a:rPr>
              <a:t>Среда разработчиков</a:t>
            </a:r>
            <a:endParaRPr lang="ru-RU" dirty="0">
              <a:solidFill>
                <a:prstClr val="white"/>
              </a:solidFill>
            </a:endParaRPr>
          </a:p>
        </p:txBody>
      </p:sp>
      <p:sp>
        <p:nvSpPr>
          <p:cNvPr id="3" name="Стрелка вправо 2"/>
          <p:cNvSpPr/>
          <p:nvPr/>
        </p:nvSpPr>
        <p:spPr>
          <a:xfrm rot="9233249">
            <a:off x="2169009" y="2787277"/>
            <a:ext cx="2203674" cy="433633"/>
          </a:xfrm>
          <a:prstGeom prst="rightArrow">
            <a:avLst>
              <a:gd name="adj1" fmla="val 5484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право 10"/>
          <p:cNvSpPr/>
          <p:nvPr/>
        </p:nvSpPr>
        <p:spPr>
          <a:xfrm rot="1999946">
            <a:off x="7724823" y="2747801"/>
            <a:ext cx="2074146" cy="433633"/>
          </a:xfrm>
          <a:prstGeom prst="rightArrow">
            <a:avLst>
              <a:gd name="adj1" fmla="val 5484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Стрелка вправо 12"/>
          <p:cNvSpPr/>
          <p:nvPr/>
        </p:nvSpPr>
        <p:spPr>
          <a:xfrm rot="5400000">
            <a:off x="6781872" y="2813644"/>
            <a:ext cx="1162038" cy="453602"/>
          </a:xfrm>
          <a:prstGeom prst="rightArrow">
            <a:avLst>
              <a:gd name="adj1" fmla="val 5484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Стрелка вправо 13"/>
          <p:cNvSpPr/>
          <p:nvPr/>
        </p:nvSpPr>
        <p:spPr>
          <a:xfrm rot="5400000">
            <a:off x="4441009" y="2833714"/>
            <a:ext cx="1202178" cy="453602"/>
          </a:xfrm>
          <a:prstGeom prst="rightArrow">
            <a:avLst>
              <a:gd name="adj1" fmla="val 5484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518392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188536" y="777161"/>
            <a:ext cx="11547835" cy="5262979"/>
          </a:xfrm>
          <a:prstGeom prst="rect">
            <a:avLst/>
          </a:prstGeom>
        </p:spPr>
        <p:txBody>
          <a:bodyPr wrap="square">
            <a:spAutoFit/>
          </a:bodyPr>
          <a:lstStyle/>
          <a:p>
            <a:pPr algn="just" hangingPunct="0">
              <a:spcAft>
                <a:spcPts val="0"/>
              </a:spcAft>
            </a:pPr>
            <a:r>
              <a:rPr lang="ru-RU" sz="2400" b="1" dirty="0" smtClean="0">
                <a:solidFill>
                  <a:schemeClr val="bg1"/>
                </a:solidFill>
                <a:latin typeface="Times New Roman" panose="02020603050405020304" pitchFamily="18" charset="0"/>
                <a:ea typeface="Times New Roman" panose="02020603050405020304" pitchFamily="18" charset="0"/>
              </a:rPr>
              <a:t>	1</a:t>
            </a:r>
            <a:r>
              <a:rPr lang="ru-RU" sz="2400" b="1" dirty="0">
                <a:solidFill>
                  <a:schemeClr val="bg1"/>
                </a:solidFill>
                <a:latin typeface="Times New Roman" panose="02020603050405020304" pitchFamily="18" charset="0"/>
                <a:ea typeface="Times New Roman" panose="02020603050405020304" pitchFamily="18" charset="0"/>
              </a:rPr>
              <a:t>. Среда пользователей. </a:t>
            </a:r>
            <a:endParaRPr lang="ru-RU" sz="2400" b="1" dirty="0" smtClean="0">
              <a:solidFill>
                <a:schemeClr val="bg1"/>
              </a:solidFill>
              <a:latin typeface="Times New Roman" panose="02020603050405020304" pitchFamily="18" charset="0"/>
              <a:ea typeface="Times New Roman" panose="02020603050405020304" pitchFamily="18" charset="0"/>
            </a:endParaRPr>
          </a:p>
          <a:p>
            <a:pPr algn="just" hangingPunct="0">
              <a:spcAft>
                <a:spcPts val="0"/>
              </a:spcAft>
            </a:pPr>
            <a:r>
              <a:rPr lang="ru-RU" sz="2400" dirty="0">
                <a:solidFill>
                  <a:schemeClr val="bg1"/>
                </a:solidFill>
                <a:latin typeface="Times New Roman" panose="02020603050405020304" pitchFamily="18" charset="0"/>
                <a:ea typeface="Times New Roman" panose="02020603050405020304" pitchFamily="18" charset="0"/>
              </a:rPr>
              <a:t>	</a:t>
            </a:r>
            <a:r>
              <a:rPr lang="ru-RU" sz="2400" dirty="0" smtClean="0">
                <a:solidFill>
                  <a:schemeClr val="bg1"/>
                </a:solidFill>
                <a:latin typeface="Times New Roman" panose="02020603050405020304" pitchFamily="18" charset="0"/>
                <a:ea typeface="Times New Roman" panose="02020603050405020304" pitchFamily="18" charset="0"/>
              </a:rPr>
              <a:t>Как </a:t>
            </a:r>
            <a:r>
              <a:rPr lang="ru-RU" sz="2400" dirty="0">
                <a:solidFill>
                  <a:schemeClr val="bg1"/>
                </a:solidFill>
                <a:latin typeface="Times New Roman" panose="02020603050405020304" pitchFamily="18" charset="0"/>
                <a:ea typeface="Times New Roman" panose="02020603050405020304" pitchFamily="18" charset="0"/>
              </a:rPr>
              <a:t>процесс проектирования программной системы, так и его конечный продукт должны быть ориентированы на нужды пользователей.</a:t>
            </a:r>
          </a:p>
          <a:p>
            <a:pPr algn="just" hangingPunct="0">
              <a:spcAft>
                <a:spcPts val="0"/>
              </a:spcAft>
            </a:pPr>
            <a:r>
              <a:rPr lang="ru-RU" sz="2400" dirty="0" smtClean="0">
                <a:solidFill>
                  <a:schemeClr val="bg1"/>
                </a:solidFill>
                <a:latin typeface="Times New Roman" panose="02020603050405020304" pitchFamily="18" charset="0"/>
                <a:ea typeface="Times New Roman" panose="02020603050405020304" pitchFamily="18" charset="0"/>
              </a:rPr>
              <a:t>	Пользователи </a:t>
            </a:r>
            <a:r>
              <a:rPr lang="ru-RU" sz="2400" dirty="0">
                <a:solidFill>
                  <a:schemeClr val="bg1"/>
                </a:solidFill>
                <a:latin typeface="Times New Roman" panose="02020603050405020304" pitchFamily="18" charset="0"/>
                <a:ea typeface="Times New Roman" panose="02020603050405020304" pitchFamily="18" charset="0"/>
              </a:rPr>
              <a:t>будут уверены в эффективности системы, если почувствуют, что в группе, занимающейся ее разработкой, прислушиваются к их пожеланиям, если найдут, что форма входных данных и результатов удобна и близка к привычной, и, наконец, если им будет продемонстрировано, что система должным образом перерабатывает информацию, отобранную по их собственному усмотрению. Если пользователи принимают участие в проекте на стадии разработки, они лучше осведомлены о характеристиках системы и могут внести свою лепту в формирование ее окончательного облика. Если же пользователи привлекаются на этапе испытаний, они получают возможность оценить качества системы еще до начала эксплуатации. Располагая квалифицированно составленной, исчерпывающей документацией, пользователи смогут быть уверены, что система будет работать с полной отдачей</a:t>
            </a:r>
            <a:r>
              <a:rPr lang="ru-RU" sz="2400" dirty="0" smtClean="0">
                <a:solidFill>
                  <a:schemeClr val="bg1"/>
                </a:solidFill>
                <a:latin typeface="Times New Roman" panose="02020603050405020304" pitchFamily="18" charset="0"/>
                <a:ea typeface="Times New Roman" panose="02020603050405020304" pitchFamily="18" charset="0"/>
              </a:rPr>
              <a:t>.</a:t>
            </a:r>
            <a:endParaRPr lang="ru-RU" sz="24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174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655195" y="1142184"/>
            <a:ext cx="10850250" cy="3785652"/>
          </a:xfrm>
          <a:prstGeom prst="rect">
            <a:avLst/>
          </a:prstGeom>
        </p:spPr>
        <p:txBody>
          <a:bodyPr wrap="square">
            <a:spAutoFit/>
          </a:bodyPr>
          <a:lstStyle/>
          <a:p>
            <a:pPr algn="just" hangingPunct="0"/>
            <a:r>
              <a:rPr lang="ru-RU" sz="2400" dirty="0" smtClean="0">
                <a:solidFill>
                  <a:schemeClr val="bg1"/>
                </a:solidFill>
                <a:latin typeface="Times New Roman" panose="02020603050405020304" pitchFamily="18" charset="0"/>
                <a:ea typeface="Times New Roman" panose="02020603050405020304" pitchFamily="18" charset="0"/>
              </a:rPr>
              <a:t>	Пользователями </a:t>
            </a:r>
            <a:r>
              <a:rPr lang="ru-RU" sz="2400" dirty="0">
                <a:solidFill>
                  <a:schemeClr val="bg1"/>
                </a:solidFill>
                <a:latin typeface="Times New Roman" panose="02020603050405020304" pitchFamily="18" charset="0"/>
                <a:ea typeface="Times New Roman" panose="02020603050405020304" pitchFamily="18" charset="0"/>
              </a:rPr>
              <a:t>программной системы могут быть служащие административных учреждений, для которых на ЭВМ подготавливаются отчеты и ведомости, или инженеры, выполняющие на машинах научно-технические расчеты. В число пользователей входят также работники из вспомогательного персонала, отвечающие за ввод информации и заполнение бланков входных форм или контролирующие правильность и точность данных, выдаваемых ЭВМ. Все лица, на том или ином этапе принимающие участие в процессе обработки информации, от ее сбора до оформления результатов, еще на стадии проектирования системы должны быть ознакомлены с теми ее особенностями, которые должны приниматься в расчет в их практической деятельности.</a:t>
            </a:r>
          </a:p>
        </p:txBody>
      </p:sp>
    </p:spTree>
    <p:extLst>
      <p:ext uri="{BB962C8B-B14F-4D97-AF65-F5344CB8AC3E}">
        <p14:creationId xmlns:p14="http://schemas.microsoft.com/office/powerpoint/2010/main" val="220037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886121" y="704929"/>
            <a:ext cx="10619324" cy="4893647"/>
          </a:xfrm>
          <a:prstGeom prst="rect">
            <a:avLst/>
          </a:prstGeom>
        </p:spPr>
        <p:txBody>
          <a:bodyPr wrap="square">
            <a:spAutoFit/>
          </a:bodyPr>
          <a:lstStyle/>
          <a:p>
            <a:pPr algn="just" hangingPunct="0">
              <a:spcAft>
                <a:spcPts val="0"/>
              </a:spcAft>
            </a:pPr>
            <a:r>
              <a:rPr lang="ru-RU" sz="2400" b="1" dirty="0" smtClean="0">
                <a:solidFill>
                  <a:schemeClr val="bg1"/>
                </a:solidFill>
                <a:latin typeface="Times New Roman" panose="02020603050405020304" pitchFamily="18" charset="0"/>
                <a:ea typeface="Times New Roman" panose="02020603050405020304" pitchFamily="18" charset="0"/>
              </a:rPr>
              <a:t>	2</a:t>
            </a:r>
            <a:r>
              <a:rPr lang="ru-RU" sz="2400" b="1" dirty="0">
                <a:solidFill>
                  <a:schemeClr val="bg1"/>
                </a:solidFill>
                <a:latin typeface="Times New Roman" panose="02020603050405020304" pitchFamily="18" charset="0"/>
                <a:ea typeface="Times New Roman" panose="02020603050405020304" pitchFamily="18" charset="0"/>
              </a:rPr>
              <a:t>. Среда программного и аппаратного обеспечения</a:t>
            </a:r>
            <a:r>
              <a:rPr lang="ru-RU" sz="2400" b="1" dirty="0" smtClean="0">
                <a:solidFill>
                  <a:schemeClr val="bg1"/>
                </a:solidFill>
                <a:latin typeface="Times New Roman" panose="02020603050405020304" pitchFamily="18" charset="0"/>
                <a:ea typeface="Times New Roman" panose="02020603050405020304" pitchFamily="18" charset="0"/>
              </a:rPr>
              <a:t>.</a:t>
            </a:r>
          </a:p>
          <a:p>
            <a:pPr algn="just" hangingPunct="0">
              <a:spcAft>
                <a:spcPts val="0"/>
              </a:spcAft>
            </a:pPr>
            <a:r>
              <a:rPr lang="ru-RU" sz="2400" dirty="0" smtClean="0">
                <a:solidFill>
                  <a:schemeClr val="bg1"/>
                </a:solidFill>
                <a:latin typeface="Times New Roman" panose="02020603050405020304" pitchFamily="18" charset="0"/>
                <a:ea typeface="Times New Roman" panose="02020603050405020304" pitchFamily="18" charset="0"/>
              </a:rPr>
              <a:t> 	</a:t>
            </a:r>
          </a:p>
          <a:p>
            <a:pPr algn="just" hangingPunct="0">
              <a:spcAft>
                <a:spcPts val="0"/>
              </a:spcAft>
            </a:pPr>
            <a:r>
              <a:rPr lang="ru-RU" sz="2400" dirty="0">
                <a:solidFill>
                  <a:schemeClr val="bg1"/>
                </a:solidFill>
                <a:latin typeface="Times New Roman" panose="02020603050405020304" pitchFamily="18" charset="0"/>
                <a:ea typeface="Times New Roman" panose="02020603050405020304" pitchFamily="18" charset="0"/>
              </a:rPr>
              <a:t>	</a:t>
            </a:r>
            <a:r>
              <a:rPr lang="ru-RU" sz="2400" dirty="0" smtClean="0">
                <a:solidFill>
                  <a:schemeClr val="bg1"/>
                </a:solidFill>
                <a:latin typeface="Times New Roman" panose="02020603050405020304" pitchFamily="18" charset="0"/>
                <a:ea typeface="Times New Roman" panose="02020603050405020304" pitchFamily="18" charset="0"/>
              </a:rPr>
              <a:t>Программа </a:t>
            </a:r>
            <a:r>
              <a:rPr lang="ru-RU" sz="2400" dirty="0">
                <a:solidFill>
                  <a:schemeClr val="bg1"/>
                </a:solidFill>
                <a:latin typeface="Times New Roman" panose="02020603050405020304" pitchFamily="18" charset="0"/>
                <a:ea typeface="Times New Roman" panose="02020603050405020304" pitchFamily="18" charset="0"/>
              </a:rPr>
              <a:t>неотделима от вычислительной среды, с которой взаимодействует. Она использует системные программные средства, а те в свою очередь могут пользоваться ее информацией. Программа либо сама создает файлы, либо обрабатывает файлы, сформированные другими программами. Она должна быть построена таким образом, чтобы могла применяться в различных приложениях и обходиться только имеющимися аппаратными ресурсами и средствами программирования. Процесс разработки программы в значительной степени зависит от наличия специализированных языков проектирования, каталогов данных, оптимизирующих компиляторов, генераторов тестовых задач. Существенно проще создать хорошую программу, располагая эффективными вспомогательными средствами.</a:t>
            </a:r>
          </a:p>
        </p:txBody>
      </p:sp>
    </p:spTree>
    <p:extLst>
      <p:ext uri="{BB962C8B-B14F-4D97-AF65-F5344CB8AC3E}">
        <p14:creationId xmlns:p14="http://schemas.microsoft.com/office/powerpoint/2010/main" val="59263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93497" y="348201"/>
            <a:ext cx="12010519" cy="5262979"/>
          </a:xfrm>
          <a:prstGeom prst="rect">
            <a:avLst/>
          </a:prstGeom>
        </p:spPr>
        <p:txBody>
          <a:bodyPr wrap="square">
            <a:spAutoFit/>
          </a:bodyPr>
          <a:lstStyle/>
          <a:p>
            <a:pPr algn="just" hangingPunct="0"/>
            <a:r>
              <a:rPr lang="ru-RU" sz="2400" dirty="0" smtClean="0">
                <a:solidFill>
                  <a:schemeClr val="bg1"/>
                </a:solidFill>
                <a:latin typeface="Times New Roman" panose="02020603050405020304" pitchFamily="18" charset="0"/>
                <a:ea typeface="Times New Roman" panose="02020603050405020304" pitchFamily="18" charset="0"/>
              </a:rPr>
              <a:t>	Состав </a:t>
            </a:r>
            <a:r>
              <a:rPr lang="ru-RU" sz="2400" dirty="0">
                <a:solidFill>
                  <a:schemeClr val="bg1"/>
                </a:solidFill>
                <a:latin typeface="Times New Roman" panose="02020603050405020304" pitchFamily="18" charset="0"/>
                <a:ea typeface="Times New Roman" panose="02020603050405020304" pitchFamily="18" charset="0"/>
              </a:rPr>
              <a:t>вычислительной системы называется ее конфигурацией. </a:t>
            </a:r>
            <a:r>
              <a:rPr lang="ru-RU" sz="2400" dirty="0" smtClean="0">
                <a:solidFill>
                  <a:schemeClr val="bg1"/>
                </a:solidFill>
                <a:latin typeface="Times New Roman" panose="02020603050405020304" pitchFamily="18" charset="0"/>
                <a:ea typeface="Times New Roman" panose="02020603050405020304" pitchFamily="18" charset="0"/>
              </a:rPr>
              <a:t>Различают </a:t>
            </a:r>
            <a:r>
              <a:rPr lang="ru-RU" sz="2400" dirty="0">
                <a:solidFill>
                  <a:schemeClr val="bg1"/>
                </a:solidFill>
                <a:latin typeface="Times New Roman" panose="02020603050405020304" pitchFamily="18" charset="0"/>
                <a:ea typeface="Times New Roman" panose="02020603050405020304" pitchFamily="18" charset="0"/>
              </a:rPr>
              <a:t>аппаратную и программную конфигурацию. Современные компьютеры имеют блочную конструкцию. Аппаратную конфигурацию, необходимую для выполнения конкретных видов работ, можно собрать из готовых блоков и гибко изменять по мере необходимости.</a:t>
            </a:r>
          </a:p>
          <a:p>
            <a:pPr algn="just" hangingPunct="0"/>
            <a:r>
              <a:rPr lang="ru-RU" sz="2400" dirty="0" smtClean="0">
                <a:solidFill>
                  <a:schemeClr val="bg1"/>
                </a:solidFill>
                <a:latin typeface="Times New Roman" panose="02020603050405020304" pitchFamily="18" charset="0"/>
                <a:ea typeface="Times New Roman" panose="02020603050405020304" pitchFamily="18" charset="0"/>
              </a:rPr>
              <a:t>	Согласование </a:t>
            </a:r>
            <a:r>
              <a:rPr lang="ru-RU" sz="2400" dirty="0">
                <a:solidFill>
                  <a:schemeClr val="bg1"/>
                </a:solidFill>
                <a:latin typeface="Times New Roman" panose="02020603050405020304" pitchFamily="18" charset="0"/>
                <a:ea typeface="Times New Roman" panose="02020603050405020304" pitchFamily="18" charset="0"/>
              </a:rPr>
              <a:t>между отдельными блоками выполняется с помощью устройств, называемых аппаратными интерфейсами. Стандарты на аппаратные интерфейсы называются протоколами. Аппаратные интерфейсы разделятся на последовательные и параллельные.</a:t>
            </a:r>
          </a:p>
          <a:p>
            <a:pPr algn="just" hangingPunct="0"/>
            <a:r>
              <a:rPr lang="ru-RU" sz="2400" dirty="0" smtClean="0">
                <a:solidFill>
                  <a:schemeClr val="bg1"/>
                </a:solidFill>
                <a:latin typeface="Times New Roman" panose="02020603050405020304" pitchFamily="18" charset="0"/>
                <a:ea typeface="Times New Roman" panose="02020603050405020304" pitchFamily="18" charset="0"/>
              </a:rPr>
              <a:t>	Последовательный </a:t>
            </a:r>
            <a:r>
              <a:rPr lang="ru-RU" sz="2400" dirty="0">
                <a:solidFill>
                  <a:schemeClr val="bg1"/>
                </a:solidFill>
                <a:latin typeface="Times New Roman" panose="02020603050405020304" pitchFamily="18" charset="0"/>
                <a:ea typeface="Times New Roman" panose="02020603050405020304" pitchFamily="18" charset="0"/>
              </a:rPr>
              <a:t>интерфейс обеспечивает передачу данных последовательно, бит за битом и поэтому обеспечивают малую скорость передачи данных и имеют простое устройство. Их используют для подключения медленных устройств, а также в тех случаях, когда нет ограничений на продолжительность обмена данными, например, для подключения клавиатуры и мыши. Скорость передачи данных через последовательный интерфейс измеряется в битах в секунду</a:t>
            </a:r>
            <a:r>
              <a:rPr lang="ru-RU" sz="2400" dirty="0" smtClean="0">
                <a:solidFill>
                  <a:schemeClr val="bg1"/>
                </a:solidFill>
                <a:latin typeface="Times New Roman" panose="02020603050405020304" pitchFamily="18" charset="0"/>
                <a:ea typeface="Times New Roman" panose="02020603050405020304" pitchFamily="18" charset="0"/>
              </a:rPr>
              <a:t>.</a:t>
            </a:r>
            <a:endParaRPr lang="ru-RU" sz="24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362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348792" y="825294"/>
            <a:ext cx="11312164" cy="5632311"/>
          </a:xfrm>
          <a:prstGeom prst="rect">
            <a:avLst/>
          </a:prstGeom>
        </p:spPr>
        <p:txBody>
          <a:bodyPr wrap="square">
            <a:spAutoFit/>
          </a:bodyPr>
          <a:lstStyle/>
          <a:p>
            <a:pPr algn="just" hangingPunct="0"/>
            <a:r>
              <a:rPr lang="ru-RU" sz="2400" dirty="0" smtClean="0">
                <a:solidFill>
                  <a:schemeClr val="bg1"/>
                </a:solidFill>
                <a:latin typeface="Times New Roman" panose="02020603050405020304" pitchFamily="18" charset="0"/>
                <a:ea typeface="Times New Roman" panose="02020603050405020304" pitchFamily="18" charset="0"/>
              </a:rPr>
              <a:t>	Параллельные </a:t>
            </a:r>
            <a:r>
              <a:rPr lang="ru-RU" sz="2400" dirty="0">
                <a:solidFill>
                  <a:schemeClr val="bg1"/>
                </a:solidFill>
                <a:latin typeface="Times New Roman" panose="02020603050405020304" pitchFamily="18" charset="0"/>
                <a:ea typeface="Times New Roman" panose="02020603050405020304" pitchFamily="18" charset="0"/>
              </a:rPr>
              <a:t>интерфейсы обеспечивают передачу данных одновременно группами битов, что повышает скорость передачи данных. Количество битов в группе называется разрядностью интерфейса. Существуют 8, 16, 32 и 64-разрядные интерфейсы. Они имеют более сложное устройство, чем последовательные интерфейсы. Их применяют там, где важна скорость передачи данных: для подключения печатающих устройств, устройств ввода графических данных, устройств записи на внешние запоминающие устройства и т.п. Производительность параллельных интерфейсов измеряется в байтах в секунду</a:t>
            </a:r>
            <a:r>
              <a:rPr lang="ru-RU" sz="2400" dirty="0" smtClean="0">
                <a:solidFill>
                  <a:schemeClr val="bg1"/>
                </a:solidFill>
                <a:latin typeface="Times New Roman" panose="02020603050405020304" pitchFamily="18" charset="0"/>
                <a:ea typeface="Times New Roman" panose="02020603050405020304" pitchFamily="18" charset="0"/>
              </a:rPr>
              <a:t>.</a:t>
            </a:r>
          </a:p>
          <a:p>
            <a:pPr algn="just" hangingPunct="0"/>
            <a:r>
              <a:rPr lang="ru-RU" sz="2400" dirty="0">
                <a:solidFill>
                  <a:schemeClr val="bg1"/>
                </a:solidFill>
                <a:latin typeface="Times New Roman" panose="02020603050405020304" pitchFamily="18" charset="0"/>
                <a:ea typeface="Times New Roman" panose="02020603050405020304" pitchFamily="18" charset="0"/>
              </a:rPr>
              <a:t>	</a:t>
            </a:r>
            <a:r>
              <a:rPr lang="ru-RU" dirty="0"/>
              <a:t> </a:t>
            </a:r>
            <a:r>
              <a:rPr lang="ru-RU" sz="2400" dirty="0">
                <a:solidFill>
                  <a:schemeClr val="bg1"/>
                </a:solidFill>
                <a:latin typeface="Times New Roman" panose="02020603050405020304" pitchFamily="18" charset="0"/>
                <a:ea typeface="Times New Roman" panose="02020603050405020304" pitchFamily="18" charset="0"/>
              </a:rPr>
              <a:t>В настоящее время базовая аппаратная конфигурация персонального компьютера включает следующие устройства:</a:t>
            </a:r>
          </a:p>
          <a:p>
            <a:pPr marL="342900" indent="-342900" algn="just" hangingPunct="0">
              <a:buFont typeface="Arial" panose="020B0604020202020204" pitchFamily="34" charset="0"/>
              <a:buChar char="•"/>
            </a:pPr>
            <a:r>
              <a:rPr lang="ru-RU" sz="2400" dirty="0">
                <a:solidFill>
                  <a:schemeClr val="bg1"/>
                </a:solidFill>
                <a:latin typeface="Times New Roman" panose="02020603050405020304" pitchFamily="18" charset="0"/>
                <a:ea typeface="Times New Roman" panose="02020603050405020304" pitchFamily="18" charset="0"/>
              </a:rPr>
              <a:t>системный блок;</a:t>
            </a:r>
          </a:p>
          <a:p>
            <a:pPr marL="342900" indent="-342900" algn="just" hangingPunct="0">
              <a:buFont typeface="Arial" panose="020B0604020202020204" pitchFamily="34" charset="0"/>
              <a:buChar char="•"/>
            </a:pPr>
            <a:r>
              <a:rPr lang="ru-RU" sz="2400" dirty="0">
                <a:solidFill>
                  <a:schemeClr val="bg1"/>
                </a:solidFill>
                <a:latin typeface="Times New Roman" panose="02020603050405020304" pitchFamily="18" charset="0"/>
                <a:ea typeface="Times New Roman" panose="02020603050405020304" pitchFamily="18" charset="0"/>
              </a:rPr>
              <a:t>монитор;</a:t>
            </a:r>
          </a:p>
          <a:p>
            <a:pPr marL="342900" indent="-342900" algn="just" hangingPunct="0">
              <a:buFont typeface="Arial" panose="020B0604020202020204" pitchFamily="34" charset="0"/>
              <a:buChar char="•"/>
            </a:pPr>
            <a:r>
              <a:rPr lang="ru-RU" sz="2400" dirty="0">
                <a:solidFill>
                  <a:schemeClr val="bg1"/>
                </a:solidFill>
                <a:latin typeface="Times New Roman" panose="02020603050405020304" pitchFamily="18" charset="0"/>
                <a:ea typeface="Times New Roman" panose="02020603050405020304" pitchFamily="18" charset="0"/>
              </a:rPr>
              <a:t>клавиатуру;</a:t>
            </a:r>
          </a:p>
          <a:p>
            <a:pPr marL="342900" indent="-342900" algn="just" hangingPunct="0">
              <a:buFont typeface="Arial" panose="020B0604020202020204" pitchFamily="34" charset="0"/>
              <a:buChar char="•"/>
            </a:pPr>
            <a:r>
              <a:rPr lang="ru-RU" sz="2400" dirty="0">
                <a:solidFill>
                  <a:schemeClr val="bg1"/>
                </a:solidFill>
                <a:latin typeface="Times New Roman" panose="02020603050405020304" pitchFamily="18" charset="0"/>
                <a:ea typeface="Times New Roman" panose="02020603050405020304" pitchFamily="18" charset="0"/>
              </a:rPr>
              <a:t>мышь.</a:t>
            </a:r>
          </a:p>
          <a:p>
            <a:pPr algn="just" hangingPunct="0"/>
            <a:endParaRPr lang="ru-RU" sz="24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2929251"/>
      </p:ext>
    </p:extLst>
  </p:cSld>
  <p:clrMapOvr>
    <a:masterClrMapping/>
  </p:clrMapOvr>
</p:sld>
</file>

<file path=ppt/theme/theme1.xml><?xml version="1.0" encoding="utf-8"?>
<a:theme xmlns:a="http://schemas.openxmlformats.org/drawingml/2006/main" name="Сектор">
  <a:themeElements>
    <a:clrScheme name="Сектор">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Сектор">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1_Сектор">
  <a:themeElements>
    <a:clrScheme name="Сектор">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Сектор">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2939</TotalTime>
  <Words>436</Words>
  <Application>Microsoft Office PowerPoint</Application>
  <PresentationFormat>Широкоэкранный</PresentationFormat>
  <Paragraphs>152</Paragraphs>
  <Slides>29</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2</vt:i4>
      </vt:variant>
      <vt:variant>
        <vt:lpstr>Заголовки слайдов</vt:lpstr>
      </vt:variant>
      <vt:variant>
        <vt:i4>29</vt:i4>
      </vt:variant>
    </vt:vector>
  </HeadingPairs>
  <TitlesOfParts>
    <vt:vector size="38" baseType="lpstr">
      <vt:lpstr>Arial</vt:lpstr>
      <vt:lpstr>Calibri</vt:lpstr>
      <vt:lpstr>Century Gothic</vt:lpstr>
      <vt:lpstr>Roboto</vt:lpstr>
      <vt:lpstr>Symbol</vt:lpstr>
      <vt:lpstr>Times New Roman</vt:lpstr>
      <vt:lpstr>Wingdings 3</vt:lpstr>
      <vt:lpstr>Сектор</vt:lpstr>
      <vt:lpstr>1_Сектор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skons</dc:creator>
  <cp:lastModifiedBy>skons</cp:lastModifiedBy>
  <cp:revision>77</cp:revision>
  <dcterms:created xsi:type="dcterms:W3CDTF">2023-02-09T10:46:04Z</dcterms:created>
  <dcterms:modified xsi:type="dcterms:W3CDTF">2024-09-14T07:54:03Z</dcterms:modified>
</cp:coreProperties>
</file>