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56" r:id="rId2"/>
    <p:sldId id="292" r:id="rId3"/>
    <p:sldId id="316" r:id="rId4"/>
    <p:sldId id="317" r:id="rId5"/>
    <p:sldId id="318" r:id="rId6"/>
    <p:sldId id="319" r:id="rId7"/>
    <p:sldId id="31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D880-7D9F-438B-A036-A6020BB7CF4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2000-E37A-404C-887D-63CECCF0A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1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9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65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tx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5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Преподаватель</a:t>
            </a:r>
            <a:r>
              <a:rPr lang="ru-RU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Смирнов Константин 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Алексеевич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nst17@mail.ru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+7921-301-64-21</a:t>
            </a:r>
            <a:endParaRPr lang="ru-RU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59819" y="679743"/>
            <a:ext cx="1014911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Дисциплина:</a:t>
            </a: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Процессы жизненного цикла программного обеспечения</a:t>
            </a:r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Лабораторная работа 4:</a:t>
            </a: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Стадия разработки – </a:t>
            </a:r>
            <a:r>
              <a:rPr lang="ru-RU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рабочий проект,  </a:t>
            </a:r>
          </a:p>
          <a:p>
            <a:pPr eaLnBrk="1" hangingPunct="1"/>
            <a:r>
              <a:rPr lang="ru-RU" sz="2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 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работы –испытания программы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456095"/>
              </p:ext>
            </p:extLst>
          </p:nvPr>
        </p:nvGraphicFramePr>
        <p:xfrm>
          <a:off x="837959" y="1033758"/>
          <a:ext cx="10450430" cy="554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759">
                  <a:extLst>
                    <a:ext uri="{9D8B030D-6E8A-4147-A177-3AD203B41FA5}">
                      <a16:colId xmlns:a16="http://schemas.microsoft.com/office/drawing/2014/main" val="2061686907"/>
                    </a:ext>
                  </a:extLst>
                </a:gridCol>
                <a:gridCol w="6125671">
                  <a:extLst>
                    <a:ext uri="{9D8B030D-6E8A-4147-A177-3AD203B41FA5}">
                      <a16:colId xmlns:a16="http://schemas.microsoft.com/office/drawing/2014/main" val="3343243711"/>
                    </a:ext>
                  </a:extLst>
                </a:gridCol>
              </a:tblGrid>
              <a:tr h="602157">
                <a:tc>
                  <a:txBody>
                    <a:bodyPr/>
                    <a:lstStyle/>
                    <a:p>
                      <a:r>
                        <a:rPr lang="ru-RU" dirty="0" smtClean="0"/>
                        <a:t>Стадии разработки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Этапы работ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79873"/>
                  </a:ext>
                </a:extLst>
              </a:tr>
              <a:tr h="593908"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Техническое задание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Обоснование необходимости разработки ПС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9901"/>
                  </a:ext>
                </a:extLst>
              </a:tr>
              <a:tr h="5939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Научно-исследовательские</a:t>
                      </a:r>
                      <a:r>
                        <a:rPr lang="ru-RU" baseline="0" dirty="0" smtClean="0"/>
                        <a:t> работы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46949"/>
                  </a:ext>
                </a:extLst>
              </a:tr>
              <a:tr h="5939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и утверждение</a:t>
                      </a:r>
                      <a:r>
                        <a:rPr lang="ru-RU" baseline="0" dirty="0" smtClean="0"/>
                        <a:t> технического задания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81689"/>
                  </a:ext>
                </a:extLst>
              </a:tr>
              <a:tr h="301079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Эскизный проект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эскизного проекта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0355"/>
                  </a:ext>
                </a:extLst>
              </a:tr>
              <a:tr h="301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Утверждение</a:t>
                      </a:r>
                      <a:r>
                        <a:rPr lang="ru-RU" baseline="0" dirty="0" smtClean="0"/>
                        <a:t> эскизного проекта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061608"/>
                  </a:ext>
                </a:extLst>
              </a:tr>
              <a:tr h="301079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Технический проект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технического проекта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549849"/>
                  </a:ext>
                </a:extLst>
              </a:tr>
              <a:tr h="301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Утверждение</a:t>
                      </a:r>
                      <a:r>
                        <a:rPr lang="ru-RU" baseline="0" dirty="0" smtClean="0"/>
                        <a:t> технического проекта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43069"/>
                  </a:ext>
                </a:extLst>
              </a:tr>
              <a:tr h="200719"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Рабочий проект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программной системы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8453"/>
                  </a:ext>
                </a:extLst>
              </a:tr>
              <a:tr h="20071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программной документации на ПС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21031"/>
                  </a:ext>
                </a:extLst>
              </a:tr>
              <a:tr h="20071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Проведение</a:t>
                      </a:r>
                      <a:r>
                        <a:rPr lang="ru-RU" baseline="0" dirty="0" smtClean="0"/>
                        <a:t> испытаний ПС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72383"/>
                  </a:ext>
                </a:extLst>
              </a:tr>
              <a:tr h="602157">
                <a:tc>
                  <a:txBody>
                    <a:bodyPr/>
                    <a:lstStyle/>
                    <a:p>
                      <a:r>
                        <a:rPr lang="ru-RU" dirty="0" smtClean="0"/>
                        <a:t>Внедрение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Подготовка и передача ПС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53278"/>
                  </a:ext>
                </a:extLst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676119" y="224555"/>
            <a:ext cx="10774110" cy="681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и этапы разработки программных систем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19.102-77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2006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01" y="73882"/>
            <a:ext cx="7230358" cy="6784118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4374038" y="4072378"/>
            <a:ext cx="1498862" cy="28280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959366" y="4072377"/>
            <a:ext cx="3422877" cy="75187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1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9513" y="1699830"/>
            <a:ext cx="11013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Настоящий стандарт устанавливает требования к содержанию и оформлению программного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документа ”Программа и методика испытаний”,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определенного ГОСТ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19.101—77</a:t>
            </a:r>
            <a:endParaRPr lang="ru-RU" dirty="0">
              <a:solidFill>
                <a:schemeClr val="bg1"/>
              </a:solidFill>
              <a:latin typeface="MSTT31b35e9446O09703800"/>
            </a:endParaRPr>
          </a:p>
          <a:p>
            <a:pPr algn="just"/>
            <a:endParaRPr lang="ru-RU" dirty="0" smtClean="0">
              <a:solidFill>
                <a:schemeClr val="bg1"/>
              </a:solidFill>
              <a:latin typeface="MSTT31b35e9446O09703800"/>
            </a:endParaRPr>
          </a:p>
          <a:p>
            <a:pPr algn="just"/>
            <a:r>
              <a:rPr lang="ru-RU" dirty="0" smtClean="0">
                <a:solidFill>
                  <a:schemeClr val="bg1"/>
                </a:solidFill>
                <a:latin typeface="MSTT31babd7151O09803800"/>
              </a:rPr>
              <a:t>1</a:t>
            </a:r>
            <a:r>
              <a:rPr lang="ru-RU" dirty="0">
                <a:solidFill>
                  <a:schemeClr val="bg1"/>
                </a:solidFill>
                <a:latin typeface="MSTT31babd7151O09803800"/>
              </a:rPr>
              <a:t>. ОБЩИЕ ПОЛОЖЕНИЯ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1.1. Структура и оформление документа устанавливаются в соответствии с ГОСТ 19.105—78.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Составление информационной части (аннотации и содержания) является необязательным.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1.2.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Документ «Программа и методика испытаний» должна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содержать следующие разделы: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объект испытаний;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цель испытаний;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требования к программе;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требования к программной документации;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средства и порядок испытаний;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методы испытаний</a:t>
            </a:r>
            <a:r>
              <a:rPr lang="ru-RU" b="1" dirty="0" smtClean="0">
                <a:solidFill>
                  <a:schemeClr val="bg1"/>
                </a:solidFill>
              </a:rPr>
              <a:t>.</a:t>
            </a:r>
            <a:endParaRPr lang="ru-RU" b="1" dirty="0">
              <a:solidFill>
                <a:schemeClr val="bg1"/>
              </a:solidFill>
              <a:latin typeface="MSTT31b35e9446O09703800"/>
            </a:endParaRPr>
          </a:p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В зависимости от особенностей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документа а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также вводить новые разделы (подразделы).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6119" y="224555"/>
            <a:ext cx="10774110" cy="1264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 методика испытаний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содержанию и оформлению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ГОСТ 19.301-79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2930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7947" y="2298732"/>
            <a:ext cx="11319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MSTT31babd7151O09803800"/>
              </a:rPr>
              <a:t>СОДЕРЖАНИЕ РАЗДЕЛОВ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2.1. В разделе ”Объект испытаний” указывают наименование, область применения и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обозначение испытуемой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программы.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2.2. В разделе ”Цель испытаний” должна быть указана цель проведения испытаний.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2.3. В разделе ”Требования к программе” должны быть указаны требования, подлежащие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проверке во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время испытаний и заданные в техническом задании на программу.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2.4. В разделе ”Требования к программной документации” должны быть указаны состав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программной документации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, предъявляемой на испытания, а также специальные требования, если они заданы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в техническом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задании на программу.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43477" y="482058"/>
            <a:ext cx="10774110" cy="1264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 методика испытаний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содержанию и оформлению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ГОСТ 19.301-79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2481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043477" y="482058"/>
            <a:ext cx="10774110" cy="1264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 методика испытаний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содержанию и оформлению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ГОСТ 19.301-79 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29539" y="1884239"/>
            <a:ext cx="106019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2.7. В разделе ”Средства и порядок испытаний” должны быть указаны технические и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программные средства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, используемые во время испытаний, а также порядок проведения испытаний.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2.8. В разделе ”Методы испытаний” должны быть приведены описания используемых методов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испытаний. Методы испытаний рекомендуется по отдельным показателям располагать в последовательности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, в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которой эти показатели расположены в разделах ”Требования к программе” и ”Требования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к программной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документации”.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В методах испытаний должны быть приведены описания проверок с указанием результатов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проведения испытаний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(перечней тестовых примеров, контрольных распечаток тестовых примеров и т. п.).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2.7, 2.8. </a:t>
            </a:r>
            <a:r>
              <a:rPr lang="ru-RU" sz="2000" dirty="0">
                <a:solidFill>
                  <a:schemeClr val="bg1"/>
                </a:solidFill>
                <a:latin typeface="MSTT31babd7151O09803800"/>
              </a:rPr>
              <a:t>(Измененная редакция, Изм. № 2).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2.9. В приложение к документу могут быть включены тестовые примеры, контрольные 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распечатки тестовых </a:t>
            </a:r>
            <a:r>
              <a:rPr lang="ru-RU" sz="2000" dirty="0">
                <a:solidFill>
                  <a:schemeClr val="bg1"/>
                </a:solidFill>
                <a:latin typeface="MSTT31b35e9446O09703800"/>
              </a:rPr>
              <a:t>примеров, таблицы, графики и т. п.</a:t>
            </a:r>
          </a:p>
          <a:p>
            <a:pPr algn="just"/>
            <a:r>
              <a:rPr lang="ru-RU" sz="800" dirty="0">
                <a:latin typeface="MSTT31b35e9446O06802600"/>
              </a:rPr>
              <a:t>7—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61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88578" y="3887006"/>
            <a:ext cx="11340663" cy="198827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Оформление : № группы, Ф.И.О. , номер,</a:t>
            </a:r>
            <a:r>
              <a:rPr lang="en-U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лабораторной работы, основной текст (структурированный, рисунки),  выводы.</a:t>
            </a:r>
          </a:p>
          <a:p>
            <a:pPr algn="just"/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konst17@mail.ru</a:t>
            </a:r>
            <a:endParaRPr lang="ru-RU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7136" y="312070"/>
            <a:ext cx="11253627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Задание: </a:t>
            </a:r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проект программы и методики испытаний на индивидуальный программный проект.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2617</TotalTime>
  <Words>456</Words>
  <Application>Microsoft Office PowerPoint</Application>
  <PresentationFormat>Широкоэкранный</PresentationFormat>
  <Paragraphs>69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MSTT31b35e9446O06802600</vt:lpstr>
      <vt:lpstr>MSTT31b35e9446O09703800</vt:lpstr>
      <vt:lpstr>MSTT31babd7151O09803800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skons</dc:creator>
  <cp:lastModifiedBy>skons</cp:lastModifiedBy>
  <cp:revision>75</cp:revision>
  <dcterms:created xsi:type="dcterms:W3CDTF">2023-02-09T10:46:04Z</dcterms:created>
  <dcterms:modified xsi:type="dcterms:W3CDTF">2024-11-22T10:35:49Z</dcterms:modified>
</cp:coreProperties>
</file>