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64" r:id="rId4"/>
    <p:sldId id="260" r:id="rId5"/>
    <p:sldId id="257" r:id="rId6"/>
    <p:sldId id="268" r:id="rId7"/>
    <p:sldId id="271" r:id="rId8"/>
    <p:sldId id="277" r:id="rId9"/>
    <p:sldId id="278" r:id="rId10"/>
    <p:sldId id="276" r:id="rId11"/>
    <p:sldId id="273" r:id="rId12"/>
    <p:sldId id="272" r:id="rId13"/>
    <p:sldId id="270"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96" d="100"/>
          <a:sy n="96" d="100"/>
        </p:scale>
        <p:origin x="418"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2E7BF-2735-45CF-AE84-049A00DCD4EE}" type="datetimeFigureOut">
              <a:rPr lang="ru-RU" smtClean="0"/>
              <a:t>01.12.2022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FA0EB-C3DF-4E7D-88C9-DE491992DD0B}" type="slidenum">
              <a:rPr lang="ru-RU" smtClean="0"/>
              <a:t>‹#›</a:t>
            </a:fld>
            <a:endParaRPr lang="ru-RU"/>
          </a:p>
        </p:txBody>
      </p:sp>
    </p:spTree>
    <p:extLst>
      <p:ext uri="{BB962C8B-B14F-4D97-AF65-F5344CB8AC3E}">
        <p14:creationId xmlns:p14="http://schemas.microsoft.com/office/powerpoint/2010/main" val="325436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31FA0EB-C3DF-4E7D-88C9-DE491992DD0B}" type="slidenum">
              <a:rPr lang="ru-RU" smtClean="0"/>
              <a:t>7</a:t>
            </a:fld>
            <a:endParaRPr lang="ru-RU"/>
          </a:p>
        </p:txBody>
      </p:sp>
    </p:spTree>
    <p:extLst>
      <p:ext uri="{BB962C8B-B14F-4D97-AF65-F5344CB8AC3E}">
        <p14:creationId xmlns:p14="http://schemas.microsoft.com/office/powerpoint/2010/main" val="146311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ED6AD9B-48AC-4D2E-8B3D-74E96E1234D0}" type="datetimeFigureOut">
              <a:rPr lang="ru-RU" smtClean="0"/>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351800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ED6AD9B-48AC-4D2E-8B3D-74E96E1234D0}" type="datetimeFigureOut">
              <a:rPr lang="ru-RU" smtClean="0"/>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228249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ED6AD9B-48AC-4D2E-8B3D-74E96E1234D0}" type="datetimeFigureOut">
              <a:rPr lang="ru-RU" smtClean="0"/>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55394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ED6AD9B-48AC-4D2E-8B3D-74E96E1234D0}" type="datetimeFigureOut">
              <a:rPr lang="ru-RU" smtClean="0"/>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68791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ED6AD9B-48AC-4D2E-8B3D-74E96E1234D0}" type="datetimeFigureOut">
              <a:rPr lang="ru-RU" smtClean="0"/>
              <a:t>01.12.2022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227414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ED6AD9B-48AC-4D2E-8B3D-74E96E1234D0}" type="datetimeFigureOut">
              <a:rPr lang="ru-RU" smtClean="0"/>
              <a:t>01.12.2022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400391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ED6AD9B-48AC-4D2E-8B3D-74E96E1234D0}" type="datetimeFigureOut">
              <a:rPr lang="ru-RU" smtClean="0"/>
              <a:t>01.12.2022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86811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ED6AD9B-48AC-4D2E-8B3D-74E96E1234D0}" type="datetimeFigureOut">
              <a:rPr lang="ru-RU" smtClean="0"/>
              <a:t>01.12.2022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7989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ED6AD9B-48AC-4D2E-8B3D-74E96E1234D0}" type="datetimeFigureOut">
              <a:rPr lang="ru-RU" smtClean="0"/>
              <a:t>01.12.2022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217191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ED6AD9B-48AC-4D2E-8B3D-74E96E1234D0}" type="datetimeFigureOut">
              <a:rPr lang="ru-RU" smtClean="0"/>
              <a:t>01.12.2022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141459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ED6AD9B-48AC-4D2E-8B3D-74E96E1234D0}" type="datetimeFigureOut">
              <a:rPr lang="ru-RU" smtClean="0"/>
              <a:t>01.12.2022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BCD4FDB-E46E-4667-90DA-914495C34C9E}" type="slidenum">
              <a:rPr lang="ru-RU" smtClean="0"/>
              <a:t>‹#›</a:t>
            </a:fld>
            <a:endParaRPr lang="ru-RU"/>
          </a:p>
        </p:txBody>
      </p:sp>
    </p:spTree>
    <p:extLst>
      <p:ext uri="{BB962C8B-B14F-4D97-AF65-F5344CB8AC3E}">
        <p14:creationId xmlns:p14="http://schemas.microsoft.com/office/powerpoint/2010/main" val="17985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AD9B-48AC-4D2E-8B3D-74E96E1234D0}" type="datetimeFigureOut">
              <a:rPr lang="ru-RU" smtClean="0"/>
              <a:t>01.12.2022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D4FDB-E46E-4667-90DA-914495C34C9E}" type="slidenum">
              <a:rPr lang="ru-RU" smtClean="0"/>
              <a:t>‹#›</a:t>
            </a:fld>
            <a:endParaRPr lang="ru-RU"/>
          </a:p>
        </p:txBody>
      </p:sp>
    </p:spTree>
    <p:extLst>
      <p:ext uri="{BB962C8B-B14F-4D97-AF65-F5344CB8AC3E}">
        <p14:creationId xmlns:p14="http://schemas.microsoft.com/office/powerpoint/2010/main" val="1221852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ergiev-reg.ru/information/razmeshchenie-antenno-machtovykh-sooruzhenii-sotovoi-svyazi-vyshki-svyazi"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login.consultant.ru/link/?req=doc&amp;base=LAW&amp;n=202335&amp;dst=100016&amp;demo=1"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p:txBody>
          <a:bodyPr/>
          <a:lstStyle/>
          <a:p>
            <a:r>
              <a:rPr lang="ru-RU" dirty="0" smtClean="0"/>
              <a:t>Основные средства отрасли связи</a:t>
            </a:r>
            <a:endParaRPr lang="ru-RU" dirty="0"/>
          </a:p>
        </p:txBody>
      </p:sp>
      <p:sp>
        <p:nvSpPr>
          <p:cNvPr id="15" name="Рисунок 14"/>
          <p:cNvSpPr>
            <a:spLocks noGrp="1"/>
          </p:cNvSpPr>
          <p:nvPr>
            <p:ph type="pic" idx="1"/>
          </p:nvPr>
        </p:nvSpPr>
        <p:spPr/>
      </p:sp>
      <p:sp>
        <p:nvSpPr>
          <p:cNvPr id="16" name="Текст 15"/>
          <p:cNvSpPr>
            <a:spLocks noGrp="1"/>
          </p:cNvSpPr>
          <p:nvPr>
            <p:ph type="body" sz="half" idx="2"/>
          </p:nvPr>
        </p:nvSpPr>
        <p:spPr>
          <a:xfrm>
            <a:off x="323528" y="5301208"/>
            <a:ext cx="8568952" cy="1368152"/>
          </a:xfrm>
        </p:spPr>
        <p:txBody>
          <a:bodyPr>
            <a:normAutofit fontScale="92500" lnSpcReduction="20000"/>
          </a:bodyPr>
          <a:lstStyle/>
          <a:p>
            <a:r>
              <a:rPr lang="ru-RU" dirty="0" smtClean="0"/>
              <a:t>.здания и сооружения   </a:t>
            </a:r>
            <a:r>
              <a:rPr lang="ru-RU" b="0" i="0" u="sng" dirty="0" smtClean="0">
                <a:solidFill>
                  <a:srgbClr val="660099"/>
                </a:solidFill>
                <a:effectLst/>
                <a:latin typeface="arial"/>
                <a:hlinkClick r:id="rId2"/>
              </a:rPr>
              <a:t>антенно-мачтовые сооружения сотовой связи</a:t>
            </a:r>
          </a:p>
          <a:p>
            <a:r>
              <a:rPr lang="ru-RU" dirty="0" smtClean="0"/>
              <a:t>К </a:t>
            </a:r>
            <a:r>
              <a:rPr lang="ru-RU" dirty="0"/>
              <a:t>основным средствам относятся: здания, сооружения, рабочие и силовые машины и оборудование, измерительные и регулирующие приборы и устройства, вычислительная техника, транспортные средства, инструмент, производственный и хозяйственный инвентарь и принадлежности</a:t>
            </a:r>
            <a:r>
              <a:rPr lang="ru-RU" dirty="0" smtClean="0"/>
              <a:t>,, </a:t>
            </a:r>
            <a:r>
              <a:rPr lang="ru-RU" dirty="0"/>
              <a:t>многолетние насаждения, внутрихозяйственные дороги и прочие соответствующие объекты</a:t>
            </a:r>
            <a:r>
              <a:rPr lang="ru-RU" dirty="0" smtClean="0"/>
              <a:t>..</a:t>
            </a:r>
            <a:r>
              <a:rPr lang="ru-RU" dirty="0"/>
              <a:t> и группам.</a:t>
            </a:r>
          </a:p>
          <a:p>
            <a:r>
              <a:rPr lang="ru-RU" dirty="0"/>
              <a:t>Для целей настоящего Стандарта группой основных средств считается совокупность объектов основных средств одного вида, объединенных исходя из сходного характера их использования.</a:t>
            </a:r>
          </a:p>
          <a:p>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99" y="-171400"/>
            <a:ext cx="8295456" cy="4703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99" y="-19000"/>
            <a:ext cx="8295456" cy="4703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5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buhpress.ru/wp-content/uploads/2021/10/Ris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8280920" cy="659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13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9429" y="34355"/>
            <a:ext cx="8640960" cy="2862322"/>
          </a:xfrm>
          <a:prstGeom prst="rect">
            <a:avLst/>
          </a:prstGeom>
        </p:spPr>
        <p:txBody>
          <a:bodyPr wrap="square">
            <a:spAutoFit/>
          </a:bodyPr>
          <a:lstStyle/>
          <a:p>
            <a:r>
              <a:rPr lang="ru-RU" dirty="0" smtClean="0"/>
              <a:t>Пример</a:t>
            </a:r>
            <a:endParaRPr lang="ru-RU" dirty="0"/>
          </a:p>
          <a:p>
            <a:r>
              <a:rPr lang="ru-RU" dirty="0"/>
              <a:t>Двенадцатого января был установлен и готов к эксплуатации купленный компанией насос для перекачки жидкости стоимостью 300 тыс. рублей</a:t>
            </a:r>
            <a:r>
              <a:rPr lang="ru-RU" dirty="0" smtClean="0"/>
              <a:t>.</a:t>
            </a:r>
            <a:endParaRPr lang="ru-RU" dirty="0"/>
          </a:p>
          <a:p>
            <a:r>
              <a:rPr lang="ru-RU" dirty="0"/>
              <a:t>Элементы амортизации</a:t>
            </a:r>
            <a:r>
              <a:rPr lang="ru-RU" dirty="0" smtClean="0"/>
              <a:t>:</a:t>
            </a:r>
            <a:endParaRPr lang="ru-RU" dirty="0"/>
          </a:p>
          <a:p>
            <a:r>
              <a:rPr lang="ru-RU" dirty="0"/>
              <a:t>СПИ — 2</a:t>
            </a:r>
            <a:r>
              <a:rPr lang="ru-RU" dirty="0" smtClean="0"/>
              <a:t> года;</a:t>
            </a:r>
            <a:endParaRPr lang="ru-RU" dirty="0"/>
          </a:p>
          <a:p>
            <a:r>
              <a:rPr lang="ru-RU" dirty="0"/>
              <a:t>ЛС — 0 рублей;</a:t>
            </a:r>
          </a:p>
          <a:p>
            <a:r>
              <a:rPr lang="ru-RU" dirty="0"/>
              <a:t>способ амортизации — линейный.</a:t>
            </a:r>
          </a:p>
          <a:p>
            <a:r>
              <a:rPr lang="ru-RU" dirty="0"/>
              <a:t>Амортизация начисляется ежемесячно с 1-го числа месяца, следующего за месяцем, в котором был осуществлен бухгалтерский учет </a:t>
            </a:r>
            <a:r>
              <a:rPr lang="ru-RU" dirty="0" smtClean="0"/>
              <a:t>ОС.</a:t>
            </a:r>
          </a:p>
          <a:p>
            <a:r>
              <a:rPr lang="ru-RU" dirty="0" smtClean="0"/>
              <a:t>300т.р./2=150т.р. В год ; 150т.р./12 в месяц</a:t>
            </a:r>
            <a:endParaRPr lang="ru-RU" dirty="0"/>
          </a:p>
        </p:txBody>
      </p:sp>
    </p:spTree>
    <p:extLst>
      <p:ext uri="{BB962C8B-B14F-4D97-AF65-F5344CB8AC3E}">
        <p14:creationId xmlns:p14="http://schemas.microsoft.com/office/powerpoint/2010/main" val="235695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Способы начисления амортизации основных средств</a:t>
            </a:r>
            <a:br>
              <a:rPr lang="ru-RU" dirty="0"/>
            </a:br>
            <a:endParaRPr lang="ru-RU" dirty="0"/>
          </a:p>
        </p:txBody>
      </p:sp>
      <p:sp>
        <p:nvSpPr>
          <p:cNvPr id="3" name="Рисунок 2"/>
          <p:cNvSpPr>
            <a:spLocks noGrp="1"/>
          </p:cNvSpPr>
          <p:nvPr>
            <p:ph type="pic" idx="1"/>
          </p:nvPr>
        </p:nvSpPr>
        <p:spPr/>
      </p:sp>
      <p:sp>
        <p:nvSpPr>
          <p:cNvPr id="4" name="Текст 3"/>
          <p:cNvSpPr>
            <a:spLocks noGrp="1"/>
          </p:cNvSpPr>
          <p:nvPr>
            <p:ph type="body" sz="half" idx="2"/>
          </p:nvPr>
        </p:nvSpPr>
        <p:spPr/>
        <p:txBody>
          <a:bodyPr>
            <a:normAutofit fontScale="70000" lnSpcReduction="20000"/>
          </a:bodyPr>
          <a:lstStyle/>
          <a:p>
            <a:pPr fontAlgn="base"/>
            <a:r>
              <a:rPr lang="ru-RU" dirty="0">
                <a:solidFill>
                  <a:srgbClr val="0A0A0A"/>
                </a:solidFill>
                <a:latin typeface="Roboto"/>
              </a:rPr>
              <a:t>Согласно пунктам 35, 36 ФСБУ 6/2020 методы начисления амортизации представлены тремя типами:</a:t>
            </a:r>
          </a:p>
          <a:p>
            <a:pPr fontAlgn="base">
              <a:buFont typeface="Arial"/>
              <a:buChar char="•"/>
            </a:pPr>
            <a:r>
              <a:rPr lang="ru-RU" dirty="0">
                <a:solidFill>
                  <a:srgbClr val="000000"/>
                </a:solidFill>
                <a:latin typeface="Roboto"/>
              </a:rPr>
              <a:t>линейный;</a:t>
            </a:r>
          </a:p>
          <a:p>
            <a:pPr fontAlgn="base">
              <a:buFont typeface="Arial"/>
              <a:buChar char="•"/>
            </a:pPr>
            <a:r>
              <a:rPr lang="ru-RU" dirty="0">
                <a:solidFill>
                  <a:srgbClr val="000000"/>
                </a:solidFill>
                <a:latin typeface="Roboto"/>
              </a:rPr>
              <a:t>метод уменьшаемого остатка;</a:t>
            </a:r>
          </a:p>
          <a:p>
            <a:pPr fontAlgn="base">
              <a:buFont typeface="Arial"/>
              <a:buChar char="•"/>
            </a:pPr>
            <a:r>
              <a:rPr lang="ru-RU" dirty="0">
                <a:solidFill>
                  <a:srgbClr val="000000"/>
                </a:solidFill>
                <a:latin typeface="Roboto"/>
              </a:rPr>
              <a:t>пропорционально количеству продукции (объему работ).</a:t>
            </a:r>
            <a:endParaRPr lang="ru-RU" b="0" i="0" dirty="0">
              <a:solidFill>
                <a:srgbClr val="000000"/>
              </a:solidFill>
              <a:effectLst/>
              <a:latin typeface="Roboto"/>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88640"/>
            <a:ext cx="66675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66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04664"/>
            <a:ext cx="8496944" cy="4524315"/>
          </a:xfrm>
          <a:prstGeom prst="rect">
            <a:avLst/>
          </a:prstGeom>
        </p:spPr>
        <p:txBody>
          <a:bodyPr wrap="square">
            <a:spAutoFit/>
          </a:bodyPr>
          <a:lstStyle/>
          <a:p>
            <a:r>
              <a:rPr lang="ru-RU" b="1" dirty="0" smtClean="0"/>
              <a:t>В учете основные средства </a:t>
            </a:r>
            <a:r>
              <a:rPr lang="ru-RU" b="1" dirty="0"/>
              <a:t>обозначаются по разной стоимости:</a:t>
            </a:r>
            <a:endParaRPr lang="ru-RU" dirty="0"/>
          </a:p>
          <a:p>
            <a:r>
              <a:rPr lang="ru-RU" dirty="0" smtClean="0"/>
              <a:t>         </a:t>
            </a:r>
            <a:r>
              <a:rPr lang="ru-RU" i="1" dirty="0" smtClean="0"/>
              <a:t>ликвидационная</a:t>
            </a:r>
            <a:r>
              <a:rPr lang="ru-RU" i="1" dirty="0"/>
              <a:t>;</a:t>
            </a:r>
          </a:p>
          <a:p>
            <a:r>
              <a:rPr lang="ru-RU" i="1" dirty="0" smtClean="0"/>
              <a:t>         первоначальная</a:t>
            </a:r>
            <a:r>
              <a:rPr lang="ru-RU" i="1" dirty="0"/>
              <a:t>;</a:t>
            </a:r>
          </a:p>
          <a:p>
            <a:r>
              <a:rPr lang="ru-RU" i="1" dirty="0" smtClean="0"/>
              <a:t>         восстановительная;</a:t>
            </a:r>
          </a:p>
          <a:p>
            <a:r>
              <a:rPr lang="ru-RU" i="1" dirty="0" smtClean="0"/>
              <a:t>         текущая;</a:t>
            </a:r>
          </a:p>
          <a:p>
            <a:r>
              <a:rPr lang="ru-RU" i="1" dirty="0" smtClean="0"/>
              <a:t>         остаточная</a:t>
            </a:r>
            <a:r>
              <a:rPr lang="ru-RU" i="1" dirty="0"/>
              <a:t>.</a:t>
            </a:r>
          </a:p>
          <a:p>
            <a:r>
              <a:rPr lang="ru-RU" b="1" dirty="0" smtClean="0"/>
              <a:t>остаточная стоимость </a:t>
            </a:r>
            <a:r>
              <a:rPr lang="ru-RU" dirty="0" smtClean="0"/>
              <a:t>это между первоначальной)стоимостью </a:t>
            </a:r>
            <a:r>
              <a:rPr lang="ru-RU" dirty="0"/>
              <a:t>(объекта) и </a:t>
            </a:r>
            <a:r>
              <a:rPr lang="ru-RU" dirty="0" smtClean="0"/>
              <a:t>начисленной </a:t>
            </a:r>
            <a:r>
              <a:rPr lang="ru-RU" dirty="0"/>
              <a:t>амортизацией. Данные остаточной стоимости фиксируются в бухгалтерском балансе</a:t>
            </a:r>
            <a:r>
              <a:rPr lang="ru-RU" dirty="0" smtClean="0"/>
              <a:t>.   ( О=П-А)</a:t>
            </a:r>
          </a:p>
          <a:p>
            <a:r>
              <a:rPr lang="ru-RU" b="1" dirty="0"/>
              <a:t>восстановительная стоимость</a:t>
            </a:r>
            <a:r>
              <a:rPr lang="ru-RU" dirty="0"/>
              <a:t> </a:t>
            </a:r>
            <a:r>
              <a:rPr lang="ru-RU" dirty="0" smtClean="0"/>
              <a:t>—В</a:t>
            </a:r>
            <a:r>
              <a:rPr lang="ru-RU" dirty="0"/>
              <a:t> </a:t>
            </a:r>
            <a:r>
              <a:rPr lang="ru-RU" b="1" dirty="0"/>
              <a:t>это</a:t>
            </a:r>
            <a:r>
              <a:rPr lang="ru-RU" dirty="0"/>
              <a:t> первоначальная </a:t>
            </a:r>
            <a:r>
              <a:rPr lang="ru-RU" b="1" dirty="0"/>
              <a:t>стоимость</a:t>
            </a:r>
            <a:r>
              <a:rPr lang="ru-RU" dirty="0"/>
              <a:t> основного </a:t>
            </a:r>
            <a:r>
              <a:rPr lang="ru-RU" b="1" dirty="0"/>
              <a:t>средства</a:t>
            </a:r>
            <a:r>
              <a:rPr lang="ru-RU" dirty="0"/>
              <a:t>, подвергшаяся </a:t>
            </a:r>
            <a:r>
              <a:rPr lang="ru-RU" dirty="0" smtClean="0"/>
              <a:t>переоценке.-(В=П+ Стоимость переоценки)</a:t>
            </a:r>
          </a:p>
          <a:p>
            <a:r>
              <a:rPr lang="ru-RU" b="1" dirty="0"/>
              <a:t>Текущая стоимость</a:t>
            </a:r>
            <a:r>
              <a:rPr lang="ru-RU" dirty="0"/>
              <a:t> ОС (БУ) - это полная </a:t>
            </a:r>
            <a:r>
              <a:rPr lang="ru-RU" b="1" dirty="0"/>
              <a:t>стоимость</a:t>
            </a:r>
            <a:r>
              <a:rPr lang="ru-RU" dirty="0"/>
              <a:t> ОС без учета амортизации, но с учетом различных изменений в его </a:t>
            </a:r>
            <a:r>
              <a:rPr lang="ru-RU" b="1" dirty="0"/>
              <a:t>стоимости</a:t>
            </a:r>
            <a:r>
              <a:rPr lang="ru-RU" dirty="0"/>
              <a:t>, например, модернизаций, капитального ремонта, частичных списаний и других событий, повлиявших на учет </a:t>
            </a:r>
            <a:r>
              <a:rPr lang="ru-RU" b="1" dirty="0"/>
              <a:t>стоимости</a:t>
            </a:r>
            <a:r>
              <a:rPr lang="ru-RU" dirty="0"/>
              <a:t> основного </a:t>
            </a:r>
            <a:r>
              <a:rPr lang="ru-RU" b="1" dirty="0"/>
              <a:t>средства</a:t>
            </a:r>
            <a:r>
              <a:rPr lang="ru-RU" dirty="0"/>
              <a:t>.</a:t>
            </a:r>
          </a:p>
        </p:txBody>
      </p:sp>
    </p:spTree>
    <p:extLst>
      <p:ext uri="{BB962C8B-B14F-4D97-AF65-F5344CB8AC3E}">
        <p14:creationId xmlns:p14="http://schemas.microsoft.com/office/powerpoint/2010/main" val="4084094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568" y="692696"/>
            <a:ext cx="8153994" cy="6186309"/>
          </a:xfrm>
          <a:prstGeom prst="rect">
            <a:avLst/>
          </a:prstGeom>
        </p:spPr>
        <p:txBody>
          <a:bodyPr wrap="square">
            <a:spAutoFit/>
          </a:bodyPr>
          <a:lstStyle/>
          <a:p>
            <a:r>
              <a:rPr lang="ru-RU" b="1" dirty="0" smtClean="0"/>
              <a:t>              ФЕДЕРАЛЬНЫЙ </a:t>
            </a:r>
            <a:r>
              <a:rPr lang="ru-RU" b="1" dirty="0"/>
              <a:t>СТАНДАРТ БУХГАЛТЕРСКОГО УЧЕТА</a:t>
            </a:r>
          </a:p>
          <a:p>
            <a:r>
              <a:rPr lang="ru-RU" b="1" dirty="0" smtClean="0"/>
              <a:t>               ФСБУ </a:t>
            </a:r>
            <a:r>
              <a:rPr lang="ru-RU" b="1" dirty="0"/>
              <a:t>6/2020 «Основные средства</a:t>
            </a:r>
            <a:r>
              <a:rPr lang="ru-RU" b="1" dirty="0" smtClean="0"/>
              <a:t>»</a:t>
            </a:r>
          </a:p>
          <a:p>
            <a:r>
              <a:rPr lang="ru-RU" i="1" dirty="0"/>
              <a:t>О</a:t>
            </a:r>
            <a:r>
              <a:rPr lang="ru-RU" i="1" dirty="0" smtClean="0"/>
              <a:t>бъектом </a:t>
            </a:r>
            <a:r>
              <a:rPr lang="ru-RU" i="1" dirty="0"/>
              <a:t>основных средств считается актив, характеризующийся одновременно следующими признаками</a:t>
            </a:r>
            <a:r>
              <a:rPr lang="ru-RU" i="1" dirty="0" smtClean="0"/>
              <a:t>:</a:t>
            </a:r>
          </a:p>
          <a:p>
            <a:endParaRPr lang="ru-RU" i="1" dirty="0"/>
          </a:p>
          <a:p>
            <a:r>
              <a:rPr lang="ru-RU" dirty="0"/>
              <a:t>а) имеет материально-вещественную форму</a:t>
            </a:r>
            <a:r>
              <a:rPr lang="ru-RU" dirty="0" smtClean="0"/>
              <a:t>;</a:t>
            </a:r>
          </a:p>
          <a:p>
            <a:endParaRPr lang="ru-RU" dirty="0"/>
          </a:p>
          <a:p>
            <a:r>
              <a:rPr lang="ru-RU" dirty="0"/>
              <a:t>б) предназначен для использования организацией в ходе обычной деятельности при производстве и (или) продаже ею продукции (товаров), при выполнении работ или оказании услуг, для охраны окружающей среды, для предоставления за плату во временное пользование, для управленческих нужд, либо для использования в деятельности некоммерческой организации, направленной на достижение целей, ради которых она создана</a:t>
            </a:r>
            <a:r>
              <a:rPr lang="ru-RU" dirty="0" smtClean="0"/>
              <a:t>;</a:t>
            </a:r>
          </a:p>
          <a:p>
            <a:endParaRPr lang="ru-RU" dirty="0" smtClean="0"/>
          </a:p>
          <a:p>
            <a:r>
              <a:rPr lang="ru-RU" dirty="0"/>
              <a:t>в) предназначен для использования организацией в течение периода более 12 месяцев или обычного операционного цикла, превышающего 12 месяцев</a:t>
            </a:r>
            <a:r>
              <a:rPr lang="ru-RU" dirty="0" smtClean="0"/>
              <a:t>;</a:t>
            </a:r>
          </a:p>
          <a:p>
            <a:endParaRPr lang="ru-RU" dirty="0"/>
          </a:p>
          <a:p>
            <a:r>
              <a:rPr lang="ru-RU" dirty="0"/>
              <a:t>г) способен приносить организации экономические выгоды (доход) в будущем (обеспечить достижение некоммерческой организацией целей, ради которых она создана).</a:t>
            </a:r>
          </a:p>
          <a:p>
            <a:endParaRPr lang="ru-RU" dirty="0"/>
          </a:p>
          <a:p>
            <a:endParaRPr lang="ru-RU" dirty="0"/>
          </a:p>
        </p:txBody>
      </p:sp>
    </p:spTree>
    <p:extLst>
      <p:ext uri="{BB962C8B-B14F-4D97-AF65-F5344CB8AC3E}">
        <p14:creationId xmlns:p14="http://schemas.microsoft.com/office/powerpoint/2010/main" val="423083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071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576263"/>
            <a:ext cx="9001125" cy="57054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3982148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3789040"/>
            <a:ext cx="6134472" cy="566738"/>
          </a:xfrm>
        </p:spPr>
        <p:txBody>
          <a:bodyPr/>
          <a:lstStyle/>
          <a:p>
            <a:r>
              <a:rPr lang="ru-RU" dirty="0" smtClean="0"/>
              <a:t>Амортизация Основных средств</a:t>
            </a:r>
            <a:endParaRPr lang="ru-RU" dirty="0"/>
          </a:p>
        </p:txBody>
      </p:sp>
      <p:sp>
        <p:nvSpPr>
          <p:cNvPr id="3" name="Рисунок 2"/>
          <p:cNvSpPr>
            <a:spLocks noGrp="1"/>
          </p:cNvSpPr>
          <p:nvPr>
            <p:ph type="pic" idx="1"/>
          </p:nvPr>
        </p:nvSpPr>
        <p:spPr>
          <a:xfrm>
            <a:off x="1979712" y="425176"/>
            <a:ext cx="5486400" cy="3178696"/>
          </a:xfrm>
        </p:spPr>
      </p:sp>
      <p:sp>
        <p:nvSpPr>
          <p:cNvPr id="4" name="Текст 3"/>
          <p:cNvSpPr>
            <a:spLocks noGrp="1"/>
          </p:cNvSpPr>
          <p:nvPr>
            <p:ph type="body" sz="half" idx="2"/>
          </p:nvPr>
        </p:nvSpPr>
        <p:spPr>
          <a:xfrm>
            <a:off x="899592" y="4365104"/>
            <a:ext cx="6379096" cy="1807096"/>
          </a:xfrm>
        </p:spPr>
        <p:txBody>
          <a:bodyPr/>
          <a:lstStyle/>
          <a:p>
            <a:r>
              <a:rPr lang="ru-RU" dirty="0">
                <a:solidFill>
                  <a:srgbClr val="222222"/>
                </a:solidFill>
                <a:latin typeface="Verdana"/>
              </a:rPr>
              <a:t>Амортизация — это процесс постепенного переноса стоимости средств производства на </a:t>
            </a:r>
            <a:r>
              <a:rPr lang="ru-RU" dirty="0" smtClean="0">
                <a:solidFill>
                  <a:srgbClr val="222222"/>
                </a:solidFill>
                <a:latin typeface="Verdana"/>
              </a:rPr>
              <a:t>услуги связи. </a:t>
            </a:r>
            <a:r>
              <a:rPr lang="ru-RU" dirty="0">
                <a:solidFill>
                  <a:srgbClr val="222222"/>
                </a:solidFill>
                <a:latin typeface="Verdana"/>
              </a:rPr>
              <a:t>В процессе эксплуатации ОС происходит их естественный износ, из-за чего снижается их стоимость</a:t>
            </a:r>
            <a:r>
              <a:rPr lang="ru-RU" dirty="0" smtClean="0">
                <a:solidFill>
                  <a:srgbClr val="222222"/>
                </a:solidFill>
                <a:latin typeface="Verdana"/>
              </a:rPr>
              <a:t>.</a:t>
            </a:r>
            <a:r>
              <a:rPr lang="ru-RU" dirty="0">
                <a:solidFill>
                  <a:srgbClr val="222222"/>
                </a:solidFill>
                <a:latin typeface="Verdana"/>
              </a:rPr>
              <a:t> Чтобы сократить свои финансовые потери, каждая организация закладывает сумму амортизации в стоимость </a:t>
            </a:r>
            <a:r>
              <a:rPr lang="ru-RU" dirty="0" smtClean="0">
                <a:solidFill>
                  <a:srgbClr val="222222"/>
                </a:solidFill>
                <a:latin typeface="Verdana"/>
              </a:rPr>
              <a:t>услуг связи. </a:t>
            </a:r>
            <a:r>
              <a:rPr lang="ru-RU" dirty="0">
                <a:solidFill>
                  <a:srgbClr val="222222"/>
                </a:solidFill>
                <a:latin typeface="Verdana"/>
              </a:rPr>
              <a:t>В результате затраты, понесенные на приобретение ОС возмещаются организациям за счет амортизационных начислений.</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20688"/>
            <a:ext cx="654630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2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63688" y="4005064"/>
            <a:ext cx="5486400" cy="566738"/>
          </a:xfrm>
        </p:spPr>
        <p:txBody>
          <a:bodyPr/>
          <a:lstStyle/>
          <a:p>
            <a:pPr fontAlgn="base"/>
            <a:r>
              <a:rPr lang="ru-RU" dirty="0"/>
              <a:t>Ликвидационная стоимость</a:t>
            </a:r>
          </a:p>
        </p:txBody>
      </p:sp>
      <p:sp>
        <p:nvSpPr>
          <p:cNvPr id="4" name="Текст 3"/>
          <p:cNvSpPr>
            <a:spLocks noGrp="1"/>
          </p:cNvSpPr>
          <p:nvPr>
            <p:ph type="body" sz="half" idx="2"/>
          </p:nvPr>
        </p:nvSpPr>
        <p:spPr>
          <a:xfrm>
            <a:off x="323528" y="4581128"/>
            <a:ext cx="8712968" cy="2088232"/>
          </a:xfrm>
        </p:spPr>
        <p:txBody>
          <a:bodyPr>
            <a:normAutofit/>
          </a:bodyPr>
          <a:lstStyle/>
          <a:p>
            <a:r>
              <a:rPr lang="ru-RU" dirty="0"/>
              <a:t>под ликвидационной стоимостью понимается расчетная величина, которая представляет собой наиболее вероятную цену, по которой объект может быть продан на открытом </a:t>
            </a:r>
            <a:r>
              <a:rPr lang="ru-RU" dirty="0" smtClean="0"/>
              <a:t>рынке.</a:t>
            </a:r>
          </a:p>
          <a:p>
            <a:r>
              <a:rPr lang="ru-RU" dirty="0" smtClean="0"/>
              <a:t> </a:t>
            </a:r>
            <a:r>
              <a:rPr lang="ru-RU" dirty="0"/>
              <a:t>определение ликвидационной стоимости применительно к объектам основных средств приведено в </a:t>
            </a:r>
            <a:r>
              <a:rPr lang="ru-RU" dirty="0" smtClean="0"/>
              <a:t>МСФО </a:t>
            </a:r>
            <a:r>
              <a:rPr lang="ru-RU" dirty="0"/>
              <a:t>(IAS) 16 «Основные средства». Л</a:t>
            </a:r>
            <a:r>
              <a:rPr lang="ru-RU" dirty="0" smtClean="0"/>
              <a:t>иквидационная </a:t>
            </a:r>
            <a:r>
              <a:rPr lang="ru-RU" dirty="0"/>
              <a:t>стоимость основных средств – это расчетная сумма, которую организация получила бы на текущий момент от выбытия актива после вычета расчетных затрат на выбытие, если бы состояние данного актива и срок его службы были такими, какие ожидаются по окончании срока его полезного использования (</a:t>
            </a:r>
            <a:r>
              <a:rPr lang="ru-RU" u="sng" dirty="0">
                <a:hlinkClick r:id="rId2"/>
              </a:rPr>
              <a:t>п. 6 МСФО (IAS) 16</a:t>
            </a:r>
            <a:r>
              <a:rPr lang="ru-RU" dirty="0"/>
              <a:t>). </a:t>
            </a:r>
            <a:endParaRPr lang="ru-RU" dirty="0" smtClean="0"/>
          </a:p>
          <a:p>
            <a:endParaRPr lang="ru-RU" dirty="0"/>
          </a:p>
        </p:txBody>
      </p:sp>
      <p:pic>
        <p:nvPicPr>
          <p:cNvPr id="1026" name="Picture 2" descr="Smart Grammar: Questions"/>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500" b="12500"/>
          <a:stretch>
            <a:fillRect/>
          </a:stretch>
        </p:blipFill>
        <p:spPr bwMode="auto">
          <a:xfrm>
            <a:off x="1763688" y="908720"/>
            <a:ext cx="4104456"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78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16632"/>
            <a:ext cx="8640960" cy="5786199"/>
          </a:xfrm>
          <a:prstGeom prst="rect">
            <a:avLst/>
          </a:prstGeom>
        </p:spPr>
        <p:txBody>
          <a:bodyPr wrap="square">
            <a:spAutoFit/>
          </a:bodyPr>
          <a:lstStyle/>
          <a:p>
            <a:pPr fontAlgn="base"/>
            <a:r>
              <a:rPr lang="ru-RU" sz="2800" b="1" dirty="0"/>
              <a:t>Линейный </a:t>
            </a:r>
            <a:r>
              <a:rPr lang="ru-RU" sz="2800" b="1" dirty="0" smtClean="0"/>
              <a:t>метод</a:t>
            </a:r>
          </a:p>
          <a:p>
            <a:pPr fontAlgn="base"/>
            <a:r>
              <a:rPr lang="ru-RU" dirty="0"/>
              <a:t>Начисление амортизации линейным способом производится таким образом, чтобы подлежащая амортизации стоимость объекта основных средств погашалась равномерно в течение всего срока полезного использования этого объекта. При этом сумма </a:t>
            </a:r>
            <a:r>
              <a:rPr lang="ru-RU" dirty="0">
                <a:solidFill>
                  <a:srgbClr val="00B050"/>
                </a:solidFill>
              </a:rPr>
              <a:t>амортизации за отчетный период определяется как отношение разности между балансовой и ликвидационной стоимостью объекта основных средств к величине оставшегося срока полезного использования данного объекта.</a:t>
            </a:r>
            <a:endParaRPr lang="ru-RU" b="1" dirty="0">
              <a:solidFill>
                <a:srgbClr val="00B050"/>
              </a:solidFill>
            </a:endParaRPr>
          </a:p>
          <a:p>
            <a:pPr fontAlgn="base"/>
            <a:endParaRPr lang="ru-RU" b="1" dirty="0" smtClean="0"/>
          </a:p>
          <a:p>
            <a:pPr fontAlgn="base"/>
            <a:endParaRPr lang="ru-RU" b="1" dirty="0"/>
          </a:p>
          <a:p>
            <a:pPr fontAlgn="base"/>
            <a:endParaRPr lang="ru-RU" b="1" dirty="0"/>
          </a:p>
          <a:p>
            <a:pPr fontAlgn="base"/>
            <a:r>
              <a:rPr lang="ru-RU" dirty="0" smtClean="0"/>
              <a:t>Расчет </a:t>
            </a:r>
            <a:r>
              <a:rPr lang="ru-RU" dirty="0"/>
              <a:t>суммы амортизации проводится по формуле:</a:t>
            </a:r>
          </a:p>
          <a:p>
            <a:pPr fontAlgn="base"/>
            <a:r>
              <a:rPr lang="ru-RU" b="1" dirty="0"/>
              <a:t>Балансовая стоимость — ликвидационная стоимость / оставшийся срок полезного </a:t>
            </a:r>
            <a:r>
              <a:rPr lang="ru-RU" b="1" dirty="0" smtClean="0"/>
              <a:t>использования</a:t>
            </a:r>
          </a:p>
          <a:p>
            <a:pPr fontAlgn="base"/>
            <a:r>
              <a:rPr lang="ru-RU" b="1" dirty="0"/>
              <a:t> </a:t>
            </a:r>
            <a:r>
              <a:rPr lang="ru-RU" sz="3600" b="1" dirty="0"/>
              <a:t>А =(</a:t>
            </a:r>
            <a:r>
              <a:rPr lang="ru-RU" sz="3600" b="1" dirty="0" smtClean="0"/>
              <a:t>БС</a:t>
            </a:r>
            <a:r>
              <a:rPr lang="ru-RU" sz="1000" dirty="0" smtClean="0"/>
              <a:t>1</a:t>
            </a:r>
            <a:r>
              <a:rPr lang="ru-RU" sz="3600" b="1" dirty="0" smtClean="0"/>
              <a:t>-ЛС</a:t>
            </a:r>
            <a:r>
              <a:rPr lang="ru-RU" sz="3600" b="1" dirty="0"/>
              <a:t>)/</a:t>
            </a:r>
            <a:r>
              <a:rPr lang="ru-RU" sz="3600" b="1" dirty="0" smtClean="0"/>
              <a:t>СПИ</a:t>
            </a:r>
            <a:r>
              <a:rPr lang="ru-RU" b="1" dirty="0"/>
              <a:t>	</a:t>
            </a:r>
          </a:p>
          <a:p>
            <a:pPr fontAlgn="base"/>
            <a:r>
              <a:rPr lang="ru-RU" b="1" dirty="0" smtClean="0"/>
              <a:t>СПИ-оставшийся срок полезного использования</a:t>
            </a:r>
            <a:r>
              <a:rPr lang="ru-RU" b="1" dirty="0"/>
              <a:t>	</a:t>
            </a:r>
          </a:p>
          <a:p>
            <a:pPr fontAlgn="base"/>
            <a:r>
              <a:rPr lang="ru-RU" b="1" dirty="0"/>
              <a:t>А - амортизация	</a:t>
            </a:r>
          </a:p>
          <a:p>
            <a:pPr fontAlgn="base"/>
            <a:r>
              <a:rPr lang="ru-RU" b="1" dirty="0"/>
              <a:t>БС - балансовая стоимость 	</a:t>
            </a:r>
          </a:p>
          <a:p>
            <a:pPr fontAlgn="base"/>
            <a:r>
              <a:rPr lang="ru-RU" b="1" dirty="0"/>
              <a:t>ЛС – ликвидационная стоимость	</a:t>
            </a:r>
          </a:p>
          <a:p>
            <a:pPr fontAlgn="base"/>
            <a:endParaRPr lang="ru-RU" dirty="0"/>
          </a:p>
        </p:txBody>
      </p:sp>
    </p:spTree>
    <p:extLst>
      <p:ext uri="{BB962C8B-B14F-4D97-AF65-F5344CB8AC3E}">
        <p14:creationId xmlns:p14="http://schemas.microsoft.com/office/powerpoint/2010/main" val="26096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7512" y="116632"/>
            <a:ext cx="8640960" cy="7694414"/>
          </a:xfrm>
          <a:prstGeom prst="rect">
            <a:avLst/>
          </a:prstGeom>
        </p:spPr>
        <p:txBody>
          <a:bodyPr wrap="square">
            <a:spAutoFit/>
          </a:bodyPr>
          <a:lstStyle/>
          <a:p>
            <a:r>
              <a:rPr lang="ru-RU" sz="4000" dirty="0" smtClean="0"/>
              <a:t>способ </a:t>
            </a:r>
            <a:r>
              <a:rPr lang="ru-RU" sz="4000" dirty="0"/>
              <a:t>уменьшаемого остатка</a:t>
            </a:r>
            <a:endParaRPr lang="ru-RU" sz="4000" dirty="0" smtClean="0"/>
          </a:p>
          <a:p>
            <a:endParaRPr lang="ru-RU" dirty="0"/>
          </a:p>
          <a:p>
            <a:r>
              <a:rPr lang="ru-RU" dirty="0" smtClean="0"/>
              <a:t>Начисление </a:t>
            </a:r>
            <a:r>
              <a:rPr lang="ru-RU" dirty="0"/>
              <a:t>амортизации способом уменьшаемого остатка производится таким образом, чтобы суммы амортизации объекта основных средств за одинаковые периоды уменьшались по мере истечения срока полезного использования этого объекта. При этом организация самостоятельно определяет формулу расчета суммы амортизации за отчетный период, обеспечивающую систематическое уменьшение этой суммы в следующих периодах</a:t>
            </a:r>
            <a:r>
              <a:rPr lang="ru-RU" dirty="0" smtClean="0"/>
              <a:t>.</a:t>
            </a:r>
          </a:p>
          <a:p>
            <a:r>
              <a:rPr lang="ru-RU" dirty="0"/>
              <a:t>способом уменьшаемого </a:t>
            </a:r>
            <a:r>
              <a:rPr lang="ru-RU" dirty="0" smtClean="0"/>
              <a:t>остатка</a:t>
            </a:r>
          </a:p>
          <a:p>
            <a:endParaRPr lang="ru-RU" dirty="0" smtClean="0"/>
          </a:p>
          <a:p>
            <a:r>
              <a:rPr lang="ru-RU" dirty="0" smtClean="0"/>
              <a:t>Расчет суммы производится по формуле:</a:t>
            </a:r>
          </a:p>
          <a:p>
            <a:r>
              <a:rPr lang="ru-RU" b="1" dirty="0" smtClean="0"/>
              <a:t>Остаточная стоимость за минусом ликвидационной, умноженной на коэффициент ускорения/ </a:t>
            </a:r>
            <a:r>
              <a:rPr lang="ru-RU" b="1" dirty="0" err="1" smtClean="0"/>
              <a:t>оставшисйя</a:t>
            </a:r>
            <a:r>
              <a:rPr lang="ru-RU" b="1" dirty="0" smtClean="0"/>
              <a:t> срок полезного </a:t>
            </a:r>
            <a:r>
              <a:rPr lang="ru-RU" b="1" dirty="0"/>
              <a:t>и</a:t>
            </a:r>
            <a:r>
              <a:rPr lang="ru-RU" b="1" dirty="0" smtClean="0"/>
              <a:t>спользования</a:t>
            </a:r>
            <a:r>
              <a:rPr lang="ru-RU" dirty="0"/>
              <a:t>										</a:t>
            </a:r>
          </a:p>
          <a:p>
            <a:r>
              <a:rPr lang="ru-RU" sz="4000" dirty="0" smtClean="0"/>
              <a:t>А=(БС-ЛС</a:t>
            </a:r>
            <a:r>
              <a:rPr lang="ru-RU" sz="4000" dirty="0"/>
              <a:t>)*</a:t>
            </a:r>
            <a:r>
              <a:rPr lang="ru-RU" sz="4000" dirty="0" smtClean="0"/>
              <a:t>Ку/СПИ</a:t>
            </a:r>
            <a:r>
              <a:rPr lang="ru-RU" dirty="0"/>
              <a:t>								</a:t>
            </a:r>
          </a:p>
          <a:p>
            <a:r>
              <a:rPr lang="ru-RU" b="1" dirty="0" smtClean="0"/>
              <a:t>БС–     балансовая </a:t>
            </a:r>
            <a:r>
              <a:rPr lang="ru-RU" b="1" dirty="0"/>
              <a:t>стоимость  </a:t>
            </a:r>
            <a:r>
              <a:rPr lang="ru-RU" b="1" dirty="0" smtClean="0"/>
              <a:t>ЛС =ликвидационная стоимость</a:t>
            </a:r>
            <a:r>
              <a:rPr lang="ru-RU" b="1" dirty="0"/>
              <a:t>	</a:t>
            </a:r>
            <a:r>
              <a:rPr lang="ru-RU" b="1" dirty="0" smtClean="0"/>
              <a:t>, А-амортизация</a:t>
            </a:r>
            <a:r>
              <a:rPr lang="ru-RU" b="1" dirty="0"/>
              <a:t>					</a:t>
            </a:r>
          </a:p>
          <a:p>
            <a:r>
              <a:rPr lang="ru-RU" b="1" dirty="0"/>
              <a:t>Ку </a:t>
            </a:r>
            <a:r>
              <a:rPr lang="ru-RU" b="1" dirty="0" smtClean="0"/>
              <a:t>–    коэффициент </a:t>
            </a:r>
            <a:r>
              <a:rPr lang="ru-RU" b="1" dirty="0"/>
              <a:t>ускорения, Ку ≤3	</a:t>
            </a:r>
            <a:r>
              <a:rPr lang="ru-RU" b="1" dirty="0" smtClean="0"/>
              <a:t>- </a:t>
            </a:r>
            <a:r>
              <a:rPr lang="ru-RU" b="1" dirty="0"/>
              <a:t>устанавливает организация 	</a:t>
            </a:r>
            <a:endParaRPr lang="ru-RU" b="1" dirty="0" smtClean="0"/>
          </a:p>
          <a:p>
            <a:r>
              <a:rPr lang="ru-RU" b="1" dirty="0" smtClean="0"/>
              <a:t>СПИ–   оставшийся  </a:t>
            </a:r>
            <a:r>
              <a:rPr lang="ru-RU" b="1" dirty="0"/>
              <a:t>срока полезного использования этого </a:t>
            </a:r>
            <a:r>
              <a:rPr lang="ru-RU" b="1" dirty="0" smtClean="0"/>
              <a:t>объекта</a:t>
            </a:r>
            <a:r>
              <a:rPr lang="ru-RU" dirty="0"/>
              <a:t>		</a:t>
            </a:r>
            <a:endParaRPr lang="ru-RU" dirty="0" smtClean="0"/>
          </a:p>
          <a:p>
            <a:r>
              <a:rPr lang="ru-RU" i="1" dirty="0" smtClean="0">
                <a:solidFill>
                  <a:srgbClr val="00B050"/>
                </a:solidFill>
              </a:rPr>
              <a:t>В последний </a:t>
            </a:r>
            <a:r>
              <a:rPr lang="ru-RU" i="1" dirty="0">
                <a:solidFill>
                  <a:srgbClr val="00B050"/>
                </a:solidFill>
              </a:rPr>
              <a:t>год эксплуатации при любом способе начисления амортизации </a:t>
            </a:r>
            <a:r>
              <a:rPr lang="ru-RU" i="1" dirty="0" smtClean="0">
                <a:solidFill>
                  <a:srgbClr val="00B050"/>
                </a:solidFill>
              </a:rPr>
              <a:t>остаточная стоимость равна ликвидационной</a:t>
            </a:r>
            <a:r>
              <a:rPr lang="ru-RU" dirty="0"/>
              <a:t>											</a:t>
            </a:r>
          </a:p>
          <a:p>
            <a:endParaRPr lang="ru-RU" dirty="0"/>
          </a:p>
          <a:p>
            <a:endParaRPr lang="ru-RU" dirty="0"/>
          </a:p>
        </p:txBody>
      </p:sp>
    </p:spTree>
    <p:extLst>
      <p:ext uri="{BB962C8B-B14F-4D97-AF65-F5344CB8AC3E}">
        <p14:creationId xmlns:p14="http://schemas.microsoft.com/office/powerpoint/2010/main" val="1756393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3520" y="476672"/>
            <a:ext cx="8784976" cy="6186309"/>
          </a:xfrm>
          <a:prstGeom prst="rect">
            <a:avLst/>
          </a:prstGeom>
        </p:spPr>
        <p:txBody>
          <a:bodyPr wrap="square">
            <a:spAutoFit/>
          </a:bodyPr>
          <a:lstStyle/>
          <a:p>
            <a:r>
              <a:rPr lang="ru-RU" sz="4000" b="1" dirty="0" smtClean="0"/>
              <a:t>способ </a:t>
            </a:r>
            <a:r>
              <a:rPr lang="ru-RU" sz="4000" b="1" dirty="0"/>
              <a:t>списание стоимости </a:t>
            </a:r>
            <a:r>
              <a:rPr lang="ru-RU" sz="4000" b="1" dirty="0" smtClean="0"/>
              <a:t>пропорционально </a:t>
            </a:r>
            <a:r>
              <a:rPr lang="ru-RU" sz="4000" b="1" dirty="0"/>
              <a:t>объему </a:t>
            </a:r>
            <a:r>
              <a:rPr lang="ru-RU" sz="4000" b="1" dirty="0" smtClean="0"/>
              <a:t>продукции</a:t>
            </a:r>
            <a:endParaRPr lang="ru-RU" dirty="0"/>
          </a:p>
          <a:p>
            <a:endParaRPr lang="ru-RU" dirty="0"/>
          </a:p>
          <a:p>
            <a:r>
              <a:rPr lang="ru-RU" dirty="0" smtClean="0"/>
              <a:t>Амортизация </a:t>
            </a:r>
            <a:r>
              <a:rPr lang="ru-RU" dirty="0"/>
              <a:t>по основным средствам, срок полезного использования которых определяется исходя из количества продукции (объема работ в натуральном выражении), которое организация ожидает получить от использования объекта основных средств, начисляется способом пропорционально количеству продукции (объему работ в натуральном выражении</a:t>
            </a:r>
            <a:r>
              <a:rPr lang="ru-RU" dirty="0" smtClean="0"/>
              <a:t>).</a:t>
            </a:r>
          </a:p>
          <a:p>
            <a:endParaRPr lang="ru-RU" dirty="0"/>
          </a:p>
          <a:p>
            <a:r>
              <a:rPr lang="ru-RU" dirty="0"/>
              <a:t>  Формула для расчета  амортизации способом списание стоимости пропорционально объему </a:t>
            </a:r>
            <a:r>
              <a:rPr lang="ru-RU" dirty="0" smtClean="0"/>
              <a:t>продукции:</a:t>
            </a:r>
            <a:r>
              <a:rPr lang="ru-RU" dirty="0"/>
              <a:t>									</a:t>
            </a:r>
          </a:p>
          <a:p>
            <a:r>
              <a:rPr lang="ru-RU" sz="2800" b="1" dirty="0"/>
              <a:t>А = </a:t>
            </a:r>
            <a:r>
              <a:rPr lang="ru-RU" sz="2800" b="1" dirty="0" smtClean="0"/>
              <a:t>(</a:t>
            </a:r>
            <a:r>
              <a:rPr lang="ru-RU" sz="2800" b="1" dirty="0" smtClean="0"/>
              <a:t>БС1 </a:t>
            </a:r>
            <a:r>
              <a:rPr lang="ru-RU" sz="2800" b="1" dirty="0"/>
              <a:t>– ЛС) x ФВ / ПВ</a:t>
            </a:r>
            <a:r>
              <a:rPr lang="ru-RU" dirty="0"/>
              <a:t>.				</a:t>
            </a:r>
            <a:endParaRPr lang="ru-RU" dirty="0" smtClean="0"/>
          </a:p>
          <a:p>
            <a:r>
              <a:rPr lang="ru-RU" b="1" dirty="0" smtClean="0"/>
              <a:t>БС-  балансовая стоимость  ЛС-ликвидационная стоимость</a:t>
            </a:r>
            <a:r>
              <a:rPr lang="ru-RU" b="1" dirty="0"/>
              <a:t>	</a:t>
            </a:r>
          </a:p>
          <a:p>
            <a:r>
              <a:rPr lang="ru-RU" b="1" dirty="0"/>
              <a:t>ФВ - количество продукции за </a:t>
            </a:r>
            <a:r>
              <a:rPr lang="ru-RU" b="1" dirty="0" smtClean="0"/>
              <a:t>год</a:t>
            </a:r>
            <a:r>
              <a:rPr lang="ru-RU" b="1" dirty="0"/>
              <a:t>				</a:t>
            </a:r>
          </a:p>
          <a:p>
            <a:r>
              <a:rPr lang="ru-RU" b="1" dirty="0"/>
              <a:t>ПВ-плановый выпуск продукта за весь срок  полезного использования основного средства		</a:t>
            </a:r>
            <a:r>
              <a:rPr lang="ru-RU" dirty="0"/>
              <a:t>							</a:t>
            </a:r>
          </a:p>
          <a:p>
            <a:r>
              <a:rPr lang="ru-RU" dirty="0"/>
              <a:t>В последний год эксплуатации при любом способе начисления амортизации остаточная стоимость равна ликвидационной стоимости.			</a:t>
            </a:r>
          </a:p>
        </p:txBody>
      </p:sp>
    </p:spTree>
    <p:extLst>
      <p:ext uri="{BB962C8B-B14F-4D97-AF65-F5344CB8AC3E}">
        <p14:creationId xmlns:p14="http://schemas.microsoft.com/office/powerpoint/2010/main" val="79571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645</Words>
  <Application>Microsoft Office PowerPoint</Application>
  <PresentationFormat>Экран (4:3)</PresentationFormat>
  <Paragraphs>77</Paragraphs>
  <Slides>13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Arial</vt:lpstr>
      <vt:lpstr>Calibri</vt:lpstr>
      <vt:lpstr>Roboto</vt:lpstr>
      <vt:lpstr>Verdana</vt:lpstr>
      <vt:lpstr>Тема Office</vt:lpstr>
      <vt:lpstr>Основные средства отрасли связи</vt:lpstr>
      <vt:lpstr>Презентация PowerPoint</vt:lpstr>
      <vt:lpstr>Презентация PowerPoint</vt:lpstr>
      <vt:lpstr>Презентация PowerPoint</vt:lpstr>
      <vt:lpstr>Амортизация Основных средств</vt:lpstr>
      <vt:lpstr>Ликвидационная стоимость</vt:lpstr>
      <vt:lpstr>Презентация PowerPoint</vt:lpstr>
      <vt:lpstr>Презентация PowerPoint</vt:lpstr>
      <vt:lpstr>Презентация PowerPoint</vt:lpstr>
      <vt:lpstr>Презентация PowerPoint</vt:lpstr>
      <vt:lpstr>Презентация PowerPoint</vt:lpstr>
      <vt:lpstr>Способы начисления амортизации основных средств </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средства отрасли связи</dc:title>
  <dc:creator>Надин</dc:creator>
  <cp:lastModifiedBy>1</cp:lastModifiedBy>
  <cp:revision>59</cp:revision>
  <dcterms:created xsi:type="dcterms:W3CDTF">2020-04-25T09:32:15Z</dcterms:created>
  <dcterms:modified xsi:type="dcterms:W3CDTF">2022-12-01T11:40:41Z</dcterms:modified>
</cp:coreProperties>
</file>