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5" r:id="rId2"/>
    <p:sldId id="259" r:id="rId3"/>
    <p:sldId id="264" r:id="rId4"/>
    <p:sldId id="261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28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FA946-661C-4D64-B1E3-4D3797ACC3B8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2661E-0BC3-4917-8851-A8F09FB917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FA946-661C-4D64-B1E3-4D3797ACC3B8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2661E-0BC3-4917-8851-A8F09FB917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FA946-661C-4D64-B1E3-4D3797ACC3B8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2661E-0BC3-4917-8851-A8F09FB917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FA946-661C-4D64-B1E3-4D3797ACC3B8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2661E-0BC3-4917-8851-A8F09FB917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FA946-661C-4D64-B1E3-4D3797ACC3B8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2661E-0BC3-4917-8851-A8F09FB917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FA946-661C-4D64-B1E3-4D3797ACC3B8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2661E-0BC3-4917-8851-A8F09FB917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FA946-661C-4D64-B1E3-4D3797ACC3B8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2661E-0BC3-4917-8851-A8F09FB917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FA946-661C-4D64-B1E3-4D3797ACC3B8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2661E-0BC3-4917-8851-A8F09FB917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FA946-661C-4D64-B1E3-4D3797ACC3B8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2661E-0BC3-4917-8851-A8F09FB917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FA946-661C-4D64-B1E3-4D3797ACC3B8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2661E-0BC3-4917-8851-A8F09FB917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FA946-661C-4D64-B1E3-4D3797ACC3B8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E2661E-0BC3-4917-8851-A8F09FB9170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6DFA946-661C-4D64-B1E3-4D3797ACC3B8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2E2661E-0BC3-4917-8851-A8F09FB9170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fdanalyse.ru/publ/finansovyj_analiz/analiz_oborotnykh_sredstv/metodika_analiza_oborotnykh_aktivov_predprijatija/34-1-0-179" TargetMode="External"/><Relationship Id="rId2" Type="http://schemas.openxmlformats.org/officeDocument/2006/relationships/hyperlink" Target="https://afdanalyse.ru/publ/finansovyj_analiz/fin_koefitcienti/1/3-1-0-1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fdanalyse.ru/load/prochee/formy_balansa/4-1-0-48" TargetMode="External"/><Relationship Id="rId4" Type="http://schemas.openxmlformats.org/officeDocument/2006/relationships/hyperlink" Target="https://afdanalyse.ru/publ/finansovyj_analiz/analiz_oborotnykh_sredstv/analiz_struktury_oborotnykh_aktivov/34-1-0-23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Надин\Pictures\Ashampoo Snap 9\Ashampoo_Snap_2024.04.01_20h13m55s_002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03" y="116632"/>
            <a:ext cx="8104545" cy="659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14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Показатели эффективности использования оборотных средств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dirty="0"/>
              <a:t>Финансовое состояние, ликвидность и платежеспособность организации в большей степени зависят от уровня </a:t>
            </a:r>
            <a:r>
              <a:rPr lang="ru-RU" dirty="0">
                <a:hlinkClick r:id="rId2" tooltip="Показатели оборачиваемости (деловой активности)"/>
              </a:rPr>
              <a:t>деловой активности</a:t>
            </a:r>
            <a:r>
              <a:rPr lang="ru-RU" dirty="0"/>
              <a:t>, оптимальности использования оборотного капитала, оценки его </a:t>
            </a:r>
            <a:r>
              <a:rPr lang="ru-RU" dirty="0">
                <a:hlinkClick r:id="rId3" tooltip="Анализ оборотных активов"/>
              </a:rPr>
              <a:t>величины</a:t>
            </a:r>
            <a:r>
              <a:rPr lang="ru-RU" dirty="0"/>
              <a:t> и </a:t>
            </a:r>
            <a:r>
              <a:rPr lang="ru-RU" dirty="0">
                <a:hlinkClick r:id="rId4" tooltip="Анализ структуры оборотных активов"/>
              </a:rPr>
              <a:t>структуры</a:t>
            </a:r>
            <a:r>
              <a:rPr lang="ru-RU" dirty="0"/>
              <a:t>.</a:t>
            </a:r>
          </a:p>
          <a:p>
            <a:r>
              <a:rPr lang="ru-RU" dirty="0"/>
              <a:t>В связи с тем, что оборотные средства формируют основную долю ликвидных активов любой организации, их величина должна быть достаточной для обеспечения ритмичной и равномерной работы компании и, как следствие, получения прибыли. Использование оборотных средств в операционной деятельности должно осуществляться на уровне, </a:t>
            </a:r>
            <a:r>
              <a:rPr lang="ru-RU" dirty="0" err="1"/>
              <a:t>минимизирующем</a:t>
            </a:r>
            <a:r>
              <a:rPr lang="ru-RU" dirty="0"/>
              <a:t> время и </a:t>
            </a:r>
            <a:r>
              <a:rPr lang="ru-RU" dirty="0" err="1"/>
              <a:t>максимизирующем</a:t>
            </a:r>
            <a:r>
              <a:rPr lang="ru-RU" dirty="0"/>
              <a:t> скорость обращения оборотного капитала и превращения его в реальную денежную массу для последующего финансирования и приобретения новых оборотных средств. Потребность в финансировании пропорционально зависит от скорости оборота активов.</a:t>
            </a:r>
          </a:p>
          <a:p>
            <a:r>
              <a:rPr lang="ru-RU" dirty="0"/>
              <a:t>Чем ниже оборачиваемость оборотных средств, тем больше потребность в привлечении дополнительных источников финансирования, так как у организации отсутствуют свои денежные средства для осуществления хозяйственной деятельности. Таким образом, показатели оборачиваемости оборотного капитала тесно связаны с платежеспособностью и ликвидностью структуры бухгалтерского баланса.</a:t>
            </a:r>
          </a:p>
          <a:p>
            <a:r>
              <a:rPr lang="ru-RU" dirty="0"/>
              <a:t>В практике анализа, для оценки оборотных активов применяют разнообразные коэффициенты оборачиваемости, которые могут быть определены как по всему оборотному капиталу фирмы в целом, так и по отдельным составляющим этот капитал элементам или их группам.</a:t>
            </a:r>
          </a:p>
          <a:p>
            <a:r>
              <a:rPr lang="ru-RU" dirty="0"/>
              <a:t>Наличие и эффективность оборотного капитала определяются и анализируются непосредственно по данным </a:t>
            </a:r>
            <a:r>
              <a:rPr lang="ru-RU" dirty="0">
                <a:hlinkClick r:id="rId5" tooltip="Формы бухгалтерского баланса"/>
              </a:rPr>
              <a:t>бухгалтерского баланса</a:t>
            </a:r>
            <a:r>
              <a:rPr lang="ru-RU" dirty="0"/>
              <a:t>.</a:t>
            </a:r>
          </a:p>
          <a:p>
            <a:r>
              <a:rPr lang="ru-RU" dirty="0"/>
              <a:t>Изменение остатков оборотного капитала в целом и по его отдельным группам и элементам является следствием непрерывности производственного цикла, в процессе которого запасы потребляются, а их возобновление и пополнение возможно только в результате продажи продукции (работ, услуг) и получения денежных средств.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46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3356992"/>
            <a:ext cx="792088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Оборачиваемость</a:t>
            </a:r>
            <a:r>
              <a:rPr lang="ru-RU" dirty="0"/>
              <a:t> — </a:t>
            </a:r>
            <a:r>
              <a:rPr lang="ru-RU" sz="2400" dirty="0"/>
              <a:t>это период времени, за который вложенная сумма полностью возвращается компании. Грубо говоря, если предприятие отправило на реализацию партию изделий, и через неделю доходы покрыли затраты на производство, то оборачиваемость составила 7 дней.</a:t>
            </a:r>
            <a:endParaRPr lang="ru-RU" sz="2400" dirty="0"/>
          </a:p>
        </p:txBody>
      </p:sp>
      <p:pic>
        <p:nvPicPr>
          <p:cNvPr id="1026" name="Picture 2" descr="C:\Users\Надин\Pictures\Ashampoo Snap 9\Ashampoo_Snap_2024.04.01_20h07m05s_001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" y="9150"/>
            <a:ext cx="5794686" cy="317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7745" y="404664"/>
            <a:ext cx="7848872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2. </a:t>
            </a:r>
            <a:r>
              <a:rPr lang="ru-RU" sz="2000" dirty="0" smtClean="0">
                <a:solidFill>
                  <a:srgbClr val="FF0000"/>
                </a:solidFill>
              </a:rPr>
              <a:t>Коэффициент оборачиваемости </a:t>
            </a:r>
            <a:r>
              <a:rPr lang="ru-RU" dirty="0" smtClean="0"/>
              <a:t>(</a:t>
            </a:r>
            <a:r>
              <a:rPr lang="ru-RU" dirty="0" err="1" smtClean="0"/>
              <a:t>Коб</a:t>
            </a:r>
            <a:r>
              <a:rPr lang="ru-RU" dirty="0" smtClean="0"/>
              <a:t>). Информирует о количестве оборотов, совершаемых за определенный период оборотными средствами организации. Коэффициент рассчитывается по формуле:</a:t>
            </a:r>
          </a:p>
          <a:p>
            <a:endParaRPr lang="ru-RU" dirty="0" smtClean="0"/>
          </a:p>
          <a:p>
            <a:r>
              <a:rPr lang="ru-RU" sz="2800" dirty="0" err="1" smtClean="0"/>
              <a:t>Коб</a:t>
            </a:r>
            <a:r>
              <a:rPr lang="ru-RU" sz="2800" dirty="0" smtClean="0"/>
              <a:t> = V / </a:t>
            </a:r>
            <a:r>
              <a:rPr lang="ru-RU" sz="2800" dirty="0" err="1" smtClean="0"/>
              <a:t>Сср</a:t>
            </a:r>
            <a:endParaRPr lang="ru-RU" sz="2800" dirty="0" smtClean="0"/>
          </a:p>
          <a:p>
            <a:endParaRPr lang="ru-RU" dirty="0" smtClean="0"/>
          </a:p>
          <a:p>
            <a:r>
              <a:rPr lang="ru-RU" dirty="0" smtClean="0"/>
              <a:t>При анализе показателя необходимо уделить внимание сравнению уровня коэффициента оборачиваемости по данным анализируемого предприятия и родственных предприятий, а также компаний-конкурентов. Одним из главных направлений анализа является и изучение динамики показателя. Рост показателя говорит об ускорении оборачиваемости. Чем выше число оборотов, тем меньше средств необходимо иметь организации для операционной деятельности. где,</a:t>
            </a:r>
          </a:p>
          <a:p>
            <a:r>
              <a:rPr lang="ru-RU" dirty="0" smtClean="0"/>
              <a:t>V - выручка;</a:t>
            </a:r>
          </a:p>
          <a:p>
            <a:r>
              <a:rPr lang="ru-RU" dirty="0" err="1" smtClean="0"/>
              <a:t>С</a:t>
            </a:r>
            <a:r>
              <a:rPr lang="ru-RU" sz="1100" dirty="0" err="1" smtClean="0"/>
              <a:t>ср</a:t>
            </a:r>
            <a:r>
              <a:rPr lang="ru-RU" dirty="0" smtClean="0"/>
              <a:t> - среднегодовая стоимости оборотных средств, определяемая как: (</a:t>
            </a:r>
            <a:r>
              <a:rPr lang="ru-RU" dirty="0" err="1" smtClean="0"/>
              <a:t>Снп</a:t>
            </a:r>
            <a:r>
              <a:rPr lang="ru-RU" dirty="0" smtClean="0"/>
              <a:t> + </a:t>
            </a:r>
            <a:r>
              <a:rPr lang="ru-RU" dirty="0" err="1" smtClean="0"/>
              <a:t>Скп</a:t>
            </a:r>
            <a:r>
              <a:rPr lang="ru-RU" dirty="0" smtClean="0"/>
              <a:t>)/2 (сумма стоимости оборотных средств на начало и конец года деленная на два).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888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39552" y="764704"/>
            <a:ext cx="799288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Эффективность использования оборотных средств предприятия оценивается с использованием следующих показателей:</a:t>
            </a:r>
          </a:p>
          <a:p>
            <a:endParaRPr lang="ru-RU" sz="2000" dirty="0" smtClean="0"/>
          </a:p>
          <a:p>
            <a:r>
              <a:rPr lang="ru-RU" sz="2000" dirty="0" smtClean="0"/>
              <a:t>1. Длительность одного оборота (Д). Показывает, за какой срок к предприятию возвращаются его оборотные средства в виде выручки от реализации продукции. Определяется по формуле:</a:t>
            </a:r>
          </a:p>
          <a:p>
            <a:endParaRPr lang="ru-RU" sz="2000" dirty="0" smtClean="0"/>
          </a:p>
          <a:p>
            <a:r>
              <a:rPr lang="ru-RU" sz="2000" dirty="0" smtClean="0"/>
              <a:t>Д = Т / </a:t>
            </a:r>
            <a:r>
              <a:rPr lang="ru-RU" sz="2000" dirty="0" err="1" smtClean="0"/>
              <a:t>К</a:t>
            </a:r>
            <a:r>
              <a:rPr lang="ru-RU" sz="1100" dirty="0" err="1" smtClean="0"/>
              <a:t>об</a:t>
            </a:r>
            <a:r>
              <a:rPr lang="ru-RU" sz="1100" dirty="0" smtClean="0"/>
              <a:t>                 </a:t>
            </a:r>
            <a:r>
              <a:rPr lang="ru-RU" sz="2000" dirty="0" smtClean="0"/>
              <a:t> </a:t>
            </a:r>
            <a:r>
              <a:rPr lang="ru-RU" sz="2000" dirty="0" err="1" smtClean="0"/>
              <a:t>К</a:t>
            </a:r>
            <a:r>
              <a:rPr lang="ru-RU" sz="1200" dirty="0" err="1" smtClean="0"/>
              <a:t>об</a:t>
            </a:r>
            <a:r>
              <a:rPr lang="ru-RU" sz="2000" dirty="0" smtClean="0"/>
              <a:t>=</a:t>
            </a:r>
            <a:r>
              <a:rPr lang="en-US" sz="2000" dirty="0" smtClean="0"/>
              <a:t>V/</a:t>
            </a:r>
            <a:r>
              <a:rPr lang="ru-RU" sz="2000" dirty="0" smtClean="0"/>
              <a:t> </a:t>
            </a:r>
            <a:r>
              <a:rPr lang="en-US" sz="2000" dirty="0" smtClean="0"/>
              <a:t>C</a:t>
            </a:r>
            <a:r>
              <a:rPr lang="ru-RU" sz="1100" dirty="0" smtClean="0"/>
              <a:t>ср</a:t>
            </a:r>
          </a:p>
          <a:p>
            <a:r>
              <a:rPr lang="ru-RU" sz="2000" dirty="0" smtClean="0"/>
              <a:t>где,</a:t>
            </a:r>
          </a:p>
          <a:p>
            <a:r>
              <a:rPr lang="ru-RU" sz="2000" dirty="0" smtClean="0"/>
              <a:t>Т - число дней в периоде; месяц, квартал, год</a:t>
            </a:r>
          </a:p>
          <a:p>
            <a:r>
              <a:rPr lang="ru-RU" sz="2000" dirty="0" smtClean="0"/>
              <a:t>V - выручка;</a:t>
            </a:r>
          </a:p>
          <a:p>
            <a:r>
              <a:rPr lang="ru-RU" sz="2000" dirty="0" err="1" smtClean="0"/>
              <a:t>С</a:t>
            </a:r>
            <a:r>
              <a:rPr lang="ru-RU" sz="900" dirty="0" err="1" smtClean="0"/>
              <a:t>ср</a:t>
            </a:r>
            <a:r>
              <a:rPr lang="ru-RU" sz="2000" dirty="0" smtClean="0"/>
              <a:t> - среднегодовая стоимости оборотных средств, определяемая как: (</a:t>
            </a:r>
            <a:r>
              <a:rPr lang="ru-RU" sz="2000" dirty="0" err="1" smtClean="0"/>
              <a:t>Снг</a:t>
            </a:r>
            <a:r>
              <a:rPr lang="ru-RU" sz="2000" dirty="0" smtClean="0"/>
              <a:t> + </a:t>
            </a:r>
            <a:r>
              <a:rPr lang="ru-RU" sz="2000" dirty="0" err="1" smtClean="0"/>
              <a:t>Скг</a:t>
            </a:r>
            <a:r>
              <a:rPr lang="ru-RU" sz="2000" dirty="0" smtClean="0"/>
              <a:t>)/2 (сумма стоимости оборотных средств на начало и конец года деленная на два).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5565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1205751"/>
            <a:ext cx="792088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3. Коэффициент загрузки оборотных средств       (</a:t>
            </a:r>
            <a:r>
              <a:rPr lang="ru-RU" sz="2400" dirty="0" err="1" smtClean="0"/>
              <a:t>К</a:t>
            </a:r>
            <a:r>
              <a:rPr lang="ru-RU" sz="1200" dirty="0" err="1" smtClean="0"/>
              <a:t>з</a:t>
            </a:r>
            <a:r>
              <a:rPr lang="ru-RU" sz="2400" dirty="0" smtClean="0"/>
              <a:t>).</a:t>
            </a:r>
          </a:p>
          <a:p>
            <a:r>
              <a:rPr lang="ru-RU" sz="2400" dirty="0" smtClean="0"/>
              <a:t> Показатель характеризует величину оборотных средств, приходящихся на один рубль реализованной продукции:</a:t>
            </a:r>
          </a:p>
          <a:p>
            <a:endParaRPr lang="ru-RU" dirty="0" smtClean="0"/>
          </a:p>
          <a:p>
            <a:r>
              <a:rPr lang="ru-RU" dirty="0" err="1" smtClean="0"/>
              <a:t>Кз</a:t>
            </a:r>
            <a:r>
              <a:rPr lang="ru-RU" dirty="0" smtClean="0"/>
              <a:t> = </a:t>
            </a:r>
            <a:r>
              <a:rPr lang="ru-RU" dirty="0" err="1" smtClean="0"/>
              <a:t>С</a:t>
            </a:r>
            <a:r>
              <a:rPr lang="ru-RU" sz="900" dirty="0" err="1" smtClean="0"/>
              <a:t>ср</a:t>
            </a:r>
            <a:r>
              <a:rPr lang="ru-RU" dirty="0" smtClean="0"/>
              <a:t> / V = 1 / </a:t>
            </a:r>
            <a:r>
              <a:rPr lang="ru-RU" dirty="0" err="1" smtClean="0"/>
              <a:t>К</a:t>
            </a:r>
            <a:r>
              <a:rPr lang="ru-RU" sz="900" dirty="0" err="1" smtClean="0"/>
              <a:t>об</a:t>
            </a:r>
            <a:endParaRPr lang="ru-RU" sz="900" dirty="0" smtClean="0"/>
          </a:p>
          <a:p>
            <a:r>
              <a:rPr lang="ru-RU" dirty="0" smtClean="0"/>
              <a:t>где,</a:t>
            </a:r>
          </a:p>
          <a:p>
            <a:r>
              <a:rPr lang="ru-RU" dirty="0" smtClean="0"/>
              <a:t>V - выручка;</a:t>
            </a:r>
          </a:p>
          <a:p>
            <a:r>
              <a:rPr lang="ru-RU" dirty="0" err="1" smtClean="0"/>
              <a:t>С</a:t>
            </a:r>
            <a:r>
              <a:rPr lang="ru-RU" sz="1100" dirty="0" err="1" smtClean="0"/>
              <a:t>ср</a:t>
            </a:r>
            <a:r>
              <a:rPr lang="ru-RU" dirty="0" smtClean="0"/>
              <a:t> - среднегодовая стоимости оборотных средств, определяемая как: (</a:t>
            </a:r>
            <a:r>
              <a:rPr lang="ru-RU" dirty="0" err="1" smtClean="0"/>
              <a:t>С</a:t>
            </a:r>
            <a:r>
              <a:rPr lang="ru-RU" sz="1100" dirty="0" err="1" smtClean="0"/>
              <a:t>нп</a:t>
            </a:r>
            <a:r>
              <a:rPr lang="ru-RU" dirty="0" smtClean="0"/>
              <a:t> + </a:t>
            </a:r>
            <a:r>
              <a:rPr lang="ru-RU" dirty="0" err="1" smtClean="0"/>
              <a:t>С</a:t>
            </a:r>
            <a:r>
              <a:rPr lang="ru-RU" sz="1050" dirty="0" err="1" smtClean="0"/>
              <a:t>кп</a:t>
            </a:r>
            <a:r>
              <a:rPr lang="ru-RU" dirty="0" smtClean="0"/>
              <a:t>)/2 (сумма стоимости оборотных средств на начало и конец периода деленная на два).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312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751344"/>
            <a:ext cx="7416824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4. </a:t>
            </a:r>
            <a:r>
              <a:rPr lang="ru-RU" sz="3200" dirty="0" smtClean="0"/>
              <a:t>Рентабельность оборотных средств </a:t>
            </a:r>
            <a:r>
              <a:rPr lang="ru-RU" sz="2400" dirty="0" smtClean="0"/>
              <a:t>(</a:t>
            </a:r>
            <a:r>
              <a:rPr lang="ru-RU" sz="2400" dirty="0" err="1" smtClean="0"/>
              <a:t>Рс</a:t>
            </a:r>
            <a:r>
              <a:rPr lang="ru-RU" sz="2400" dirty="0" smtClean="0"/>
              <a:t>). Показатель рассчитывается как отношение прибыли (валовой или чистой) к среднегодовой стоимости оборотных средств по следующей формуле:</a:t>
            </a:r>
          </a:p>
          <a:p>
            <a:endParaRPr lang="ru-RU" sz="2400" dirty="0" smtClean="0"/>
          </a:p>
          <a:p>
            <a:r>
              <a:rPr lang="ru-RU" sz="2400" dirty="0" err="1" smtClean="0"/>
              <a:t>Рс</a:t>
            </a:r>
            <a:r>
              <a:rPr lang="ru-RU" sz="2400" dirty="0" smtClean="0"/>
              <a:t> = </a:t>
            </a:r>
            <a:r>
              <a:rPr lang="ru-RU" sz="2400" dirty="0" err="1" smtClean="0"/>
              <a:t>Пч</a:t>
            </a:r>
            <a:r>
              <a:rPr lang="ru-RU" sz="2400" dirty="0" smtClean="0"/>
              <a:t>/</a:t>
            </a:r>
            <a:r>
              <a:rPr lang="ru-RU" sz="2400" dirty="0" err="1" smtClean="0"/>
              <a:t>С</a:t>
            </a:r>
            <a:r>
              <a:rPr lang="ru-RU" sz="1100" dirty="0" err="1" smtClean="0"/>
              <a:t>ср</a:t>
            </a:r>
            <a:r>
              <a:rPr lang="ru-RU" sz="2400" dirty="0" smtClean="0"/>
              <a:t> х 100%</a:t>
            </a:r>
          </a:p>
          <a:p>
            <a:endParaRPr lang="ru-RU" sz="2400" dirty="0" smtClean="0"/>
          </a:p>
          <a:p>
            <a:r>
              <a:rPr lang="ru-RU" sz="2400" dirty="0" smtClean="0"/>
              <a:t>где,</a:t>
            </a:r>
          </a:p>
          <a:p>
            <a:endParaRPr lang="ru-RU" sz="2400" dirty="0" smtClean="0"/>
          </a:p>
          <a:p>
            <a:r>
              <a:rPr lang="ru-RU" sz="2400" dirty="0" err="1" smtClean="0"/>
              <a:t>Пч</a:t>
            </a:r>
            <a:r>
              <a:rPr lang="ru-RU" sz="2400" dirty="0" smtClean="0"/>
              <a:t> - чистая (валовая) прибыль;</a:t>
            </a:r>
          </a:p>
          <a:p>
            <a:r>
              <a:rPr lang="ru-RU" sz="2400" dirty="0" err="1" smtClean="0"/>
              <a:t>С</a:t>
            </a:r>
            <a:r>
              <a:rPr lang="ru-RU" sz="1200" dirty="0" err="1" smtClean="0"/>
              <a:t>ср</a:t>
            </a:r>
            <a:r>
              <a:rPr lang="ru-RU" sz="2400" dirty="0" smtClean="0"/>
              <a:t> - среднегодовая стоимости оборотных средств, определяемая как: (</a:t>
            </a:r>
            <a:r>
              <a:rPr lang="ru-RU" sz="2400" dirty="0" err="1" smtClean="0"/>
              <a:t>С</a:t>
            </a:r>
            <a:r>
              <a:rPr lang="ru-RU" sz="1100" dirty="0" err="1" smtClean="0"/>
              <a:t>нп</a:t>
            </a:r>
            <a:r>
              <a:rPr lang="ru-RU" sz="2400" dirty="0" smtClean="0"/>
              <a:t> + </a:t>
            </a:r>
            <a:r>
              <a:rPr lang="ru-RU" sz="2400" dirty="0" err="1" smtClean="0"/>
              <a:t>С</a:t>
            </a:r>
            <a:r>
              <a:rPr lang="ru-RU" sz="1100" dirty="0" err="1" smtClean="0"/>
              <a:t>кп</a:t>
            </a:r>
            <a:r>
              <a:rPr lang="ru-RU" sz="2400" dirty="0" smtClean="0"/>
              <a:t>)/2 (сумма стоимости оборотных средств на начало и конец периода деленная на два).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47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1439</TotalTime>
  <Words>382</Words>
  <Application>Microsoft Office PowerPoint</Application>
  <PresentationFormat>Экран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Аспект</vt:lpstr>
      <vt:lpstr>Презентация PowerPoint</vt:lpstr>
      <vt:lpstr>Показатели эффективности использования оборотных средств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Надин</dc:creator>
  <cp:lastModifiedBy>Надин</cp:lastModifiedBy>
  <cp:revision>24</cp:revision>
  <dcterms:created xsi:type="dcterms:W3CDTF">2021-03-01T14:08:31Z</dcterms:created>
  <dcterms:modified xsi:type="dcterms:W3CDTF">2024-04-01T17:20:23Z</dcterms:modified>
</cp:coreProperties>
</file>