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95" r:id="rId2"/>
    <p:sldId id="264" r:id="rId3"/>
    <p:sldId id="263" r:id="rId4"/>
    <p:sldId id="289" r:id="rId5"/>
    <p:sldId id="265" r:id="rId6"/>
    <p:sldId id="267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8150" autoAdjust="0"/>
  </p:normalViewPr>
  <p:slideViewPr>
    <p:cSldViewPr>
      <p:cViewPr>
        <p:scale>
          <a:sx n="120" d="100"/>
          <a:sy n="120" d="100"/>
        </p:scale>
        <p:origin x="-149" y="9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E1323-94BA-47CB-B159-46C551E9B3B9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6C190-651F-4FFC-AF34-112AE7F3AAF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91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6C190-651F-4FFC-AF34-112AE7F3AAF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4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330C-C6CF-4D92-B8B0-4713B5EF89B7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D23F-A6EE-4DCC-AED3-CD9A048EBF65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72AF-7BC1-44F5-99BA-7608E22CCF69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9AC5-C980-4CA7-82D1-6B8F7A1B9BC6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16B49-172D-4439-89BE-2E07E3579BF8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DA901-3810-4906-9811-3D4C8DD4A58F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4C4C-72FD-4902-B5D7-89576E4A3563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BEDA-8BEC-4F85-8BF6-B005ACAA0476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B589-4BB0-4B7A-9230-AA9975728E70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31D76-7B02-438D-81B2-EBAEE7527BD6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4219-1F52-4195-BB96-CC55700A831C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DB1888-FAD7-4FDA-A433-45ADF83BBD7E}" type="datetime1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mag.ru/articles/unificirovannaya-forma-t-7-grafik-otpuskov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spmag.ru/articles/grafik-otpuskov-pravila-oformleniya-i-vnesenie-izmeneni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</a:t>
            </a:fld>
            <a:endParaRPr lang="ru-RU" dirty="0"/>
          </a:p>
        </p:txBody>
      </p:sp>
      <p:pic>
        <p:nvPicPr>
          <p:cNvPr id="1026" name="Picture 2" descr="C:\Users\Надин\Desktop\Ashampoo_Snap_2024.04.03_19h52m50s_001_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6840760" cy="388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00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Как предоставляется отпуск в первый год работы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r="61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Согласно ст. 115 длительность ежегодного отдыха не может быть менее 28 дней (календарных</a:t>
            </a:r>
            <a:r>
              <a:rPr lang="ru-RU" dirty="0" smtClean="0"/>
              <a:t>).</a:t>
            </a:r>
            <a:r>
              <a:rPr lang="ru-RU" dirty="0"/>
              <a:t> Очередность предоставления персоналу отпусков определяется в соответствии с обязательным для всех работодателей </a:t>
            </a:r>
            <a:r>
              <a:rPr lang="ru-RU" u="sng" dirty="0">
                <a:hlinkClick r:id="rId3"/>
              </a:rPr>
              <a:t>графиком отпусков</a:t>
            </a:r>
            <a:r>
              <a:rPr lang="ru-RU" dirty="0"/>
              <a:t>. </a:t>
            </a:r>
            <a:r>
              <a:rPr lang="ru-RU" u="sng" dirty="0">
                <a:hlinkClick r:id="rId4"/>
              </a:rPr>
              <a:t>Порядок составления этого документа</a:t>
            </a:r>
            <a:r>
              <a:rPr lang="ru-RU" dirty="0"/>
              <a:t> на будущий календарный год определен ст. 123 ТК – не позднее 2 недель до окончания текущего периода.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Оплата очередного отпуска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17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18351"/>
              </p:ext>
            </p:extLst>
          </p:nvPr>
        </p:nvGraphicFramePr>
        <p:xfrm>
          <a:off x="323527" y="983456"/>
          <a:ext cx="8640961" cy="1874520"/>
        </p:xfrm>
        <a:graphic>
          <a:graphicData uri="http://schemas.openxmlformats.org/drawingml/2006/table">
            <a:tbl>
              <a:tblPr/>
              <a:tblGrid>
                <a:gridCol w="1350985"/>
                <a:gridCol w="254146"/>
                <a:gridCol w="2635093"/>
                <a:gridCol w="628678"/>
                <a:gridCol w="1136968"/>
                <a:gridCol w="815942"/>
                <a:gridCol w="1819149"/>
              </a:tblGrid>
              <a:tr h="35814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Среднедневной заработок для начисления отпускных</a:t>
                      </a:r>
                    </a:p>
                  </a:txBody>
                  <a:tcPr marL="38100" marR="38100" marT="114300" marB="114300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=</a:t>
                      </a:r>
                    </a:p>
                  </a:txBody>
                  <a:tcPr marL="38100" marR="38100" marT="114300" marB="114300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Сумма выплат за 12 календарных месяцев, предшествующих отпуску, включаемых в расчет</a:t>
                      </a:r>
                    </a:p>
                  </a:txBody>
                  <a:tcPr marL="38100" marR="38100" marT="114300" marB="114300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:</a:t>
                      </a:r>
                    </a:p>
                  </a:txBody>
                  <a:tcPr marL="38100" marR="38100" marT="114300" marB="114300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12 месяцев</a:t>
                      </a:r>
                    </a:p>
                  </a:txBody>
                  <a:tcPr marL="38100" marR="38100" marT="114300" marB="114300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:</a:t>
                      </a:r>
                    </a:p>
                  </a:txBody>
                  <a:tcPr marL="38100" marR="38100" marT="114300" marB="114300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E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Среднемесячное число календарных дней 29,3</a:t>
                      </a:r>
                    </a:p>
                  </a:txBody>
                  <a:tcPr marL="38100" marR="38100" marT="114300" marB="114300">
                    <a:lnL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6E6"/>
                    </a:solidFill>
                  </a:tcPr>
                </a:tc>
              </a:tr>
            </a:tbl>
          </a:graphicData>
        </a:graphic>
      </p:graphicFrame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839095" y="2852937"/>
            <a:ext cx="3636085" cy="432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2024год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4593515" y="2924944"/>
            <a:ext cx="4017085" cy="2701306"/>
          </a:xfrm>
        </p:spPr>
        <p:txBody>
          <a:bodyPr>
            <a:normAutofit fontScale="92500"/>
          </a:bodyPr>
          <a:lstStyle/>
          <a:p>
            <a:r>
              <a:rPr lang="ru-RU" dirty="0"/>
              <a:t>Отпускные начисляйте за все календарные дни, приходящиеся за период отпуска. Правда, есть исключения. Исключаемые дни при расчете отпускных – это нерабочие праздничные дни (ст. 120 ТК).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Расчет оплаты отпуска в </a:t>
            </a:r>
            <a:r>
              <a:rPr lang="ru-RU" dirty="0" smtClean="0"/>
              <a:t>2024 </a:t>
            </a:r>
            <a:r>
              <a:rPr lang="ru-RU" dirty="0"/>
              <a:t>году нужно вести из среднего заработка. В средний заработок включайте выплаты за 12 календарных дней, предшествующих отпуску. В среднем заработке учитывайте только выплаты за отработанное время: зарплату, премию, различные доплаты, надбавки и т.п.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71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340768"/>
            <a:ext cx="82089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rgbClr val="FF0000"/>
                </a:solidFill>
              </a:rPr>
              <a:t>Сроки выплаты отпускных, НДФЛ и взносов</a:t>
            </a:r>
          </a:p>
          <a:p>
            <a:r>
              <a:rPr lang="ru-RU" dirty="0"/>
              <a:t>Отпускные сотруднику нужно перечислить, минимум, за три календарных дня до отпуска (ч. 9 ст. 136 ТК РФ). Скажем, если сотрудник идет в отпуск с понедельника, то деньги нужно выплатить не позднее предшествующего четверга. Если такой день приходится на выходной или праздник, деньги нужно перевести в ближайший предшествующий рабочий день. А вообще, отпускные можно выплатить и еще раньше (письме </a:t>
            </a:r>
            <a:r>
              <a:rPr lang="ru-RU" dirty="0" err="1"/>
              <a:t>Роструда</a:t>
            </a:r>
            <a:r>
              <a:rPr lang="ru-RU" dirty="0"/>
              <a:t> от 30.07.2014 № 1693-6-1).</a:t>
            </a:r>
          </a:p>
          <a:p>
            <a:r>
              <a:rPr lang="ru-RU" dirty="0"/>
              <a:t>При начислении с отпускных нужно удержать НДФЛ: для резидентов 13%, для нерезидентов 30%. С 2023 года перечислять налог нужно на единый налоговый счет. 28 числа текущего месяца перечисляем НДФЛ с выплат, которые делали с 23 числа предыдущего месяца по 22 число текущего. 25 числа текущего месяца подаем уведомление об исчисленных суммах НДФЛ, чтобы налоговая знала, какую сумму распределить с ЕНС в пользу этого налога</a:t>
            </a:r>
          </a:p>
        </p:txBody>
      </p:sp>
    </p:spTree>
    <p:extLst>
      <p:ext uri="{BB962C8B-B14F-4D97-AF65-F5344CB8AC3E}">
        <p14:creationId xmlns:p14="http://schemas.microsoft.com/office/powerpoint/2010/main" val="70335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095" y="1124744"/>
            <a:ext cx="3636085" cy="13681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Выплата компенсации при увольнении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Компенсация отпуска при увольнении: расчет</a:t>
            </a:r>
          </a:p>
          <a:p>
            <a:r>
              <a:rPr lang="ru-RU" dirty="0"/>
              <a:t>Количество дней неиспользованного отпуска определяют по факту исходя из того, что полному году стажа, дающего право на него, соответствуют 28 календарных дней, а каждому полному месяцу — 2,33 календарных дня. Когда последний месяц стажа оказывается неполным, то, рассчитывая компенсацию при увольнении, его учитывают как полный, если число дней работы в нем превышает половину месяца, и не учитывают, когда отработанный в нем срок составляет меньше половины месяца (п. 35 Правил об очередных и дополнительных отпусках, утвержденных НКТ СССР 30.04.1930 № 169).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Выплата компенсации за неиспользованный отпуск при увольнении работника обязательна для работодателя.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9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571500"/>
            <a:ext cx="62198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Оплата листа нетрудоспособности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" indent="0">
              <a:buNone/>
            </a:pPr>
            <a:r>
              <a:rPr lang="ru-RU" dirty="0"/>
              <a:t> </a:t>
            </a:r>
            <a:r>
              <a:rPr lang="ru-RU" sz="2000" b="1" dirty="0" smtClean="0"/>
              <a:t>Пособие по временной нетрудоспособности</a:t>
            </a:r>
          </a:p>
          <a:p>
            <a:pPr marL="45720" indent="0">
              <a:buNone/>
            </a:pPr>
            <a:r>
              <a:rPr lang="ru-RU" i="1" dirty="0" smtClean="0"/>
              <a:t>Первые з календарных дня оплачиваются за счет работодателя</a:t>
            </a:r>
            <a:endParaRPr lang="ru-RU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04864"/>
            <a:ext cx="8136904" cy="411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3397445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286</Words>
  <Application>Microsoft Office PowerPoint</Application>
  <PresentationFormat>Экран (4:3)</PresentationFormat>
  <Paragraphs>30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Воздушный поток</vt:lpstr>
      <vt:lpstr>Презентация PowerPoint</vt:lpstr>
      <vt:lpstr>Оплата очередного отпуска</vt:lpstr>
      <vt:lpstr>2024год</vt:lpstr>
      <vt:lpstr>Презентация PowerPoint</vt:lpstr>
      <vt:lpstr>Выплата компенсации при увольнении</vt:lpstr>
      <vt:lpstr>Презентация PowerPoint</vt:lpstr>
      <vt:lpstr>Оплата листа нетрудоспособности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Затраты на оплату труда</dc:title>
  <dc:creator>Надин</dc:creator>
  <cp:lastModifiedBy>Надин</cp:lastModifiedBy>
  <cp:revision>118</cp:revision>
  <dcterms:created xsi:type="dcterms:W3CDTF">2020-04-15T11:10:54Z</dcterms:created>
  <dcterms:modified xsi:type="dcterms:W3CDTF">2024-04-09T19:21:43Z</dcterms:modified>
</cp:coreProperties>
</file>