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65" r:id="rId2"/>
    <p:sldId id="269" r:id="rId3"/>
    <p:sldId id="257" r:id="rId4"/>
    <p:sldId id="26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131" autoAdjust="0"/>
  </p:normalViewPr>
  <p:slideViewPr>
    <p:cSldViewPr>
      <p:cViewPr>
        <p:scale>
          <a:sx n="120" d="100"/>
          <a:sy n="120" d="100"/>
        </p:scale>
        <p:origin x="-37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648B4-E3AA-4CD2-B563-36D7630AF001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7BAF6-CF27-4CFE-A38A-7383527665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32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E0A4-70DD-47A2-9602-DE4AB1EDF44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55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E0A4-70DD-47A2-9602-DE4AB1EDF44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145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C4E0A4-70DD-47A2-9602-DE4AB1EDF44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71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97BAF6-CF27-4CFE-A38A-73835276650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319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958577-11B8-4AB5-82E0-FCB419E33CED}" type="datetimeFigureOut">
              <a:rPr lang="ru-RU" smtClean="0"/>
              <a:t>25.03.2024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5F825E7-F230-46F5-A002-89C6376786F8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2276872"/>
            <a:ext cx="7984976" cy="288032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8. При формировании расходов по обычным видам деятельности должна быть обеспечена их группировка по следующим элементам:</a:t>
            </a:r>
          </a:p>
          <a:p>
            <a:r>
              <a:rPr lang="ru-RU" dirty="0" smtClean="0"/>
              <a:t>1. </a:t>
            </a:r>
            <a:r>
              <a:rPr lang="ru-RU" dirty="0" smtClean="0">
                <a:solidFill>
                  <a:srgbClr val="FF0000"/>
                </a:solidFill>
              </a:rPr>
              <a:t>материальные </a:t>
            </a:r>
            <a:r>
              <a:rPr lang="ru-RU" dirty="0">
                <a:solidFill>
                  <a:srgbClr val="FF0000"/>
                </a:solidFill>
              </a:rPr>
              <a:t>затраты</a:t>
            </a:r>
            <a:r>
              <a:rPr lang="ru-RU" dirty="0"/>
              <a:t>;</a:t>
            </a:r>
          </a:p>
          <a:p>
            <a:r>
              <a:rPr lang="ru-RU" dirty="0" smtClean="0"/>
              <a:t>2. затраты </a:t>
            </a:r>
            <a:r>
              <a:rPr lang="ru-RU" dirty="0"/>
              <a:t>на оплату труда;</a:t>
            </a:r>
          </a:p>
          <a:p>
            <a:r>
              <a:rPr lang="ru-RU" dirty="0" smtClean="0"/>
              <a:t>3</a:t>
            </a:r>
            <a:r>
              <a:rPr lang="ru-RU" dirty="0"/>
              <a:t>. отчисления на социальные нужды;</a:t>
            </a:r>
          </a:p>
          <a:p>
            <a:r>
              <a:rPr lang="ru-RU" sz="3000" dirty="0" smtClean="0"/>
              <a:t>4. амортизация</a:t>
            </a:r>
            <a:r>
              <a:rPr lang="ru-RU" sz="3000" dirty="0"/>
              <a:t>;</a:t>
            </a:r>
          </a:p>
          <a:p>
            <a:r>
              <a:rPr lang="ru-RU" dirty="0" smtClean="0"/>
              <a:t>5. прочие </a:t>
            </a:r>
            <a:r>
              <a:rPr lang="ru-RU" dirty="0"/>
              <a:t>затраты.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9552" y="116633"/>
            <a:ext cx="7772400" cy="2232248"/>
          </a:xfrm>
        </p:spPr>
        <p:txBody>
          <a:bodyPr/>
          <a:lstStyle/>
          <a:p>
            <a:r>
              <a:rPr lang="ru-RU" b="1" dirty="0"/>
              <a:t>Расходы по обычным видам </a:t>
            </a:r>
            <a:r>
              <a:rPr lang="ru-RU" b="1" dirty="0" smtClean="0"/>
              <a:t>деятельности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6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55776" y="6885384"/>
            <a:ext cx="7776864" cy="576064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4294967295"/>
          </p:nvPr>
        </p:nvSpPr>
        <p:spPr>
          <a:xfrm>
            <a:off x="179512" y="260648"/>
            <a:ext cx="8784976" cy="5184576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fontAlgn="base"/>
            <a:r>
              <a:rPr lang="ru-RU" b="1" dirty="0"/>
              <a:t>Что относится к материальным расходам в </a:t>
            </a:r>
            <a:r>
              <a:rPr lang="ru-RU" b="1" dirty="0" smtClean="0"/>
              <a:t>отросли связи</a:t>
            </a:r>
            <a:endParaRPr lang="ru-RU" b="1" dirty="0"/>
          </a:p>
          <a:p>
            <a:pPr fontAlgn="base"/>
            <a:r>
              <a:rPr lang="ru-RU" dirty="0" smtClean="0"/>
              <a:t>Ма­те­ри­аль­ные </a:t>
            </a:r>
            <a:r>
              <a:rPr lang="ru-RU" dirty="0"/>
              <a:t>за­тра­ты вклю­ча­ют в себя:</a:t>
            </a:r>
          </a:p>
          <a:p>
            <a:pPr fontAlgn="base"/>
            <a:r>
              <a:rPr lang="ru-RU" dirty="0"/>
              <a:t>за­тра­ты на при­об­ре­те­ние сырья, ма­те­ри­а­лов и ком­плек­ту­ю­щих из­де­лий</a:t>
            </a:r>
            <a:r>
              <a:rPr lang="ru-RU" dirty="0" smtClean="0"/>
              <a:t>;( маршрутизаторы, </a:t>
            </a:r>
            <a:r>
              <a:rPr lang="ru-RU" dirty="0" err="1" smtClean="0"/>
              <a:t>адапторы</a:t>
            </a:r>
            <a:r>
              <a:rPr lang="ru-RU" dirty="0" smtClean="0"/>
              <a:t>, аккумуляторы, оптоволоконный, </a:t>
            </a:r>
            <a:r>
              <a:rPr lang="ru-RU" dirty="0" err="1" smtClean="0"/>
              <a:t>коксеальный</a:t>
            </a:r>
            <a:r>
              <a:rPr lang="ru-RU" dirty="0" smtClean="0"/>
              <a:t> кабель, и </a:t>
            </a:r>
            <a:r>
              <a:rPr lang="ru-RU" dirty="0" err="1" smtClean="0"/>
              <a:t>т.д</a:t>
            </a:r>
            <a:r>
              <a:rPr lang="ru-RU" dirty="0" smtClean="0"/>
              <a:t>….</a:t>
            </a:r>
          </a:p>
          <a:p>
            <a:pPr fontAlgn="base"/>
            <a:r>
              <a:rPr lang="ru-RU" dirty="0" smtClean="0"/>
              <a:t>Запчасти:</a:t>
            </a:r>
            <a:endParaRPr lang="ru-RU" dirty="0"/>
          </a:p>
          <a:p>
            <a:pPr fontAlgn="base"/>
            <a:r>
              <a:rPr lang="ru-RU" dirty="0"/>
              <a:t>за­тра­ты на при­об­ре­те­ние топ­ли­ва, воды, энер­гии всех видов, рас­хо­ду­е­мых на тех­но­ло­ги­че­ские цели;</a:t>
            </a:r>
          </a:p>
          <a:p>
            <a:pPr fontAlgn="base"/>
            <a:r>
              <a:rPr lang="ru-RU" dirty="0"/>
              <a:t>за­тра­ты на при­об­ре­те­ние работ и услуг про­из­вод­ствен­но­го ха­рак­те­ра;</a:t>
            </a:r>
          </a:p>
          <a:p>
            <a:pPr fontAlgn="base"/>
            <a:r>
              <a:rPr lang="ru-RU" dirty="0"/>
              <a:t>по­те­ри от недо­ста­чи и порчи МПЗ в пре­де­лах норм есте­ствен­ной убыли;</a:t>
            </a:r>
          </a:p>
          <a:p>
            <a:pPr fontAlgn="base"/>
            <a:r>
              <a:rPr lang="ru-RU" dirty="0"/>
              <a:t>дру­гие </a:t>
            </a:r>
            <a:r>
              <a:rPr lang="ru-RU" dirty="0" smtClean="0"/>
              <a:t>за­тра­ты</a:t>
            </a:r>
            <a:r>
              <a:rPr lang="ru-RU" dirty="0"/>
              <a:t> </a:t>
            </a:r>
            <a:r>
              <a:rPr lang="ru-RU" dirty="0" smtClean="0"/>
              <a:t>с учетом специфики отросли связи и телекоммуникационных услуг.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9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6644" y="2492896"/>
            <a:ext cx="734481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Затраты на производство и реализацию формируются из расходов, разнородных по экономическому содержанию, назначению и способу расчета. В связи с этим при планировании, учете и </a:t>
            </a:r>
            <a:r>
              <a:rPr lang="ru-RU" dirty="0" err="1"/>
              <a:t>калькулировании</a:t>
            </a:r>
            <a:r>
              <a:rPr lang="ru-RU" dirty="0"/>
              <a:t> применяется следующая классификация </a:t>
            </a:r>
            <a:r>
              <a:rPr lang="ru-RU" dirty="0" smtClean="0"/>
              <a:t>расходов- </a:t>
            </a:r>
            <a:r>
              <a:rPr lang="ru-RU" dirty="0"/>
              <a:t>экономические элементы и статьи калькуляции;</a:t>
            </a:r>
          </a:p>
          <a:p>
            <a:r>
              <a:rPr lang="ru-RU" dirty="0"/>
              <a:t>- </a:t>
            </a:r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прямые и косвенные расходы;</a:t>
            </a:r>
          </a:p>
          <a:p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- основные и накладные расходы;</a:t>
            </a:r>
          </a:p>
          <a:p>
            <a:r>
              <a:rPr lang="ru-RU" sz="2000" b="1" dirty="0">
                <a:solidFill>
                  <a:schemeClr val="accent5">
                    <a:lumMod val="50000"/>
                  </a:schemeClr>
                </a:solidFill>
              </a:rPr>
              <a:t>- условно-переменные и условно-постоянные расходы.</a:t>
            </a:r>
          </a:p>
        </p:txBody>
      </p:sp>
      <p:pic>
        <p:nvPicPr>
          <p:cNvPr id="2050" name="Picture 2" descr="C:\Users\Надин\Pictures\Ashampoo Snap 9\Ashampoo_Snap_2024.03.23_15h09m18s_006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4320480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05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" r="4912"/>
          <a:stretch>
            <a:fillRect/>
          </a:stretch>
        </p:blipFill>
        <p:spPr>
          <a:xfrm>
            <a:off x="1187624" y="1700808"/>
            <a:ext cx="4608512" cy="3328370"/>
          </a:xfrm>
        </p:spPr>
      </p:pic>
      <p:sp>
        <p:nvSpPr>
          <p:cNvPr id="3" name="Текст 2"/>
          <p:cNvSpPr>
            <a:spLocks noGrp="1"/>
          </p:cNvSpPr>
          <p:nvPr>
            <p:ph type="body" sz="half" idx="2"/>
          </p:nvPr>
        </p:nvSpPr>
        <p:spPr>
          <a:xfrm>
            <a:off x="107504" y="260648"/>
            <a:ext cx="3744416" cy="1338394"/>
          </a:xfrm>
        </p:spPr>
        <p:txBody>
          <a:bodyPr>
            <a:normAutofit fontScale="85000" lnSpcReduction="20000"/>
          </a:bodyPr>
          <a:lstStyle/>
          <a:p>
            <a:r>
              <a:rPr lang="ru-RU" sz="4000" dirty="0" smtClean="0"/>
              <a:t>Расходы отрасли Связи</a:t>
            </a:r>
            <a:r>
              <a:rPr lang="ru-RU" sz="2300" dirty="0" smtClean="0"/>
              <a:t>(</a:t>
            </a:r>
            <a:r>
              <a:rPr lang="ru-RU" sz="1900" dirty="0" smtClean="0"/>
              <a:t>расходы по обычным видам деятельности</a:t>
            </a:r>
            <a:r>
              <a:rPr lang="ru-RU" sz="4000" dirty="0" smtClean="0"/>
              <a:t>)</a:t>
            </a:r>
            <a:endParaRPr lang="ru-RU" sz="4000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771800" y="1124744"/>
            <a:ext cx="5486400" cy="522288"/>
          </a:xfrm>
        </p:spPr>
        <p:txBody>
          <a:bodyPr/>
          <a:lstStyle/>
          <a:p>
            <a:r>
              <a:rPr lang="ru-RU" dirty="0" smtClean="0"/>
              <a:t>Материальные расходы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942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2259" y="2204864"/>
            <a:ext cx="57356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Порядок списания материалов в производство</a:t>
            </a:r>
            <a:endParaRPr lang="ru-RU" dirty="0"/>
          </a:p>
          <a:p>
            <a:r>
              <a:rPr lang="ru-RU" dirty="0" smtClean="0"/>
              <a:t>1. По </a:t>
            </a:r>
            <a:r>
              <a:rPr lang="ru-RU" dirty="0"/>
              <a:t>себестоимости каждой единицы;</a:t>
            </a:r>
          </a:p>
          <a:p>
            <a:r>
              <a:rPr lang="ru-RU" dirty="0" smtClean="0"/>
              <a:t>2. По </a:t>
            </a:r>
            <a:r>
              <a:rPr lang="ru-RU" dirty="0"/>
              <a:t>средней себестоимости;</a:t>
            </a:r>
          </a:p>
          <a:p>
            <a:r>
              <a:rPr lang="ru-RU" dirty="0" smtClean="0"/>
              <a:t>3.  По </a:t>
            </a:r>
            <a:r>
              <a:rPr lang="ru-RU" dirty="0"/>
              <a:t>себестоимости первых по времени приобретения материально-</a:t>
            </a:r>
            <a:r>
              <a:rPr lang="ru-RU" b="1" dirty="0"/>
              <a:t>производственных</a:t>
            </a:r>
            <a:r>
              <a:rPr lang="ru-RU" dirty="0"/>
              <a:t> запасов (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способ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 ФИФО</a:t>
            </a:r>
            <a:r>
              <a:rPr lang="ru-RU" dirty="0"/>
              <a:t>);</a:t>
            </a:r>
          </a:p>
          <a:p>
            <a:r>
              <a:rPr lang="ru-RU" dirty="0"/>
              <a:t>по себестоимости последних по времени приобретения материально-</a:t>
            </a:r>
            <a:r>
              <a:rPr lang="ru-RU" b="1" dirty="0"/>
              <a:t>производственных</a:t>
            </a:r>
            <a:r>
              <a:rPr lang="ru-RU" dirty="0"/>
              <a:t> запасов (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способ</a:t>
            </a:r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 ЛИФО</a:t>
            </a:r>
            <a:r>
              <a:rPr lang="ru-RU" dirty="0"/>
              <a:t>)</a:t>
            </a:r>
          </a:p>
        </p:txBody>
      </p:sp>
      <p:pic>
        <p:nvPicPr>
          <p:cNvPr id="3074" name="Picture 2" descr="C:\Users\Надин\Pictures\Ashampoo Snap 9\Ashampoo_Snap_2024.03.23_15h03m12s_001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" y="548680"/>
            <a:ext cx="2462213" cy="19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8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83768" y="692696"/>
            <a:ext cx="64087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u="sng" dirty="0"/>
              <a:t>Списание МПЗ по себестоимости каждой единицы</a:t>
            </a:r>
            <a:endParaRPr lang="ru-RU" b="1" dirty="0"/>
          </a:p>
          <a:p>
            <a:endParaRPr lang="ru-RU" dirty="0" smtClean="0"/>
          </a:p>
          <a:p>
            <a:r>
              <a:rPr lang="ru-RU" dirty="0" smtClean="0"/>
              <a:t>Кроме </a:t>
            </a:r>
            <a:r>
              <a:rPr lang="ru-RU" dirty="0"/>
              <a:t>того, этот метод должен применяться для оценки следующих видов МПЗ:</a:t>
            </a:r>
          </a:p>
          <a:p>
            <a:r>
              <a:rPr lang="ru-RU" dirty="0"/>
              <a:t>¨ Материалов, которые используются в особом порядке – драгоценных металлов, драгоценных камней, радиоактивных веществ и других подобных материалов;</a:t>
            </a:r>
          </a:p>
          <a:p>
            <a:r>
              <a:rPr lang="ru-RU" dirty="0"/>
              <a:t>¨ Запасов, которые не могут обычным образом заменять друг друга.</a:t>
            </a:r>
          </a:p>
        </p:txBody>
      </p:sp>
      <p:pic>
        <p:nvPicPr>
          <p:cNvPr id="4098" name="Picture 2" descr="C:\Users\Надин\Pictures\Ashampoo Snap 9\Ashampoo_Snap_2024.03.25_20h04m45s_008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8" y="837496"/>
            <a:ext cx="2135556" cy="159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0989" y="3212976"/>
            <a:ext cx="64674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u="sng" dirty="0"/>
              <a:t>Списание МПЗ по средней себестоимости</a:t>
            </a:r>
            <a:endParaRPr lang="ru-RU" b="1" dirty="0"/>
          </a:p>
          <a:p>
            <a:r>
              <a:rPr lang="ru-RU" dirty="0"/>
              <a:t>Метод списания МПЗ по средней себестоимости заключается в следующем. По каждому виду материалов средняя себестоимость единицы определяется как частное от деления общей себестоимости этих материалов (сумма стоимости материалов на начало месяца и поступивших в течение месяца) на количество этих материалов (сумма остатка на начало месяца и поступивших в течение месяца).</a:t>
            </a:r>
          </a:p>
        </p:txBody>
      </p:sp>
      <p:pic>
        <p:nvPicPr>
          <p:cNvPr id="5122" name="Picture 2" descr="C:\Users\Надин\Pictures\Ashampoo Snap 9\Ashampoo_Snap_2024.03.25_20h09m44s_009_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74" y="1124744"/>
            <a:ext cx="5448603" cy="204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75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2523837"/>
            <a:ext cx="90379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u="sng" dirty="0"/>
              <a:t>Списание МПЗ по методу ФИФО</a:t>
            </a:r>
            <a:endParaRPr lang="ru-RU" b="1" dirty="0"/>
          </a:p>
          <a:p>
            <a:r>
              <a:rPr lang="ru-RU" b="1" dirty="0" smtClean="0"/>
              <a:t>Суть </a:t>
            </a:r>
            <a:r>
              <a:rPr lang="ru-RU" b="1" dirty="0"/>
              <a:t>метода</a:t>
            </a:r>
          </a:p>
          <a:p>
            <a:r>
              <a:rPr lang="ru-RU" dirty="0"/>
              <a:t>FIFO (от англ.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,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 — это экономическая методика оценки товарно-материальных ценностей на основе себестоимости первоначальных закупок. Расшифровка английской аббревиатуры гласит о том, что в первую очередь к учету принимается продукт, поступивший первым. То есть, при этом способе оценивания объектов сначала проводится списание первой партии, потом второй и последующих закупок. Действия хронологического порядка повторяются до полного списания общего числа израсходованных за месяц материалов. Критериями оценки служат объем и цена актива</a:t>
            </a:r>
          </a:p>
          <a:p>
            <a:endParaRPr lang="ru-RU" dirty="0"/>
          </a:p>
          <a:p>
            <a:r>
              <a:rPr lang="ru-RU" dirty="0" smtClean="0"/>
              <a:t>¨</a:t>
            </a:r>
            <a:endParaRPr lang="ru-RU" dirty="0"/>
          </a:p>
        </p:txBody>
      </p:sp>
      <p:pic>
        <p:nvPicPr>
          <p:cNvPr id="6146" name="Picture 2" descr="C:\Users\Надин\Pictures\Ashampoo Snap 9\Ashampoo_Snap_2024.03.18_22h04m21s_003_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196752"/>
            <a:ext cx="2592288" cy="139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6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132856"/>
            <a:ext cx="6480720" cy="3388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1" u="sng" dirty="0"/>
              <a:t>Списание МПЗ по методу ЛИФО</a:t>
            </a:r>
            <a:endParaRPr lang="ru-RU" b="1" dirty="0"/>
          </a:p>
          <a:p>
            <a:r>
              <a:rPr lang="ru-RU" dirty="0"/>
              <a:t>Метод ЛИФО (от английского </a:t>
            </a:r>
            <a:r>
              <a:rPr lang="ru-RU" dirty="0" err="1"/>
              <a:t>Last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First</a:t>
            </a:r>
            <a:r>
              <a:rPr lang="ru-RU" dirty="0"/>
              <a:t> </a:t>
            </a:r>
            <a:r>
              <a:rPr lang="ru-RU" dirty="0" err="1"/>
              <a:t>Out</a:t>
            </a:r>
            <a:r>
              <a:rPr lang="ru-RU" dirty="0"/>
              <a:t>) называют также моделью бочки</a:t>
            </a:r>
            <a:r>
              <a:rPr lang="ru-RU" dirty="0" smtClean="0"/>
              <a:t>. Материалы </a:t>
            </a:r>
            <a:r>
              <a:rPr lang="ru-RU" dirty="0"/>
              <a:t>из ранее приобретенных партий не списываются, пока не израсходована последняя. При этом способе материалы, отпущенные в производство, оцениваются по фактической себестоимости материалов, последних по времени приобретения, </a:t>
            </a:r>
            <a:r>
              <a:rPr lang="ru-RU" dirty="0" smtClean="0"/>
              <a:t>В </a:t>
            </a:r>
            <a:r>
              <a:rPr lang="ru-RU" dirty="0"/>
              <a:t>том случае если первые по времени приобретения партии стоят дешевле, а последующие дороже, применение метода ЛИФО приводит к следующим результатам:</a:t>
            </a:r>
          </a:p>
          <a:p>
            <a:r>
              <a:rPr lang="ru-RU" dirty="0"/>
              <a:t>¨ Материалы списываются в производство по большей стоимости, соответственно, себестоимость продукции выше и прибыль ниже.</a:t>
            </a:r>
          </a:p>
        </p:txBody>
      </p:sp>
    </p:spTree>
    <p:extLst>
      <p:ext uri="{BB962C8B-B14F-4D97-AF65-F5344CB8AC3E}">
        <p14:creationId xmlns:p14="http://schemas.microsoft.com/office/powerpoint/2010/main" val="402006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Апекс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3237</TotalTime>
  <Words>313</Words>
  <Application>Microsoft Office PowerPoint</Application>
  <PresentationFormat>Экран (4:3)</PresentationFormat>
  <Paragraphs>45</Paragraphs>
  <Slides>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Апекс</vt:lpstr>
      <vt:lpstr>Расходы по обычным видам деятельности</vt:lpstr>
      <vt:lpstr>Презентация PowerPoint</vt:lpstr>
      <vt:lpstr>Презентация PowerPoint</vt:lpstr>
      <vt:lpstr>Материальные расходы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Материальные расходы</dc:title>
  <dc:creator>Надин</dc:creator>
  <cp:lastModifiedBy>Надин</cp:lastModifiedBy>
  <cp:revision>16</cp:revision>
  <dcterms:created xsi:type="dcterms:W3CDTF">2024-03-23T11:29:14Z</dcterms:created>
  <dcterms:modified xsi:type="dcterms:W3CDTF">2024-03-25T17:37:23Z</dcterms:modified>
</cp:coreProperties>
</file>