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4" r:id="rId21"/>
    <p:sldId id="285" r:id="rId22"/>
    <p:sldId id="283" r:id="rId23"/>
    <p:sldId id="257" r:id="rId24"/>
    <p:sldId id="260" r:id="rId25"/>
    <p:sldId id="261" r:id="rId26"/>
    <p:sldId id="258" r:id="rId27"/>
    <p:sldId id="262" r:id="rId28"/>
    <p:sldId id="263" r:id="rId29"/>
    <p:sldId id="264"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8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AED4F4-869D-3A3D-224D-B6CACD3F103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8615AE3-26B1-4F3E-3F2D-7A3DF54719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917521B-C182-4E8F-A743-8152C67E162C}"/>
              </a:ext>
            </a:extLst>
          </p:cNvPr>
          <p:cNvSpPr>
            <a:spLocks noGrp="1"/>
          </p:cNvSpPr>
          <p:nvPr>
            <p:ph type="dt" sz="half" idx="10"/>
          </p:nvPr>
        </p:nvSpPr>
        <p:spPr/>
        <p:txBody>
          <a:bodyPr/>
          <a:lstStyle/>
          <a:p>
            <a:fld id="{4E0387F7-485E-4B01-8EAD-4DC4219E17CF}" type="datetimeFigureOut">
              <a:rPr lang="ru-RU" smtClean="0"/>
              <a:t>02.12.2023</a:t>
            </a:fld>
            <a:endParaRPr lang="ru-RU"/>
          </a:p>
        </p:txBody>
      </p:sp>
      <p:sp>
        <p:nvSpPr>
          <p:cNvPr id="5" name="Нижний колонтитул 4">
            <a:extLst>
              <a:ext uri="{FF2B5EF4-FFF2-40B4-BE49-F238E27FC236}">
                <a16:creationId xmlns:a16="http://schemas.microsoft.com/office/drawing/2014/main" id="{3871046E-D79C-1008-CD32-29425F6555C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3D605C6-0A9F-33DD-5EDD-B07DA7CBFE29}"/>
              </a:ext>
            </a:extLst>
          </p:cNvPr>
          <p:cNvSpPr>
            <a:spLocks noGrp="1"/>
          </p:cNvSpPr>
          <p:nvPr>
            <p:ph type="sldNum" sz="quarter" idx="12"/>
          </p:nvPr>
        </p:nvSpPr>
        <p:spPr/>
        <p:txBody>
          <a:bodyPr/>
          <a:lstStyle/>
          <a:p>
            <a:fld id="{14009890-D876-4776-BB9E-BC87EE44846A}" type="slidenum">
              <a:rPr lang="ru-RU" smtClean="0"/>
              <a:t>‹#›</a:t>
            </a:fld>
            <a:endParaRPr lang="ru-RU"/>
          </a:p>
        </p:txBody>
      </p:sp>
    </p:spTree>
    <p:extLst>
      <p:ext uri="{BB962C8B-B14F-4D97-AF65-F5344CB8AC3E}">
        <p14:creationId xmlns:p14="http://schemas.microsoft.com/office/powerpoint/2010/main" val="1148869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B99216-47BC-B290-24B6-62A8C7A621D5}"/>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72DD3FE-FB50-FB18-7F79-00908E751932}"/>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07D733F-F8E7-70FF-1777-AF4F5BD1711E}"/>
              </a:ext>
            </a:extLst>
          </p:cNvPr>
          <p:cNvSpPr>
            <a:spLocks noGrp="1"/>
          </p:cNvSpPr>
          <p:nvPr>
            <p:ph type="dt" sz="half" idx="10"/>
          </p:nvPr>
        </p:nvSpPr>
        <p:spPr/>
        <p:txBody>
          <a:bodyPr/>
          <a:lstStyle/>
          <a:p>
            <a:fld id="{4E0387F7-485E-4B01-8EAD-4DC4219E17CF}" type="datetimeFigureOut">
              <a:rPr lang="ru-RU" smtClean="0"/>
              <a:t>02.12.2023</a:t>
            </a:fld>
            <a:endParaRPr lang="ru-RU"/>
          </a:p>
        </p:txBody>
      </p:sp>
      <p:sp>
        <p:nvSpPr>
          <p:cNvPr id="5" name="Нижний колонтитул 4">
            <a:extLst>
              <a:ext uri="{FF2B5EF4-FFF2-40B4-BE49-F238E27FC236}">
                <a16:creationId xmlns:a16="http://schemas.microsoft.com/office/drawing/2014/main" id="{97BAFC0F-11E3-274D-3AAD-60AABF65CB1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89D68EC-93BB-69B6-F5D8-29FF605C1D17}"/>
              </a:ext>
            </a:extLst>
          </p:cNvPr>
          <p:cNvSpPr>
            <a:spLocks noGrp="1"/>
          </p:cNvSpPr>
          <p:nvPr>
            <p:ph type="sldNum" sz="quarter" idx="12"/>
          </p:nvPr>
        </p:nvSpPr>
        <p:spPr/>
        <p:txBody>
          <a:bodyPr/>
          <a:lstStyle/>
          <a:p>
            <a:fld id="{14009890-D876-4776-BB9E-BC87EE44846A}" type="slidenum">
              <a:rPr lang="ru-RU" smtClean="0"/>
              <a:t>‹#›</a:t>
            </a:fld>
            <a:endParaRPr lang="ru-RU"/>
          </a:p>
        </p:txBody>
      </p:sp>
    </p:spTree>
    <p:extLst>
      <p:ext uri="{BB962C8B-B14F-4D97-AF65-F5344CB8AC3E}">
        <p14:creationId xmlns:p14="http://schemas.microsoft.com/office/powerpoint/2010/main" val="4150110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8799DAC-22B1-77FF-D02B-FCF492B1D8B6}"/>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D85CB99-5EC0-3910-FD49-5EE492091342}"/>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7140256-FC7C-EF4B-8A92-AD010F2A3691}"/>
              </a:ext>
            </a:extLst>
          </p:cNvPr>
          <p:cNvSpPr>
            <a:spLocks noGrp="1"/>
          </p:cNvSpPr>
          <p:nvPr>
            <p:ph type="dt" sz="half" idx="10"/>
          </p:nvPr>
        </p:nvSpPr>
        <p:spPr/>
        <p:txBody>
          <a:bodyPr/>
          <a:lstStyle/>
          <a:p>
            <a:fld id="{4E0387F7-485E-4B01-8EAD-4DC4219E17CF}" type="datetimeFigureOut">
              <a:rPr lang="ru-RU" smtClean="0"/>
              <a:t>02.12.2023</a:t>
            </a:fld>
            <a:endParaRPr lang="ru-RU"/>
          </a:p>
        </p:txBody>
      </p:sp>
      <p:sp>
        <p:nvSpPr>
          <p:cNvPr id="5" name="Нижний колонтитул 4">
            <a:extLst>
              <a:ext uri="{FF2B5EF4-FFF2-40B4-BE49-F238E27FC236}">
                <a16:creationId xmlns:a16="http://schemas.microsoft.com/office/drawing/2014/main" id="{755C0F58-2BF7-E83F-3C96-95E196827C0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12DD0BA-0A72-D863-4F25-323F06C20273}"/>
              </a:ext>
            </a:extLst>
          </p:cNvPr>
          <p:cNvSpPr>
            <a:spLocks noGrp="1"/>
          </p:cNvSpPr>
          <p:nvPr>
            <p:ph type="sldNum" sz="quarter" idx="12"/>
          </p:nvPr>
        </p:nvSpPr>
        <p:spPr/>
        <p:txBody>
          <a:bodyPr/>
          <a:lstStyle/>
          <a:p>
            <a:fld id="{14009890-D876-4776-BB9E-BC87EE44846A}" type="slidenum">
              <a:rPr lang="ru-RU" smtClean="0"/>
              <a:t>‹#›</a:t>
            </a:fld>
            <a:endParaRPr lang="ru-RU"/>
          </a:p>
        </p:txBody>
      </p:sp>
    </p:spTree>
    <p:extLst>
      <p:ext uri="{BB962C8B-B14F-4D97-AF65-F5344CB8AC3E}">
        <p14:creationId xmlns:p14="http://schemas.microsoft.com/office/powerpoint/2010/main" val="2275266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55EC1B-8634-D57B-8C76-394253139B3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F40118C-3606-7128-EBC1-5FD8F40AC2E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774E1C6-F2C2-0933-6A7E-DAF3C29C8CE5}"/>
              </a:ext>
            </a:extLst>
          </p:cNvPr>
          <p:cNvSpPr>
            <a:spLocks noGrp="1"/>
          </p:cNvSpPr>
          <p:nvPr>
            <p:ph type="dt" sz="half" idx="10"/>
          </p:nvPr>
        </p:nvSpPr>
        <p:spPr/>
        <p:txBody>
          <a:bodyPr/>
          <a:lstStyle/>
          <a:p>
            <a:fld id="{4E0387F7-485E-4B01-8EAD-4DC4219E17CF}" type="datetimeFigureOut">
              <a:rPr lang="ru-RU" smtClean="0"/>
              <a:t>02.12.2023</a:t>
            </a:fld>
            <a:endParaRPr lang="ru-RU"/>
          </a:p>
        </p:txBody>
      </p:sp>
      <p:sp>
        <p:nvSpPr>
          <p:cNvPr id="5" name="Нижний колонтитул 4">
            <a:extLst>
              <a:ext uri="{FF2B5EF4-FFF2-40B4-BE49-F238E27FC236}">
                <a16:creationId xmlns:a16="http://schemas.microsoft.com/office/drawing/2014/main" id="{E2EB8A52-F2CD-2FB7-4CE8-3D321A38164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8CC1DFF-B73F-4478-A23C-9AEBFD0CC002}"/>
              </a:ext>
            </a:extLst>
          </p:cNvPr>
          <p:cNvSpPr>
            <a:spLocks noGrp="1"/>
          </p:cNvSpPr>
          <p:nvPr>
            <p:ph type="sldNum" sz="quarter" idx="12"/>
          </p:nvPr>
        </p:nvSpPr>
        <p:spPr/>
        <p:txBody>
          <a:bodyPr/>
          <a:lstStyle/>
          <a:p>
            <a:fld id="{14009890-D876-4776-BB9E-BC87EE44846A}" type="slidenum">
              <a:rPr lang="ru-RU" smtClean="0"/>
              <a:t>‹#›</a:t>
            </a:fld>
            <a:endParaRPr lang="ru-RU"/>
          </a:p>
        </p:txBody>
      </p:sp>
    </p:spTree>
    <p:extLst>
      <p:ext uri="{BB962C8B-B14F-4D97-AF65-F5344CB8AC3E}">
        <p14:creationId xmlns:p14="http://schemas.microsoft.com/office/powerpoint/2010/main" val="3127951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C9014F-C6DA-0950-7B6D-E56C870DD94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21239CB-DBA6-E92F-DEFB-987E3BA21D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61D43C6-6D42-12BB-6490-5E9E4299F27B}"/>
              </a:ext>
            </a:extLst>
          </p:cNvPr>
          <p:cNvSpPr>
            <a:spLocks noGrp="1"/>
          </p:cNvSpPr>
          <p:nvPr>
            <p:ph type="dt" sz="half" idx="10"/>
          </p:nvPr>
        </p:nvSpPr>
        <p:spPr/>
        <p:txBody>
          <a:bodyPr/>
          <a:lstStyle/>
          <a:p>
            <a:fld id="{4E0387F7-485E-4B01-8EAD-4DC4219E17CF}" type="datetimeFigureOut">
              <a:rPr lang="ru-RU" smtClean="0"/>
              <a:t>02.12.2023</a:t>
            </a:fld>
            <a:endParaRPr lang="ru-RU"/>
          </a:p>
        </p:txBody>
      </p:sp>
      <p:sp>
        <p:nvSpPr>
          <p:cNvPr id="5" name="Нижний колонтитул 4">
            <a:extLst>
              <a:ext uri="{FF2B5EF4-FFF2-40B4-BE49-F238E27FC236}">
                <a16:creationId xmlns:a16="http://schemas.microsoft.com/office/drawing/2014/main" id="{7816F87E-6639-3806-4990-12B7EE78110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32ACB9C-3B53-6657-9872-63679C59C1BC}"/>
              </a:ext>
            </a:extLst>
          </p:cNvPr>
          <p:cNvSpPr>
            <a:spLocks noGrp="1"/>
          </p:cNvSpPr>
          <p:nvPr>
            <p:ph type="sldNum" sz="quarter" idx="12"/>
          </p:nvPr>
        </p:nvSpPr>
        <p:spPr/>
        <p:txBody>
          <a:bodyPr/>
          <a:lstStyle/>
          <a:p>
            <a:fld id="{14009890-D876-4776-BB9E-BC87EE44846A}" type="slidenum">
              <a:rPr lang="ru-RU" smtClean="0"/>
              <a:t>‹#›</a:t>
            </a:fld>
            <a:endParaRPr lang="ru-RU"/>
          </a:p>
        </p:txBody>
      </p:sp>
    </p:spTree>
    <p:extLst>
      <p:ext uri="{BB962C8B-B14F-4D97-AF65-F5344CB8AC3E}">
        <p14:creationId xmlns:p14="http://schemas.microsoft.com/office/powerpoint/2010/main" val="947710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7F1FA3-8C57-49B1-CE28-9B64C174F0E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D2C5192-90F1-C16D-E793-76B031298B0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61D71506-4330-2753-58C4-B900848FF0E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0EBC3740-AEEF-218A-36EF-4221B42AEF62}"/>
              </a:ext>
            </a:extLst>
          </p:cNvPr>
          <p:cNvSpPr>
            <a:spLocks noGrp="1"/>
          </p:cNvSpPr>
          <p:nvPr>
            <p:ph type="dt" sz="half" idx="10"/>
          </p:nvPr>
        </p:nvSpPr>
        <p:spPr/>
        <p:txBody>
          <a:bodyPr/>
          <a:lstStyle/>
          <a:p>
            <a:fld id="{4E0387F7-485E-4B01-8EAD-4DC4219E17CF}" type="datetimeFigureOut">
              <a:rPr lang="ru-RU" smtClean="0"/>
              <a:t>02.12.2023</a:t>
            </a:fld>
            <a:endParaRPr lang="ru-RU"/>
          </a:p>
        </p:txBody>
      </p:sp>
      <p:sp>
        <p:nvSpPr>
          <p:cNvPr id="6" name="Нижний колонтитул 5">
            <a:extLst>
              <a:ext uri="{FF2B5EF4-FFF2-40B4-BE49-F238E27FC236}">
                <a16:creationId xmlns:a16="http://schemas.microsoft.com/office/drawing/2014/main" id="{BD3E84BA-0652-7743-0B00-CEF6AB49F13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1DAF9C3-CA81-17E6-D95B-60F9F0815568}"/>
              </a:ext>
            </a:extLst>
          </p:cNvPr>
          <p:cNvSpPr>
            <a:spLocks noGrp="1"/>
          </p:cNvSpPr>
          <p:nvPr>
            <p:ph type="sldNum" sz="quarter" idx="12"/>
          </p:nvPr>
        </p:nvSpPr>
        <p:spPr/>
        <p:txBody>
          <a:bodyPr/>
          <a:lstStyle/>
          <a:p>
            <a:fld id="{14009890-D876-4776-BB9E-BC87EE44846A}" type="slidenum">
              <a:rPr lang="ru-RU" smtClean="0"/>
              <a:t>‹#›</a:t>
            </a:fld>
            <a:endParaRPr lang="ru-RU"/>
          </a:p>
        </p:txBody>
      </p:sp>
    </p:spTree>
    <p:extLst>
      <p:ext uri="{BB962C8B-B14F-4D97-AF65-F5344CB8AC3E}">
        <p14:creationId xmlns:p14="http://schemas.microsoft.com/office/powerpoint/2010/main" val="2004589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4AF402-46B0-BC7A-36E8-AB52865D9A2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D862BCF7-952B-5598-C262-AD3B72CFF2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88B0153-1BD3-DF73-5307-8F4A35EEB36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5D8E96D-AEE8-32CC-08DC-93874AE9C1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4FEE4DD-5838-72D4-DD66-64F4503DC26C}"/>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DAF2896-D6B1-E56A-8E02-E038FAE00695}"/>
              </a:ext>
            </a:extLst>
          </p:cNvPr>
          <p:cNvSpPr>
            <a:spLocks noGrp="1"/>
          </p:cNvSpPr>
          <p:nvPr>
            <p:ph type="dt" sz="half" idx="10"/>
          </p:nvPr>
        </p:nvSpPr>
        <p:spPr/>
        <p:txBody>
          <a:bodyPr/>
          <a:lstStyle/>
          <a:p>
            <a:fld id="{4E0387F7-485E-4B01-8EAD-4DC4219E17CF}" type="datetimeFigureOut">
              <a:rPr lang="ru-RU" smtClean="0"/>
              <a:t>02.12.2023</a:t>
            </a:fld>
            <a:endParaRPr lang="ru-RU"/>
          </a:p>
        </p:txBody>
      </p:sp>
      <p:sp>
        <p:nvSpPr>
          <p:cNvPr id="8" name="Нижний колонтитул 7">
            <a:extLst>
              <a:ext uri="{FF2B5EF4-FFF2-40B4-BE49-F238E27FC236}">
                <a16:creationId xmlns:a16="http://schemas.microsoft.com/office/drawing/2014/main" id="{2A77ADC0-92C1-F0EC-D2FB-20012A1CE7C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6AC8D320-2299-441B-2D21-FA4EBFED3C0D}"/>
              </a:ext>
            </a:extLst>
          </p:cNvPr>
          <p:cNvSpPr>
            <a:spLocks noGrp="1"/>
          </p:cNvSpPr>
          <p:nvPr>
            <p:ph type="sldNum" sz="quarter" idx="12"/>
          </p:nvPr>
        </p:nvSpPr>
        <p:spPr/>
        <p:txBody>
          <a:bodyPr/>
          <a:lstStyle/>
          <a:p>
            <a:fld id="{14009890-D876-4776-BB9E-BC87EE44846A}" type="slidenum">
              <a:rPr lang="ru-RU" smtClean="0"/>
              <a:t>‹#›</a:t>
            </a:fld>
            <a:endParaRPr lang="ru-RU"/>
          </a:p>
        </p:txBody>
      </p:sp>
    </p:spTree>
    <p:extLst>
      <p:ext uri="{BB962C8B-B14F-4D97-AF65-F5344CB8AC3E}">
        <p14:creationId xmlns:p14="http://schemas.microsoft.com/office/powerpoint/2010/main" val="2426079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49F419-74B0-18CE-3890-D455867A14C9}"/>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12B18711-94C2-58F1-E125-38EF8329EA80}"/>
              </a:ext>
            </a:extLst>
          </p:cNvPr>
          <p:cNvSpPr>
            <a:spLocks noGrp="1"/>
          </p:cNvSpPr>
          <p:nvPr>
            <p:ph type="dt" sz="half" idx="10"/>
          </p:nvPr>
        </p:nvSpPr>
        <p:spPr/>
        <p:txBody>
          <a:bodyPr/>
          <a:lstStyle/>
          <a:p>
            <a:fld id="{4E0387F7-485E-4B01-8EAD-4DC4219E17CF}" type="datetimeFigureOut">
              <a:rPr lang="ru-RU" smtClean="0"/>
              <a:t>02.12.2023</a:t>
            </a:fld>
            <a:endParaRPr lang="ru-RU"/>
          </a:p>
        </p:txBody>
      </p:sp>
      <p:sp>
        <p:nvSpPr>
          <p:cNvPr id="4" name="Нижний колонтитул 3">
            <a:extLst>
              <a:ext uri="{FF2B5EF4-FFF2-40B4-BE49-F238E27FC236}">
                <a16:creationId xmlns:a16="http://schemas.microsoft.com/office/drawing/2014/main" id="{21B78ED9-48E6-D648-A167-7C4B0087C27E}"/>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CDE73B49-F9F0-C4F0-1005-FE09F8A25E36}"/>
              </a:ext>
            </a:extLst>
          </p:cNvPr>
          <p:cNvSpPr>
            <a:spLocks noGrp="1"/>
          </p:cNvSpPr>
          <p:nvPr>
            <p:ph type="sldNum" sz="quarter" idx="12"/>
          </p:nvPr>
        </p:nvSpPr>
        <p:spPr/>
        <p:txBody>
          <a:bodyPr/>
          <a:lstStyle/>
          <a:p>
            <a:fld id="{14009890-D876-4776-BB9E-BC87EE44846A}" type="slidenum">
              <a:rPr lang="ru-RU" smtClean="0"/>
              <a:t>‹#›</a:t>
            </a:fld>
            <a:endParaRPr lang="ru-RU"/>
          </a:p>
        </p:txBody>
      </p:sp>
    </p:spTree>
    <p:extLst>
      <p:ext uri="{BB962C8B-B14F-4D97-AF65-F5344CB8AC3E}">
        <p14:creationId xmlns:p14="http://schemas.microsoft.com/office/powerpoint/2010/main" val="393921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7CA383A9-BA40-22C2-3A2F-70E58510E39E}"/>
              </a:ext>
            </a:extLst>
          </p:cNvPr>
          <p:cNvSpPr>
            <a:spLocks noGrp="1"/>
          </p:cNvSpPr>
          <p:nvPr>
            <p:ph type="dt" sz="half" idx="10"/>
          </p:nvPr>
        </p:nvSpPr>
        <p:spPr/>
        <p:txBody>
          <a:bodyPr/>
          <a:lstStyle/>
          <a:p>
            <a:fld id="{4E0387F7-485E-4B01-8EAD-4DC4219E17CF}" type="datetimeFigureOut">
              <a:rPr lang="ru-RU" smtClean="0"/>
              <a:t>02.12.2023</a:t>
            </a:fld>
            <a:endParaRPr lang="ru-RU"/>
          </a:p>
        </p:txBody>
      </p:sp>
      <p:sp>
        <p:nvSpPr>
          <p:cNvPr id="3" name="Нижний колонтитул 2">
            <a:extLst>
              <a:ext uri="{FF2B5EF4-FFF2-40B4-BE49-F238E27FC236}">
                <a16:creationId xmlns:a16="http://schemas.microsoft.com/office/drawing/2014/main" id="{07EF8478-4FB1-5A79-35EC-FA75074E948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8732807A-BF18-88A2-DAC6-229CA14EBEFC}"/>
              </a:ext>
            </a:extLst>
          </p:cNvPr>
          <p:cNvSpPr>
            <a:spLocks noGrp="1"/>
          </p:cNvSpPr>
          <p:nvPr>
            <p:ph type="sldNum" sz="quarter" idx="12"/>
          </p:nvPr>
        </p:nvSpPr>
        <p:spPr/>
        <p:txBody>
          <a:bodyPr/>
          <a:lstStyle/>
          <a:p>
            <a:fld id="{14009890-D876-4776-BB9E-BC87EE44846A}" type="slidenum">
              <a:rPr lang="ru-RU" smtClean="0"/>
              <a:t>‹#›</a:t>
            </a:fld>
            <a:endParaRPr lang="ru-RU"/>
          </a:p>
        </p:txBody>
      </p:sp>
    </p:spTree>
    <p:extLst>
      <p:ext uri="{BB962C8B-B14F-4D97-AF65-F5344CB8AC3E}">
        <p14:creationId xmlns:p14="http://schemas.microsoft.com/office/powerpoint/2010/main" val="149856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0CB9C5-A511-D4FF-D65D-6CAB443191C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0706D04-A500-62D2-7AE7-4D5231C2E0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BA4D5362-6662-59D9-1D39-5F7E02C948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5A7AE43-E800-30A7-B94A-B5F7D5387F28}"/>
              </a:ext>
            </a:extLst>
          </p:cNvPr>
          <p:cNvSpPr>
            <a:spLocks noGrp="1"/>
          </p:cNvSpPr>
          <p:nvPr>
            <p:ph type="dt" sz="half" idx="10"/>
          </p:nvPr>
        </p:nvSpPr>
        <p:spPr/>
        <p:txBody>
          <a:bodyPr/>
          <a:lstStyle/>
          <a:p>
            <a:fld id="{4E0387F7-485E-4B01-8EAD-4DC4219E17CF}" type="datetimeFigureOut">
              <a:rPr lang="ru-RU" smtClean="0"/>
              <a:t>02.12.2023</a:t>
            </a:fld>
            <a:endParaRPr lang="ru-RU"/>
          </a:p>
        </p:txBody>
      </p:sp>
      <p:sp>
        <p:nvSpPr>
          <p:cNvPr id="6" name="Нижний колонтитул 5">
            <a:extLst>
              <a:ext uri="{FF2B5EF4-FFF2-40B4-BE49-F238E27FC236}">
                <a16:creationId xmlns:a16="http://schemas.microsoft.com/office/drawing/2014/main" id="{25A307C8-0F25-4AF7-1EC5-F7959D6C27B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BDED8B6-0DFD-A2C2-849B-4BE78A993916}"/>
              </a:ext>
            </a:extLst>
          </p:cNvPr>
          <p:cNvSpPr>
            <a:spLocks noGrp="1"/>
          </p:cNvSpPr>
          <p:nvPr>
            <p:ph type="sldNum" sz="quarter" idx="12"/>
          </p:nvPr>
        </p:nvSpPr>
        <p:spPr/>
        <p:txBody>
          <a:bodyPr/>
          <a:lstStyle/>
          <a:p>
            <a:fld id="{14009890-D876-4776-BB9E-BC87EE44846A}" type="slidenum">
              <a:rPr lang="ru-RU" smtClean="0"/>
              <a:t>‹#›</a:t>
            </a:fld>
            <a:endParaRPr lang="ru-RU"/>
          </a:p>
        </p:txBody>
      </p:sp>
    </p:spTree>
    <p:extLst>
      <p:ext uri="{BB962C8B-B14F-4D97-AF65-F5344CB8AC3E}">
        <p14:creationId xmlns:p14="http://schemas.microsoft.com/office/powerpoint/2010/main" val="85093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EB9137-ECFD-9514-5180-65423225ADE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ADE7749-85F6-90AB-0E71-890DB39E2E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53547828-EBFC-8DC3-DF34-B7515DC73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B831795-1DA3-A1FB-0141-DA2C31B25DEC}"/>
              </a:ext>
            </a:extLst>
          </p:cNvPr>
          <p:cNvSpPr>
            <a:spLocks noGrp="1"/>
          </p:cNvSpPr>
          <p:nvPr>
            <p:ph type="dt" sz="half" idx="10"/>
          </p:nvPr>
        </p:nvSpPr>
        <p:spPr/>
        <p:txBody>
          <a:bodyPr/>
          <a:lstStyle/>
          <a:p>
            <a:fld id="{4E0387F7-485E-4B01-8EAD-4DC4219E17CF}" type="datetimeFigureOut">
              <a:rPr lang="ru-RU" smtClean="0"/>
              <a:t>02.12.2023</a:t>
            </a:fld>
            <a:endParaRPr lang="ru-RU"/>
          </a:p>
        </p:txBody>
      </p:sp>
      <p:sp>
        <p:nvSpPr>
          <p:cNvPr id="6" name="Нижний колонтитул 5">
            <a:extLst>
              <a:ext uri="{FF2B5EF4-FFF2-40B4-BE49-F238E27FC236}">
                <a16:creationId xmlns:a16="http://schemas.microsoft.com/office/drawing/2014/main" id="{607195BE-3A90-9740-B0D9-836730B72C5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D3498EE-9499-5793-6311-9FD9A535F634}"/>
              </a:ext>
            </a:extLst>
          </p:cNvPr>
          <p:cNvSpPr>
            <a:spLocks noGrp="1"/>
          </p:cNvSpPr>
          <p:nvPr>
            <p:ph type="sldNum" sz="quarter" idx="12"/>
          </p:nvPr>
        </p:nvSpPr>
        <p:spPr/>
        <p:txBody>
          <a:bodyPr/>
          <a:lstStyle/>
          <a:p>
            <a:fld id="{14009890-D876-4776-BB9E-BC87EE44846A}" type="slidenum">
              <a:rPr lang="ru-RU" smtClean="0"/>
              <a:t>‹#›</a:t>
            </a:fld>
            <a:endParaRPr lang="ru-RU"/>
          </a:p>
        </p:txBody>
      </p:sp>
    </p:spTree>
    <p:extLst>
      <p:ext uri="{BB962C8B-B14F-4D97-AF65-F5344CB8AC3E}">
        <p14:creationId xmlns:p14="http://schemas.microsoft.com/office/powerpoint/2010/main" val="38211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24F183-E7A1-78B8-D733-CA8A7B8EE7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214A8680-8C9E-EF8F-402B-A3143F1AD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DF37613-A3C7-2503-74C2-5371033CD7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387F7-485E-4B01-8EAD-4DC4219E17CF}" type="datetimeFigureOut">
              <a:rPr lang="ru-RU" smtClean="0"/>
              <a:t>02.12.2023</a:t>
            </a:fld>
            <a:endParaRPr lang="ru-RU"/>
          </a:p>
        </p:txBody>
      </p:sp>
      <p:sp>
        <p:nvSpPr>
          <p:cNvPr id="5" name="Нижний колонтитул 4">
            <a:extLst>
              <a:ext uri="{FF2B5EF4-FFF2-40B4-BE49-F238E27FC236}">
                <a16:creationId xmlns:a16="http://schemas.microsoft.com/office/drawing/2014/main" id="{E1C69337-65AD-42A6-2B2C-D01637120E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65FDCA3C-E861-F579-1397-0FCE681A38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09890-D876-4776-BB9E-BC87EE44846A}" type="slidenum">
              <a:rPr lang="ru-RU" smtClean="0"/>
              <a:t>‹#›</a:t>
            </a:fld>
            <a:endParaRPr lang="ru-RU"/>
          </a:p>
        </p:txBody>
      </p:sp>
    </p:spTree>
    <p:extLst>
      <p:ext uri="{BB962C8B-B14F-4D97-AF65-F5344CB8AC3E}">
        <p14:creationId xmlns:p14="http://schemas.microsoft.com/office/powerpoint/2010/main" val="1698491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AC607B-BDA9-44D7-1615-FFBF7B1121E1}"/>
              </a:ext>
            </a:extLst>
          </p:cNvPr>
          <p:cNvSpPr>
            <a:spLocks noGrp="1"/>
          </p:cNvSpPr>
          <p:nvPr>
            <p:ph type="ctrTitle"/>
          </p:nvPr>
        </p:nvSpPr>
        <p:spPr>
          <a:solidFill>
            <a:schemeClr val="accent4">
              <a:lumMod val="20000"/>
              <a:lumOff val="80000"/>
            </a:schemeClr>
          </a:solidFill>
        </p:spPr>
        <p:txBody>
          <a:bodyPr/>
          <a:lstStyle/>
          <a:p>
            <a:r>
              <a:rPr lang="ru-RU" b="1" dirty="0">
                <a:solidFill>
                  <a:schemeClr val="tx2"/>
                </a:solidFill>
              </a:rPr>
              <a:t>Архитектура вычислительных систем.</a:t>
            </a:r>
          </a:p>
        </p:txBody>
      </p:sp>
      <p:sp>
        <p:nvSpPr>
          <p:cNvPr id="3" name="Подзаголовок 2">
            <a:extLst>
              <a:ext uri="{FF2B5EF4-FFF2-40B4-BE49-F238E27FC236}">
                <a16:creationId xmlns:a16="http://schemas.microsoft.com/office/drawing/2014/main" id="{55AF0106-7AB2-BCED-8FB9-A0810D258C58}"/>
              </a:ext>
            </a:extLst>
          </p:cNvPr>
          <p:cNvSpPr>
            <a:spLocks noGrp="1"/>
          </p:cNvSpPr>
          <p:nvPr>
            <p:ph type="subTitle" idx="1"/>
          </p:nvPr>
        </p:nvSpPr>
        <p:spPr/>
        <p:txBody>
          <a:bodyPr/>
          <a:lstStyle/>
          <a:p>
            <a:r>
              <a:rPr lang="ru-RU" b="1" dirty="0"/>
              <a:t>Лекция 11</a:t>
            </a:r>
          </a:p>
        </p:txBody>
      </p:sp>
    </p:spTree>
    <p:extLst>
      <p:ext uri="{BB962C8B-B14F-4D97-AF65-F5344CB8AC3E}">
        <p14:creationId xmlns:p14="http://schemas.microsoft.com/office/powerpoint/2010/main" val="229721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6B2580C1-ADFF-3C9E-CD02-A7DF0826E301}"/>
              </a:ext>
            </a:extLst>
          </p:cNvPr>
          <p:cNvPicPr>
            <a:picLocks noChangeAspect="1"/>
          </p:cNvPicPr>
          <p:nvPr/>
        </p:nvPicPr>
        <p:blipFill>
          <a:blip r:embed="rId2"/>
          <a:stretch>
            <a:fillRect/>
          </a:stretch>
        </p:blipFill>
        <p:spPr>
          <a:xfrm>
            <a:off x="581025" y="1452562"/>
            <a:ext cx="11029950" cy="3952875"/>
          </a:xfrm>
          <a:prstGeom prst="rect">
            <a:avLst/>
          </a:prstGeom>
        </p:spPr>
      </p:pic>
    </p:spTree>
    <p:extLst>
      <p:ext uri="{BB962C8B-B14F-4D97-AF65-F5344CB8AC3E}">
        <p14:creationId xmlns:p14="http://schemas.microsoft.com/office/powerpoint/2010/main" val="658375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64A563-8844-2475-90C4-B0868DFA869D}"/>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Подмена команд</a:t>
            </a:r>
          </a:p>
        </p:txBody>
      </p:sp>
      <p:pic>
        <p:nvPicPr>
          <p:cNvPr id="5" name="Объект 4">
            <a:extLst>
              <a:ext uri="{FF2B5EF4-FFF2-40B4-BE49-F238E27FC236}">
                <a16:creationId xmlns:a16="http://schemas.microsoft.com/office/drawing/2014/main" id="{476D44E8-D038-7C30-6848-5A9EBE2B2D30}"/>
              </a:ext>
            </a:extLst>
          </p:cNvPr>
          <p:cNvPicPr>
            <a:picLocks noGrp="1" noChangeAspect="1"/>
          </p:cNvPicPr>
          <p:nvPr>
            <p:ph idx="1"/>
          </p:nvPr>
        </p:nvPicPr>
        <p:blipFill>
          <a:blip r:embed="rId2"/>
          <a:stretch>
            <a:fillRect/>
          </a:stretch>
        </p:blipFill>
        <p:spPr>
          <a:xfrm>
            <a:off x="1274164" y="1676745"/>
            <a:ext cx="9334847" cy="4500218"/>
          </a:xfrm>
        </p:spPr>
      </p:pic>
    </p:spTree>
    <p:extLst>
      <p:ext uri="{BB962C8B-B14F-4D97-AF65-F5344CB8AC3E}">
        <p14:creationId xmlns:p14="http://schemas.microsoft.com/office/powerpoint/2010/main" val="351981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439C44B3-C19A-39BD-053E-8EAE723D8F67}"/>
              </a:ext>
            </a:extLst>
          </p:cNvPr>
          <p:cNvPicPr>
            <a:picLocks noChangeAspect="1"/>
          </p:cNvPicPr>
          <p:nvPr/>
        </p:nvPicPr>
        <p:blipFill>
          <a:blip r:embed="rId2"/>
          <a:stretch>
            <a:fillRect/>
          </a:stretch>
        </p:blipFill>
        <p:spPr>
          <a:xfrm>
            <a:off x="1514475" y="957262"/>
            <a:ext cx="9163050" cy="4943475"/>
          </a:xfrm>
          <a:prstGeom prst="rect">
            <a:avLst/>
          </a:prstGeom>
        </p:spPr>
      </p:pic>
    </p:spTree>
    <p:extLst>
      <p:ext uri="{BB962C8B-B14F-4D97-AF65-F5344CB8AC3E}">
        <p14:creationId xmlns:p14="http://schemas.microsoft.com/office/powerpoint/2010/main" val="1077939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ED6B02-80BA-2986-F3AB-00D08A4C2C77}"/>
              </a:ext>
            </a:extLst>
          </p:cNvPr>
          <p:cNvSpPr txBox="1"/>
          <p:nvPr/>
        </p:nvSpPr>
        <p:spPr>
          <a:xfrm>
            <a:off x="134910" y="509666"/>
            <a:ext cx="11212643" cy="4520597"/>
          </a:xfrm>
          <a:prstGeom prst="rect">
            <a:avLst/>
          </a:prstGeom>
          <a:noFill/>
        </p:spPr>
        <p:txBody>
          <a:bodyPr wrap="square">
            <a:spAutoFit/>
          </a:bodyPr>
          <a:lstStyle/>
          <a:p>
            <a:pPr marL="457200" algn="just">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Теперь порядок выдачи команд на исполнение не зависит от порядка выборки команд из памяти. Для команд первого цикла и первой команды второго цикла все остается подобно первому случаю. Вторая команда во втором цикле не может быть выдана на исполнение, но она заменяется первой командой третьего цикла. При такой подмене необходима предварительная проверка возможных конфликтов операндов выдаваемой и пропускаемой команд. Для этого включаются счетчики использования регистров на пропускаемую команду.</a:t>
            </a: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7442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615977-8568-0617-1E21-08562F542BD6}"/>
              </a:ext>
            </a:extLst>
          </p:cNvPr>
          <p:cNvSpPr txBox="1"/>
          <p:nvPr/>
        </p:nvSpPr>
        <p:spPr>
          <a:xfrm>
            <a:off x="119920" y="749508"/>
            <a:ext cx="11542427" cy="3034036"/>
          </a:xfrm>
          <a:prstGeom prst="rect">
            <a:avLst/>
          </a:prstGeom>
          <a:noFill/>
        </p:spPr>
        <p:txBody>
          <a:bodyPr wrap="square">
            <a:spAutoFit/>
          </a:bodyPr>
          <a:lstStyle/>
          <a:p>
            <a:pPr marL="457200" algn="just">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Во второй команде третьего цикла, для устранения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WAR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-конфликта, регистр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1 подменяется на скрытый регистр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S</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1. В реальных компьютерах для подготовки очереди на исполнение используются только скрытые регистры, а их связь с заявленными регистрами устанавливается с помощью табличной памяти. Это позволяет избежать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WAR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и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WAW</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-конфликтов.</a:t>
            </a: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8202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CAB551-F8E9-9F0A-ABD2-71F9AEFD07BB}"/>
              </a:ext>
            </a:extLst>
          </p:cNvPr>
          <p:cNvSpPr>
            <a:spLocks noGrp="1"/>
          </p:cNvSpPr>
          <p:nvPr>
            <p:ph type="title"/>
          </p:nvPr>
        </p:nvSpPr>
        <p:spPr>
          <a:solidFill>
            <a:schemeClr val="accent4">
              <a:lumMod val="20000"/>
              <a:lumOff val="80000"/>
            </a:schemeClr>
          </a:solidFill>
        </p:spPr>
        <p:txBody>
          <a:bodyPr/>
          <a:lstStyle/>
          <a:p>
            <a:pPr algn="ctr"/>
            <a:r>
              <a:rPr lang="ru-RU" b="1" dirty="0" err="1">
                <a:solidFill>
                  <a:schemeClr val="tx2"/>
                </a:solidFill>
              </a:rPr>
              <a:t>Внутрипроцессорная</a:t>
            </a:r>
            <a:r>
              <a:rPr lang="ru-RU" b="1" dirty="0">
                <a:solidFill>
                  <a:schemeClr val="tx2"/>
                </a:solidFill>
              </a:rPr>
              <a:t> многопоточность.</a:t>
            </a:r>
          </a:p>
        </p:txBody>
      </p:sp>
      <p:sp>
        <p:nvSpPr>
          <p:cNvPr id="3" name="Объект 2">
            <a:extLst>
              <a:ext uri="{FF2B5EF4-FFF2-40B4-BE49-F238E27FC236}">
                <a16:creationId xmlns:a16="http://schemas.microsoft.com/office/drawing/2014/main" id="{7E064E91-6248-4794-8BBB-43AB02628D3E}"/>
              </a:ext>
            </a:extLst>
          </p:cNvPr>
          <p:cNvSpPr>
            <a:spLocks noGrp="1"/>
          </p:cNvSpPr>
          <p:nvPr>
            <p:ph idx="1"/>
          </p:nvPr>
        </p:nvSpPr>
        <p:spPr/>
        <p:txBody>
          <a:bodyPr/>
          <a:lstStyle/>
          <a:p>
            <a:r>
              <a:rPr lang="ru-RU" b="1" dirty="0" err="1">
                <a:latin typeface="Times New Roman" panose="02020603050405020304" pitchFamily="18" charset="0"/>
                <a:ea typeface="Calibri" panose="020F0502020204030204" pitchFamily="34" charset="0"/>
                <a:cs typeface="Times New Roman" panose="02020603050405020304" pitchFamily="18" charset="0"/>
              </a:rPr>
              <a:t>В</a:t>
            </a:r>
            <a:r>
              <a:rPr lang="ru-RU" b="1" dirty="0" err="1">
                <a:effectLst/>
                <a:latin typeface="Times New Roman" panose="02020603050405020304" pitchFamily="18" charset="0"/>
                <a:ea typeface="Calibri" panose="020F0502020204030204" pitchFamily="34" charset="0"/>
                <a:cs typeface="Times New Roman" panose="02020603050405020304" pitchFamily="18" charset="0"/>
              </a:rPr>
              <a:t>нутрипроцессорная</a:t>
            </a:r>
            <a:r>
              <a:rPr lang="ru-RU" b="1" dirty="0">
                <a:effectLst/>
                <a:latin typeface="Times New Roman" panose="02020603050405020304" pitchFamily="18" charset="0"/>
                <a:ea typeface="Calibri" panose="020F0502020204030204" pitchFamily="34" charset="0"/>
                <a:cs typeface="Times New Roman" panose="02020603050405020304" pitchFamily="18" charset="0"/>
              </a:rPr>
              <a:t> многопоточность -</a:t>
            </a:r>
            <a:r>
              <a:rPr lang="ru-RU" dirty="0">
                <a:effectLst/>
                <a:latin typeface="Times New Roman" panose="02020603050405020304" pitchFamily="18" charset="0"/>
                <a:ea typeface="Calibri" panose="020F0502020204030204" pitchFamily="34" charset="0"/>
                <a:cs typeface="Times New Roman" panose="02020603050405020304" pitchFamily="18" charset="0"/>
              </a:rPr>
              <a:t> возможность вызывать команды из разных потоков (задач). Реализация многопоточности может быть различна. Для простого конвейера, когда на обработку вызывается одна команда, возможны реализации мелкомодульной или </a:t>
            </a:r>
            <a:r>
              <a:rPr lang="ru-RU" dirty="0" err="1">
                <a:effectLst/>
                <a:latin typeface="Times New Roman" panose="02020603050405020304" pitchFamily="18" charset="0"/>
                <a:ea typeface="Calibri" panose="020F0502020204030204" pitchFamily="34" charset="0"/>
                <a:cs typeface="Times New Roman" panose="02020603050405020304" pitchFamily="18" charset="0"/>
              </a:rPr>
              <a:t>крупномодульной</a:t>
            </a:r>
            <a:r>
              <a:rPr lang="ru-RU" dirty="0">
                <a:effectLst/>
                <a:latin typeface="Times New Roman" panose="02020603050405020304" pitchFamily="18" charset="0"/>
                <a:ea typeface="Calibri" panose="020F0502020204030204" pitchFamily="34" charset="0"/>
                <a:cs typeface="Times New Roman" panose="02020603050405020304" pitchFamily="18" charset="0"/>
              </a:rPr>
              <a:t> многопоточности. Предположим, что в обработку поставлены три задачи (</a:t>
            </a:r>
            <a:r>
              <a:rPr lang="en-US" dirty="0">
                <a:effectLst/>
                <a:latin typeface="Times New Roman" panose="02020603050405020304" pitchFamily="18" charset="0"/>
                <a:ea typeface="Calibri" panose="020F0502020204030204" pitchFamily="34" charset="0"/>
                <a:cs typeface="Times New Roman" panose="02020603050405020304" pitchFamily="18" charset="0"/>
              </a:rPr>
              <a:t>A</a:t>
            </a:r>
            <a:r>
              <a:rPr lang="ru-RU"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B</a:t>
            </a:r>
            <a:r>
              <a:rPr lang="ru-RU"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C</a:t>
            </a:r>
            <a:r>
              <a:rPr lang="ru-RU" dirty="0">
                <a:effectLst/>
                <a:latin typeface="Times New Roman" panose="02020603050405020304" pitchFamily="18" charset="0"/>
                <a:ea typeface="Calibri" panose="020F0502020204030204" pitchFamily="34" charset="0"/>
                <a:cs typeface="Times New Roman" panose="02020603050405020304" pitchFamily="18" charset="0"/>
              </a:rPr>
              <a:t>). Если каждый поток обрабатывается индивидуально, неизбежны большие простои. Рассмотрим процесс выполнения первых 8-ми команд с применением простых случаев многопоточности. Сравним их с случаем применения минимальной </a:t>
            </a:r>
            <a:r>
              <a:rPr lang="ru-RU" dirty="0" err="1">
                <a:effectLst/>
                <a:latin typeface="Times New Roman" panose="02020603050405020304" pitchFamily="18" charset="0"/>
                <a:ea typeface="Calibri" panose="020F0502020204030204" pitchFamily="34" charset="0"/>
                <a:cs typeface="Times New Roman" panose="02020603050405020304" pitchFamily="18" charset="0"/>
              </a:rPr>
              <a:t>суперскалярной</a:t>
            </a:r>
            <a:r>
              <a:rPr lang="ru-RU" dirty="0">
                <a:effectLst/>
                <a:latin typeface="Times New Roman" panose="02020603050405020304" pitchFamily="18" charset="0"/>
                <a:ea typeface="Calibri" panose="020F0502020204030204" pitchFamily="34" charset="0"/>
                <a:cs typeface="Times New Roman" panose="02020603050405020304" pitchFamily="18" charset="0"/>
              </a:rPr>
              <a:t> архитектуры (2 команды за цикл).</a:t>
            </a:r>
          </a:p>
          <a:p>
            <a:endParaRPr lang="ru-RU" dirty="0"/>
          </a:p>
        </p:txBody>
      </p:sp>
    </p:spTree>
    <p:extLst>
      <p:ext uri="{BB962C8B-B14F-4D97-AF65-F5344CB8AC3E}">
        <p14:creationId xmlns:p14="http://schemas.microsoft.com/office/powerpoint/2010/main" val="3568975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B663DD8C-15CE-40D4-CDBF-CACCBA6AA5CD}"/>
              </a:ext>
            </a:extLst>
          </p:cNvPr>
          <p:cNvSpPr>
            <a:spLocks noGrp="1"/>
          </p:cNvSpPr>
          <p:nvPr>
            <p:ph type="body" idx="1"/>
          </p:nvPr>
        </p:nvSpPr>
        <p:spPr/>
        <p:txBody>
          <a:bodyPr/>
          <a:lstStyle/>
          <a:p>
            <a:r>
              <a:rPr lang="ru-RU" dirty="0"/>
              <a:t>Мелкомодульная для простого конвейера</a:t>
            </a:r>
          </a:p>
        </p:txBody>
      </p:sp>
      <p:sp>
        <p:nvSpPr>
          <p:cNvPr id="5" name="Текст 4">
            <a:extLst>
              <a:ext uri="{FF2B5EF4-FFF2-40B4-BE49-F238E27FC236}">
                <a16:creationId xmlns:a16="http://schemas.microsoft.com/office/drawing/2014/main" id="{8C9C0E97-F402-B804-A6D3-273736988631}"/>
              </a:ext>
            </a:extLst>
          </p:cNvPr>
          <p:cNvSpPr>
            <a:spLocks noGrp="1"/>
          </p:cNvSpPr>
          <p:nvPr>
            <p:ph type="body" sz="quarter" idx="3"/>
          </p:nvPr>
        </p:nvSpPr>
        <p:spPr/>
        <p:txBody>
          <a:bodyPr/>
          <a:lstStyle/>
          <a:p>
            <a:r>
              <a:rPr lang="ru-RU" dirty="0"/>
              <a:t>Мелкомодульная для минимальной </a:t>
            </a:r>
            <a:r>
              <a:rPr lang="ru-RU" dirty="0" err="1"/>
              <a:t>суперскалярной</a:t>
            </a:r>
            <a:r>
              <a:rPr lang="ru-RU" dirty="0"/>
              <a:t> архитектуры</a:t>
            </a:r>
          </a:p>
        </p:txBody>
      </p:sp>
      <p:sp>
        <p:nvSpPr>
          <p:cNvPr id="7" name="Заголовок 1">
            <a:extLst>
              <a:ext uri="{FF2B5EF4-FFF2-40B4-BE49-F238E27FC236}">
                <a16:creationId xmlns:a16="http://schemas.microsoft.com/office/drawing/2014/main" id="{7D500DED-C0ED-629A-665E-263588F5DAAF}"/>
              </a:ext>
            </a:extLst>
          </p:cNvPr>
          <p:cNvSpPr>
            <a:spLocks noGrp="1"/>
          </p:cNvSpPr>
          <p:nvPr>
            <p:ph type="title"/>
          </p:nvPr>
        </p:nvSpPr>
        <p:spPr>
          <a:xfrm>
            <a:off x="839788" y="365125"/>
            <a:ext cx="10515600" cy="1325563"/>
          </a:xfrm>
          <a:solidFill>
            <a:schemeClr val="accent4">
              <a:lumMod val="20000"/>
              <a:lumOff val="80000"/>
            </a:schemeClr>
          </a:solidFill>
        </p:spPr>
        <p:txBody>
          <a:bodyPr/>
          <a:lstStyle/>
          <a:p>
            <a:pPr algn="ctr"/>
            <a:r>
              <a:rPr lang="ru-RU" b="1" dirty="0" err="1">
                <a:solidFill>
                  <a:schemeClr val="tx2"/>
                </a:solidFill>
              </a:rPr>
              <a:t>Внутрипроцессорная</a:t>
            </a:r>
            <a:r>
              <a:rPr lang="ru-RU" b="1" dirty="0">
                <a:solidFill>
                  <a:schemeClr val="tx2"/>
                </a:solidFill>
              </a:rPr>
              <a:t> многопоточность.</a:t>
            </a:r>
          </a:p>
        </p:txBody>
      </p:sp>
      <p:pic>
        <p:nvPicPr>
          <p:cNvPr id="8" name="Объект 3">
            <a:extLst>
              <a:ext uri="{FF2B5EF4-FFF2-40B4-BE49-F238E27FC236}">
                <a16:creationId xmlns:a16="http://schemas.microsoft.com/office/drawing/2014/main" id="{C88B7C63-2035-ABC9-B97C-B7460F47570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2866" y="3006726"/>
            <a:ext cx="5364709" cy="2581707"/>
          </a:xfrm>
          <a:prstGeom prst="rect">
            <a:avLst/>
          </a:prstGeom>
          <a:noFill/>
          <a:ln>
            <a:noFill/>
          </a:ln>
        </p:spPr>
      </p:pic>
      <p:pic>
        <p:nvPicPr>
          <p:cNvPr id="9" name="Объект 8">
            <a:extLst>
              <a:ext uri="{FF2B5EF4-FFF2-40B4-BE49-F238E27FC236}">
                <a16:creationId xmlns:a16="http://schemas.microsoft.com/office/drawing/2014/main" id="{1C917833-A5B0-75B4-17C3-48762C0568F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823031" y="2803161"/>
            <a:ext cx="5994873" cy="3147934"/>
          </a:xfrm>
          <a:prstGeom prst="rect">
            <a:avLst/>
          </a:prstGeom>
          <a:noFill/>
          <a:ln>
            <a:noFill/>
          </a:ln>
        </p:spPr>
      </p:pic>
    </p:spTree>
    <p:extLst>
      <p:ext uri="{BB962C8B-B14F-4D97-AF65-F5344CB8AC3E}">
        <p14:creationId xmlns:p14="http://schemas.microsoft.com/office/powerpoint/2010/main" val="2540951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489422E4-C352-E481-3705-0C214270AD94}"/>
              </a:ext>
            </a:extLst>
          </p:cNvPr>
          <p:cNvSpPr>
            <a:spLocks noGrp="1"/>
          </p:cNvSpPr>
          <p:nvPr>
            <p:ph type="body" idx="1"/>
          </p:nvPr>
        </p:nvSpPr>
        <p:spPr/>
        <p:txBody>
          <a:bodyPr/>
          <a:lstStyle/>
          <a:p>
            <a:r>
              <a:rPr lang="ru-RU" dirty="0" err="1"/>
              <a:t>Крупномодульная</a:t>
            </a:r>
            <a:r>
              <a:rPr lang="ru-RU" dirty="0"/>
              <a:t> для простого конвейера</a:t>
            </a:r>
          </a:p>
        </p:txBody>
      </p:sp>
      <p:sp>
        <p:nvSpPr>
          <p:cNvPr id="5" name="Текст 4">
            <a:extLst>
              <a:ext uri="{FF2B5EF4-FFF2-40B4-BE49-F238E27FC236}">
                <a16:creationId xmlns:a16="http://schemas.microsoft.com/office/drawing/2014/main" id="{2071DA48-3AA4-8732-3A38-1A04EA1E5DA4}"/>
              </a:ext>
            </a:extLst>
          </p:cNvPr>
          <p:cNvSpPr>
            <a:spLocks noGrp="1"/>
          </p:cNvSpPr>
          <p:nvPr>
            <p:ph type="body" sz="quarter" idx="3"/>
          </p:nvPr>
        </p:nvSpPr>
        <p:spPr/>
        <p:txBody>
          <a:bodyPr/>
          <a:lstStyle/>
          <a:p>
            <a:r>
              <a:rPr lang="ru-RU" dirty="0" err="1"/>
              <a:t>Крупномодульная</a:t>
            </a:r>
            <a:r>
              <a:rPr lang="ru-RU" dirty="0"/>
              <a:t> для минимальной </a:t>
            </a:r>
            <a:r>
              <a:rPr lang="ru-RU" dirty="0" err="1"/>
              <a:t>суперскалярной</a:t>
            </a:r>
            <a:r>
              <a:rPr lang="ru-RU" dirty="0"/>
              <a:t> архитектуры. </a:t>
            </a:r>
          </a:p>
        </p:txBody>
      </p:sp>
      <p:pic>
        <p:nvPicPr>
          <p:cNvPr id="10" name="Объект 9">
            <a:extLst>
              <a:ext uri="{FF2B5EF4-FFF2-40B4-BE49-F238E27FC236}">
                <a16:creationId xmlns:a16="http://schemas.microsoft.com/office/drawing/2014/main" id="{A1F4A9E6-3334-DBEC-E90B-1EDBA0F3875B}"/>
              </a:ext>
            </a:extLst>
          </p:cNvPr>
          <p:cNvPicPr>
            <a:picLocks noGrp="1" noChangeAspect="1"/>
          </p:cNvPicPr>
          <p:nvPr>
            <p:ph sz="quarter" idx="4"/>
          </p:nvPr>
        </p:nvPicPr>
        <p:blipFill>
          <a:blip r:embed="rId2"/>
          <a:stretch>
            <a:fillRect/>
          </a:stretch>
        </p:blipFill>
        <p:spPr>
          <a:xfrm>
            <a:off x="6172199" y="2799144"/>
            <a:ext cx="5476831" cy="3271872"/>
          </a:xfrm>
        </p:spPr>
      </p:pic>
      <p:sp>
        <p:nvSpPr>
          <p:cNvPr id="7" name="Заголовок 1">
            <a:extLst>
              <a:ext uri="{FF2B5EF4-FFF2-40B4-BE49-F238E27FC236}">
                <a16:creationId xmlns:a16="http://schemas.microsoft.com/office/drawing/2014/main" id="{DA8CD4FC-E38F-D0EC-7512-516CBFC75ABB}"/>
              </a:ext>
            </a:extLst>
          </p:cNvPr>
          <p:cNvSpPr>
            <a:spLocks noGrp="1"/>
          </p:cNvSpPr>
          <p:nvPr>
            <p:ph type="title"/>
          </p:nvPr>
        </p:nvSpPr>
        <p:spPr>
          <a:xfrm>
            <a:off x="839788" y="365125"/>
            <a:ext cx="10515600" cy="1325563"/>
          </a:xfrm>
          <a:solidFill>
            <a:schemeClr val="accent4">
              <a:lumMod val="20000"/>
              <a:lumOff val="80000"/>
            </a:schemeClr>
          </a:solidFill>
        </p:spPr>
        <p:txBody>
          <a:bodyPr/>
          <a:lstStyle/>
          <a:p>
            <a:pPr algn="ctr"/>
            <a:r>
              <a:rPr lang="ru-RU" b="1" dirty="0" err="1">
                <a:solidFill>
                  <a:schemeClr val="tx2"/>
                </a:solidFill>
              </a:rPr>
              <a:t>Внутрипроцессорная</a:t>
            </a:r>
            <a:r>
              <a:rPr lang="ru-RU" b="1" dirty="0">
                <a:solidFill>
                  <a:schemeClr val="tx2"/>
                </a:solidFill>
              </a:rPr>
              <a:t> многопоточность.</a:t>
            </a:r>
          </a:p>
        </p:txBody>
      </p:sp>
      <p:pic>
        <p:nvPicPr>
          <p:cNvPr id="8" name="Объект 3">
            <a:extLst>
              <a:ext uri="{FF2B5EF4-FFF2-40B4-BE49-F238E27FC236}">
                <a16:creationId xmlns:a16="http://schemas.microsoft.com/office/drawing/2014/main" id="{C36D7B9D-6CAE-3E38-AD27-C5FD32B887B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01612" y="3006726"/>
            <a:ext cx="5695963" cy="2449818"/>
          </a:xfrm>
          <a:prstGeom prst="rect">
            <a:avLst/>
          </a:prstGeom>
          <a:noFill/>
          <a:ln>
            <a:noFill/>
          </a:ln>
        </p:spPr>
      </p:pic>
    </p:spTree>
    <p:extLst>
      <p:ext uri="{BB962C8B-B14F-4D97-AF65-F5344CB8AC3E}">
        <p14:creationId xmlns:p14="http://schemas.microsoft.com/office/powerpoint/2010/main" val="4086234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2CBEFA-24C3-553F-60F0-CED425352993}"/>
              </a:ext>
            </a:extLst>
          </p:cNvPr>
          <p:cNvSpPr txBox="1"/>
          <p:nvPr/>
        </p:nvSpPr>
        <p:spPr>
          <a:xfrm>
            <a:off x="884420" y="674557"/>
            <a:ext cx="10478123" cy="4025076"/>
          </a:xfrm>
          <a:prstGeom prst="rect">
            <a:avLst/>
          </a:prstGeom>
          <a:noFill/>
        </p:spPr>
        <p:txBody>
          <a:bodyPr wrap="square">
            <a:spAutoFit/>
          </a:bodyPr>
          <a:lstStyle/>
          <a:p>
            <a:pPr algn="just">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В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суперскалярных</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процессорах используется метод </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синхронной многопоточности</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Это усовершенствованная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крупномодульная</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многопоточность, позволяющая быстро переключать потоки и наиболее полно загружать функциональные блоки. В отличие от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крупномодульной</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в синхронной многопоточности флажок возникновения простоя устанавливается не на этапе </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исполнения</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когда простоя уже не избежать, а на этапе </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дешифрации</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что приводит к немедленному переходу на следующий поток.</a:t>
            </a: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9575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4F9FDB-A90B-F0C0-6C12-C7B81E8A3B5C}"/>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Синхронная многопоточность.</a:t>
            </a:r>
          </a:p>
        </p:txBody>
      </p:sp>
      <p:pic>
        <p:nvPicPr>
          <p:cNvPr id="5" name="Объект 4">
            <a:extLst>
              <a:ext uri="{FF2B5EF4-FFF2-40B4-BE49-F238E27FC236}">
                <a16:creationId xmlns:a16="http://schemas.microsoft.com/office/drawing/2014/main" id="{0A9582A3-6D7C-817C-7B3B-E8A18AAD33BE}"/>
              </a:ext>
            </a:extLst>
          </p:cNvPr>
          <p:cNvPicPr>
            <a:picLocks noGrp="1" noChangeAspect="1"/>
          </p:cNvPicPr>
          <p:nvPr>
            <p:ph idx="1"/>
          </p:nvPr>
        </p:nvPicPr>
        <p:blipFill>
          <a:blip r:embed="rId2"/>
          <a:stretch>
            <a:fillRect/>
          </a:stretch>
        </p:blipFill>
        <p:spPr>
          <a:xfrm>
            <a:off x="2032617" y="1995247"/>
            <a:ext cx="7890872" cy="4135730"/>
          </a:xfrm>
        </p:spPr>
      </p:pic>
    </p:spTree>
    <p:extLst>
      <p:ext uri="{BB962C8B-B14F-4D97-AF65-F5344CB8AC3E}">
        <p14:creationId xmlns:p14="http://schemas.microsoft.com/office/powerpoint/2010/main" val="117514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8A1FCF-569F-AFA9-F12F-19B66D8468E0}"/>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Общая структура процессора </a:t>
            </a:r>
            <a:r>
              <a:rPr lang="en-US" b="1" dirty="0">
                <a:solidFill>
                  <a:schemeClr val="tx2"/>
                </a:solidFill>
              </a:rPr>
              <a:t>CortexA9</a:t>
            </a:r>
            <a:endParaRPr lang="ru-RU" b="1" dirty="0">
              <a:solidFill>
                <a:schemeClr val="tx2"/>
              </a:solidFill>
            </a:endParaRPr>
          </a:p>
        </p:txBody>
      </p:sp>
      <p:pic>
        <p:nvPicPr>
          <p:cNvPr id="4" name="Объект 3">
            <a:extLst>
              <a:ext uri="{FF2B5EF4-FFF2-40B4-BE49-F238E27FC236}">
                <a16:creationId xmlns:a16="http://schemas.microsoft.com/office/drawing/2014/main" id="{1C814FE1-1D40-C751-3105-8624957A0CB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7416" y="2083633"/>
            <a:ext cx="8488484" cy="4505215"/>
          </a:xfrm>
          <a:prstGeom prst="rect">
            <a:avLst/>
          </a:prstGeom>
          <a:noFill/>
          <a:ln>
            <a:noFill/>
          </a:ln>
        </p:spPr>
      </p:pic>
    </p:spTree>
    <p:extLst>
      <p:ext uri="{BB962C8B-B14F-4D97-AF65-F5344CB8AC3E}">
        <p14:creationId xmlns:p14="http://schemas.microsoft.com/office/powerpoint/2010/main" val="355845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42BC81-3540-29AE-12E1-3C7F6465FB8E}"/>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Исполнение оператора </a:t>
            </a:r>
            <a:r>
              <a:rPr lang="en-US" b="1" dirty="0">
                <a:solidFill>
                  <a:schemeClr val="tx2"/>
                </a:solidFill>
              </a:rPr>
              <a:t>if</a:t>
            </a:r>
            <a:r>
              <a:rPr lang="ru-RU" b="1" dirty="0">
                <a:solidFill>
                  <a:schemeClr val="tx2"/>
                </a:solidFill>
              </a:rPr>
              <a:t> в </a:t>
            </a:r>
            <a:r>
              <a:rPr lang="en-US" b="1" dirty="0">
                <a:solidFill>
                  <a:schemeClr val="tx2"/>
                </a:solidFill>
              </a:rPr>
              <a:t>CPU</a:t>
            </a:r>
            <a:r>
              <a:rPr lang="ru-RU" b="1" dirty="0">
                <a:solidFill>
                  <a:schemeClr val="tx2"/>
                </a:solidFill>
              </a:rPr>
              <a:t> и </a:t>
            </a:r>
            <a:r>
              <a:rPr lang="en-US" b="1" dirty="0">
                <a:solidFill>
                  <a:schemeClr val="tx2"/>
                </a:solidFill>
              </a:rPr>
              <a:t>FPGA.</a:t>
            </a:r>
            <a:endParaRPr lang="ru-RU" b="1" dirty="0">
              <a:solidFill>
                <a:schemeClr val="tx2"/>
              </a:solidFill>
            </a:endParaRPr>
          </a:p>
        </p:txBody>
      </p:sp>
      <p:sp>
        <p:nvSpPr>
          <p:cNvPr id="3" name="Объект 2">
            <a:extLst>
              <a:ext uri="{FF2B5EF4-FFF2-40B4-BE49-F238E27FC236}">
                <a16:creationId xmlns:a16="http://schemas.microsoft.com/office/drawing/2014/main" id="{C53CD581-1E09-E70F-5951-A3A92BF1143B}"/>
              </a:ext>
            </a:extLst>
          </p:cNvPr>
          <p:cNvSpPr>
            <a:spLocks noGrp="1"/>
          </p:cNvSpPr>
          <p:nvPr>
            <p:ph idx="1"/>
          </p:nvPr>
        </p:nvSpPr>
        <p:spPr/>
        <p:txBody>
          <a:bodyPr/>
          <a:lstStyle/>
          <a:p>
            <a:r>
              <a:rPr lang="ru-RU" dirty="0"/>
              <a:t>Рассмотрим фрагмент: </a:t>
            </a:r>
            <a:r>
              <a:rPr lang="en-US" dirty="0"/>
              <a:t>…</a:t>
            </a:r>
            <a:r>
              <a:rPr lang="en-US" dirty="0">
                <a:solidFill>
                  <a:srgbClr val="FF0000"/>
                </a:solidFill>
              </a:rPr>
              <a:t>S1: if(</a:t>
            </a:r>
            <a:r>
              <a:rPr lang="en-US" dirty="0" err="1">
                <a:solidFill>
                  <a:srgbClr val="FF0000"/>
                </a:solidFill>
              </a:rPr>
              <a:t>cnt</a:t>
            </a:r>
            <a:r>
              <a:rPr lang="en-US" dirty="0">
                <a:solidFill>
                  <a:srgbClr val="FF0000"/>
                </a:solidFill>
              </a:rPr>
              <a:t>==3’d6)    state&lt;=S2;</a:t>
            </a:r>
          </a:p>
          <a:p>
            <a:pPr marL="0" indent="0">
              <a:buNone/>
            </a:pPr>
            <a:r>
              <a:rPr lang="en-US" dirty="0">
                <a:solidFill>
                  <a:srgbClr val="00B050"/>
                </a:solidFill>
              </a:rPr>
              <a:t>CPU:</a:t>
            </a:r>
            <a:r>
              <a:rPr lang="en-US" dirty="0"/>
              <a:t>     	 MOV R2, #1;    </a:t>
            </a:r>
          </a:p>
          <a:p>
            <a:pPr marL="0" indent="0">
              <a:buNone/>
            </a:pPr>
            <a:r>
              <a:rPr lang="en-US" dirty="0"/>
              <a:t>		 MOV R1, #0;</a:t>
            </a:r>
          </a:p>
          <a:p>
            <a:pPr marL="0" indent="0">
              <a:buNone/>
            </a:pPr>
            <a:r>
              <a:rPr lang="en-US" dirty="0"/>
              <a:t>	M:	 ADD R1, #1;</a:t>
            </a:r>
          </a:p>
          <a:p>
            <a:pPr marL="0" indent="0">
              <a:buNone/>
            </a:pPr>
            <a:r>
              <a:rPr lang="en-US" dirty="0"/>
              <a:t>		 CMP R1, #6;</a:t>
            </a:r>
          </a:p>
          <a:p>
            <a:pPr marL="0" indent="0">
              <a:buNone/>
            </a:pPr>
            <a:r>
              <a:rPr lang="en-US" dirty="0"/>
              <a:t>		 BNE M</a:t>
            </a:r>
          </a:p>
          <a:p>
            <a:pPr marL="0" indent="0">
              <a:buNone/>
            </a:pPr>
            <a:r>
              <a:rPr lang="en-US" dirty="0"/>
              <a:t>		 ADD R2, #1;</a:t>
            </a:r>
          </a:p>
          <a:p>
            <a:pPr marL="0" indent="0">
              <a:buNone/>
            </a:pPr>
            <a:r>
              <a:rPr lang="ru-RU" dirty="0"/>
              <a:t>Выполняется в АЛУ.</a:t>
            </a:r>
          </a:p>
        </p:txBody>
      </p:sp>
    </p:spTree>
    <p:extLst>
      <p:ext uri="{BB962C8B-B14F-4D97-AF65-F5344CB8AC3E}">
        <p14:creationId xmlns:p14="http://schemas.microsoft.com/office/powerpoint/2010/main" val="3462364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DD78F11-3D0D-DFCC-4188-0F596FC0C023}"/>
              </a:ext>
            </a:extLst>
          </p:cNvPr>
          <p:cNvPicPr>
            <a:picLocks noChangeAspect="1"/>
          </p:cNvPicPr>
          <p:nvPr/>
        </p:nvPicPr>
        <p:blipFill>
          <a:blip r:embed="rId2"/>
          <a:stretch>
            <a:fillRect/>
          </a:stretch>
        </p:blipFill>
        <p:spPr>
          <a:xfrm>
            <a:off x="2319337" y="300037"/>
            <a:ext cx="7553325" cy="6257925"/>
          </a:xfrm>
          <a:prstGeom prst="rect">
            <a:avLst/>
          </a:prstGeom>
        </p:spPr>
      </p:pic>
    </p:spTree>
    <p:extLst>
      <p:ext uri="{BB962C8B-B14F-4D97-AF65-F5344CB8AC3E}">
        <p14:creationId xmlns:p14="http://schemas.microsoft.com/office/powerpoint/2010/main" val="2437906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5049D0-871E-355C-987C-5F4EA9BC439A}"/>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Структура системной шины.</a:t>
            </a:r>
          </a:p>
        </p:txBody>
      </p:sp>
      <p:sp>
        <p:nvSpPr>
          <p:cNvPr id="3" name="Объект 2">
            <a:extLst>
              <a:ext uri="{FF2B5EF4-FFF2-40B4-BE49-F238E27FC236}">
                <a16:creationId xmlns:a16="http://schemas.microsoft.com/office/drawing/2014/main" id="{2DC6E8EE-FA3F-0636-CBFD-AEFEC549BD15}"/>
              </a:ext>
            </a:extLst>
          </p:cNvPr>
          <p:cNvSpPr>
            <a:spLocks noGrp="1"/>
          </p:cNvSpPr>
          <p:nvPr>
            <p:ph idx="1"/>
          </p:nvPr>
        </p:nvSpPr>
        <p:spPr/>
        <p:txBody>
          <a:bodyPr/>
          <a:lstStyle/>
          <a:p>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Все персональные компьютеры первых моделей работали на небольших скоростях, и их основные блоки соединяла конструкция, называемая шина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ISA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Industry Standard Architecture</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 стандартная промышленная архитектура), которая вполне удовлетворяла потребности пользователей. Обмен процессор-память производится на частотах, обусловленных свойствами емкостной ячейки.  Однако, процессорный блок и периферийные адаптеры изменялись для использования на все более высоких частотах, а максимальная частота шины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ISA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составляла всего 8,33МГц при возможности передачи 2 байта/цикл.</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(16,7</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Мбайт/сек).</a:t>
            </a: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702918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D27345-E04D-F994-6C94-8014A5EF66EB}"/>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Шина </a:t>
            </a:r>
            <a:r>
              <a:rPr lang="en-US" b="1" dirty="0">
                <a:solidFill>
                  <a:schemeClr val="tx2"/>
                </a:solidFill>
              </a:rPr>
              <a:t>PCI</a:t>
            </a:r>
            <a:endParaRPr lang="ru-RU" b="1" dirty="0">
              <a:solidFill>
                <a:schemeClr val="tx2"/>
              </a:solidFill>
            </a:endParaRPr>
          </a:p>
        </p:txBody>
      </p:sp>
      <p:pic>
        <p:nvPicPr>
          <p:cNvPr id="5" name="Объект 4">
            <a:extLst>
              <a:ext uri="{FF2B5EF4-FFF2-40B4-BE49-F238E27FC236}">
                <a16:creationId xmlns:a16="http://schemas.microsoft.com/office/drawing/2014/main" id="{9BEF2960-7802-4AE0-2C3E-02BE41954AF9}"/>
              </a:ext>
            </a:extLst>
          </p:cNvPr>
          <p:cNvPicPr>
            <a:picLocks noGrp="1" noChangeAspect="1"/>
          </p:cNvPicPr>
          <p:nvPr>
            <p:ph idx="1"/>
          </p:nvPr>
        </p:nvPicPr>
        <p:blipFill>
          <a:blip r:embed="rId2"/>
          <a:stretch>
            <a:fillRect/>
          </a:stretch>
        </p:blipFill>
        <p:spPr>
          <a:xfrm>
            <a:off x="2743201" y="1825625"/>
            <a:ext cx="6265888" cy="4655416"/>
          </a:xfrm>
        </p:spPr>
      </p:pic>
    </p:spTree>
    <p:extLst>
      <p:ext uri="{BB962C8B-B14F-4D97-AF65-F5344CB8AC3E}">
        <p14:creationId xmlns:p14="http://schemas.microsoft.com/office/powerpoint/2010/main" val="3977367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32A556-F0D5-8212-8137-71857A68C159}"/>
              </a:ext>
            </a:extLst>
          </p:cNvPr>
          <p:cNvSpPr txBox="1"/>
          <p:nvPr/>
        </p:nvSpPr>
        <p:spPr>
          <a:xfrm>
            <a:off x="674556" y="299802"/>
            <a:ext cx="11077733" cy="5693866"/>
          </a:xfrm>
          <a:prstGeom prst="rect">
            <a:avLst/>
          </a:prstGeom>
          <a:noFill/>
        </p:spPr>
        <p:txBody>
          <a:bodyPr wrap="square">
            <a:spAutoFit/>
          </a:bodyPr>
          <a:lstStyle/>
          <a:p>
            <a:r>
              <a:rPr lang="ru-RU" sz="2800" dirty="0">
                <a:latin typeface="Times New Roman" panose="02020603050405020304" pitchFamily="18" charset="0"/>
                <a:ea typeface="Calibri" panose="020F0502020204030204" pitchFamily="34" charset="0"/>
              </a:rPr>
              <a:t>В</a:t>
            </a:r>
            <a:r>
              <a:rPr lang="ru-RU" sz="2800" dirty="0">
                <a:effectLst/>
                <a:latin typeface="Times New Roman" panose="02020603050405020304" pitchFamily="18" charset="0"/>
                <a:ea typeface="Calibri" panose="020F0502020204030204" pitchFamily="34" charset="0"/>
              </a:rPr>
              <a:t> 1990 году компанией </a:t>
            </a:r>
            <a:r>
              <a:rPr lang="en-US" sz="2800" dirty="0">
                <a:effectLst/>
                <a:latin typeface="Times New Roman" panose="02020603050405020304" pitchFamily="18" charset="0"/>
                <a:ea typeface="Calibri" panose="020F0502020204030204" pitchFamily="34" charset="0"/>
              </a:rPr>
              <a:t>Intel</a:t>
            </a:r>
            <a:r>
              <a:rPr lang="ru-RU" sz="2800" dirty="0">
                <a:effectLst/>
                <a:latin typeface="Times New Roman" panose="02020603050405020304" pitchFamily="18" charset="0"/>
                <a:ea typeface="Calibri" panose="020F0502020204030204" pitchFamily="34" charset="0"/>
              </a:rPr>
              <a:t> была разработана новая модель структуры, разделяющая шину памяти и шину периферии. Эту шину называли </a:t>
            </a:r>
            <a:r>
              <a:rPr lang="en-US" sz="2800" i="1" dirty="0">
                <a:effectLst/>
                <a:latin typeface="Times New Roman" panose="02020603050405020304" pitchFamily="18" charset="0"/>
                <a:ea typeface="Calibri" panose="020F0502020204030204" pitchFamily="34" charset="0"/>
              </a:rPr>
              <a:t>PCI</a:t>
            </a:r>
            <a:r>
              <a:rPr lang="ru-RU" sz="2800" dirty="0">
                <a:effectLst/>
                <a:latin typeface="Times New Roman" panose="02020603050405020304" pitchFamily="18" charset="0"/>
                <a:ea typeface="Calibri" panose="020F0502020204030204" pitchFamily="34" charset="0"/>
              </a:rPr>
              <a:t> (</a:t>
            </a:r>
            <a:r>
              <a:rPr lang="en-US" sz="2800" i="1" dirty="0">
                <a:effectLst/>
                <a:latin typeface="Times New Roman" panose="02020603050405020304" pitchFamily="18" charset="0"/>
                <a:ea typeface="Calibri" panose="020F0502020204030204" pitchFamily="34" charset="0"/>
              </a:rPr>
              <a:t>Peripheral Component</a:t>
            </a:r>
            <a:r>
              <a:rPr lang="en-US" sz="2800" dirty="0">
                <a:effectLst/>
                <a:latin typeface="Times New Roman" panose="02020603050405020304" pitchFamily="18" charset="0"/>
                <a:ea typeface="Calibri" panose="020F0502020204030204" pitchFamily="34" charset="0"/>
              </a:rPr>
              <a:t> </a:t>
            </a:r>
            <a:r>
              <a:rPr lang="en-US" sz="2800" i="1" dirty="0">
                <a:effectLst/>
                <a:latin typeface="Times New Roman" panose="02020603050405020304" pitchFamily="18" charset="0"/>
                <a:ea typeface="Calibri" panose="020F0502020204030204" pitchFamily="34" charset="0"/>
              </a:rPr>
              <a:t>Interconnect</a:t>
            </a:r>
            <a:r>
              <a:rPr lang="ru-RU" sz="2800" dirty="0">
                <a:effectLst/>
                <a:latin typeface="Times New Roman" panose="02020603050405020304" pitchFamily="18" charset="0"/>
                <a:ea typeface="Calibri" panose="020F0502020204030204" pitchFamily="34" charset="0"/>
              </a:rPr>
              <a:t> –взаимодействие периферийных компонентов). Процессорный блок обменивается информацией с блоком памяти по низкочастотной шине. С помощью схемы моста к этой части подсоединяется шина периферии, работающая на более высоких частотах. Периферийные устройства прежних поколений, выходящие на </a:t>
            </a:r>
            <a:r>
              <a:rPr lang="en-US" sz="2800" dirty="0">
                <a:effectLst/>
                <a:latin typeface="Times New Roman" panose="02020603050405020304" pitchFamily="18" charset="0"/>
                <a:ea typeface="Calibri" panose="020F0502020204030204" pitchFamily="34" charset="0"/>
              </a:rPr>
              <a:t>ISA</a:t>
            </a:r>
            <a:r>
              <a:rPr lang="ru-RU" sz="2800" dirty="0">
                <a:effectLst/>
                <a:latin typeface="Times New Roman" panose="02020603050405020304" pitchFamily="18" charset="0"/>
                <a:ea typeface="Calibri" panose="020F0502020204030204" pitchFamily="34" charset="0"/>
              </a:rPr>
              <a:t>, также могли работать в системе, т.к.</a:t>
            </a:r>
            <a:r>
              <a:rPr lang="ru-RU" sz="2800" i="1" dirty="0">
                <a:effectLst/>
                <a:latin typeface="Times New Roman" panose="02020603050405020304" pitchFamily="18" charset="0"/>
                <a:ea typeface="Calibri" panose="020F0502020204030204" pitchFamily="34" charset="0"/>
              </a:rPr>
              <a:t> </a:t>
            </a:r>
            <a:r>
              <a:rPr lang="en-US" sz="2800" i="1" dirty="0">
                <a:effectLst/>
                <a:latin typeface="Times New Roman" panose="02020603050405020304" pitchFamily="18" charset="0"/>
                <a:ea typeface="Calibri" panose="020F0502020204030204" pitchFamily="34" charset="0"/>
              </a:rPr>
              <a:t>ISA</a:t>
            </a:r>
            <a:r>
              <a:rPr lang="ru-RU" sz="2800" dirty="0">
                <a:effectLst/>
                <a:latin typeface="Times New Roman" panose="02020603050405020304" pitchFamily="18" charset="0"/>
                <a:ea typeface="Calibri" panose="020F0502020204030204" pitchFamily="34" charset="0"/>
              </a:rPr>
              <a:t> подключалась к </a:t>
            </a:r>
            <a:r>
              <a:rPr lang="en-US" sz="2800" i="1" dirty="0">
                <a:effectLst/>
                <a:latin typeface="Times New Roman" panose="02020603050405020304" pitchFamily="18" charset="0"/>
                <a:ea typeface="Calibri" panose="020F0502020204030204" pitchFamily="34" charset="0"/>
              </a:rPr>
              <a:t>PCI</a:t>
            </a:r>
            <a:r>
              <a:rPr lang="ru-RU" sz="2800" dirty="0">
                <a:effectLst/>
                <a:latin typeface="Times New Roman" panose="02020603050405020304" pitchFamily="18" charset="0"/>
                <a:ea typeface="Calibri" panose="020F0502020204030204" pitchFamily="34" charset="0"/>
              </a:rPr>
              <a:t> с помощью своего моста. Все запросы и транзакции на шине</a:t>
            </a:r>
            <a:r>
              <a:rPr lang="ru-RU" sz="2800" i="1" dirty="0">
                <a:effectLst/>
                <a:latin typeface="Times New Roman" panose="02020603050405020304" pitchFamily="18" charset="0"/>
                <a:ea typeface="Calibri" panose="020F0502020204030204" pitchFamily="34" charset="0"/>
              </a:rPr>
              <a:t> </a:t>
            </a:r>
            <a:r>
              <a:rPr lang="en-US" sz="2800" i="1" dirty="0">
                <a:effectLst/>
                <a:latin typeface="Times New Roman" panose="02020603050405020304" pitchFamily="18" charset="0"/>
                <a:ea typeface="Calibri" panose="020F0502020204030204" pitchFamily="34" charset="0"/>
              </a:rPr>
              <a:t>PCI</a:t>
            </a:r>
            <a:r>
              <a:rPr lang="ru-RU" sz="2800" dirty="0">
                <a:effectLst/>
                <a:latin typeface="Times New Roman" panose="02020603050405020304" pitchFamily="18" charset="0"/>
                <a:ea typeface="Calibri" panose="020F0502020204030204" pitchFamily="34" charset="0"/>
              </a:rPr>
              <a:t> происходили только параллельным образом. Для экономии количества проводников адресная часть и данные совмещались и выводились на 64 проводника. Арбитраж осуществлялся с помощью специальной схемы, встроенной в мост</a:t>
            </a:r>
            <a:endParaRPr lang="ru-RU" sz="2800" dirty="0"/>
          </a:p>
        </p:txBody>
      </p:sp>
    </p:spTree>
    <p:extLst>
      <p:ext uri="{BB962C8B-B14F-4D97-AF65-F5344CB8AC3E}">
        <p14:creationId xmlns:p14="http://schemas.microsoft.com/office/powerpoint/2010/main" val="1527427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F05422-56E1-16BA-8ACD-02027F60149B}"/>
              </a:ext>
            </a:extLst>
          </p:cNvPr>
          <p:cNvSpPr txBox="1"/>
          <p:nvPr/>
        </p:nvSpPr>
        <p:spPr>
          <a:xfrm>
            <a:off x="329784" y="119921"/>
            <a:ext cx="11152682" cy="6007157"/>
          </a:xfrm>
          <a:prstGeom prst="rect">
            <a:avLst/>
          </a:prstGeom>
          <a:noFill/>
        </p:spPr>
        <p:txBody>
          <a:bodyPr wrap="square">
            <a:spAutoFit/>
          </a:bodyPr>
          <a:lstStyle/>
          <a:p>
            <a:pPr marL="457200" algn="just">
              <a:lnSpc>
                <a:spcPct val="115000"/>
              </a:lnSpc>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Минимальная транзакция занимает три цикла: в первом задающее устройство выставляет на шину адрес подчиненного и сигналы управления для начала транзакции; во втором цикле адрес удаляется, шина передается подчиненному устройству; во время третьего цикла подчиненное устройство выдает необходимую информацию на шину. Если этого не происходит, вводится режим ожидания.</a:t>
            </a: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Начало каждого цикла отсчитывается по спаду импульса синхронизации. Максимальная частота генерируемых тактовых импульсов для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PCI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 66МГц.</a:t>
            </a: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Таким образом, при 64 разрядах шины, ее пропускная способность составляла:</a:t>
            </a: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64</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бита/цикл  или   </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64</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х</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66</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х</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10</a:t>
            </a:r>
            <a:r>
              <a:rPr lang="ru-RU" sz="2800" b="1" baseline="30000" dirty="0">
                <a:effectLst/>
                <a:latin typeface="Times New Roman" panose="02020603050405020304" pitchFamily="18" charset="0"/>
                <a:ea typeface="Calibri" panose="020F0502020204030204" pitchFamily="34" charset="0"/>
                <a:cs typeface="Times New Roman" panose="02020603050405020304" pitchFamily="18" charset="0"/>
              </a:rPr>
              <a:t>6</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8</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 </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4224</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х</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10</a:t>
            </a:r>
            <a:r>
              <a:rPr lang="ru-RU" sz="2800" b="1" baseline="30000" dirty="0">
                <a:effectLst/>
                <a:latin typeface="Times New Roman" panose="02020603050405020304" pitchFamily="18" charset="0"/>
                <a:ea typeface="Calibri" panose="020F0502020204030204" pitchFamily="34" charset="0"/>
                <a:cs typeface="Times New Roman" panose="02020603050405020304" pitchFamily="18" charset="0"/>
              </a:rPr>
              <a:t>6</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8</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 </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528</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Мбайт/сек.</a:t>
            </a: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012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A85D7A-FFE9-1032-81D7-2AB55F4702CC}"/>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Шина </a:t>
            </a:r>
            <a:r>
              <a:rPr lang="en-US" b="1" dirty="0">
                <a:solidFill>
                  <a:schemeClr val="tx2"/>
                </a:solidFill>
              </a:rPr>
              <a:t>PCIe (express)</a:t>
            </a:r>
            <a:r>
              <a:rPr lang="ru-RU" b="1" dirty="0">
                <a:solidFill>
                  <a:schemeClr val="tx2"/>
                </a:solidFill>
              </a:rPr>
              <a:t>.</a:t>
            </a:r>
          </a:p>
        </p:txBody>
      </p:sp>
      <p:pic>
        <p:nvPicPr>
          <p:cNvPr id="4" name="Рисунок 4">
            <a:extLst>
              <a:ext uri="{FF2B5EF4-FFF2-40B4-BE49-F238E27FC236}">
                <a16:creationId xmlns:a16="http://schemas.microsoft.com/office/drawing/2014/main" id="{099A4BCF-72D8-A504-E3EF-FC256D7DFC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8131" y="2367960"/>
            <a:ext cx="7955358" cy="4133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3826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E3463-AA52-A088-995C-C56E09F92353}"/>
              </a:ext>
            </a:extLst>
          </p:cNvPr>
          <p:cNvSpPr txBox="1"/>
          <p:nvPr/>
        </p:nvSpPr>
        <p:spPr>
          <a:xfrm>
            <a:off x="0" y="179882"/>
            <a:ext cx="11572407" cy="7416069"/>
          </a:xfrm>
          <a:prstGeom prst="rect">
            <a:avLst/>
          </a:prstGeom>
          <a:noFill/>
        </p:spPr>
        <p:txBody>
          <a:bodyPr wrap="square">
            <a:spAutoFit/>
          </a:bodyPr>
          <a:lstStyle/>
          <a:p>
            <a:pPr marL="457200" algn="just">
              <a:lnSpc>
                <a:spcPct val="115000"/>
              </a:lnSpc>
            </a:pP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Теперь в схему моста к шине памяти включается коммутатор, подключающий пары последовательных линий, сигнальной и заземляющей. Минимальное количество таких пар – одна, но может допускаться до 32 (кратно степени 2). Каналы, входящие в пары, называются полосами. Передача информации по двум проводам не требует тактового генератора. Любое подключенное устройство начинает передавать информацию с той частотой, на которой оно работает. Для исключения перегрузки получателя, имеющего меньшую скорость работы, чем отправитель, применяется механизм управления потоками. Он заключается в выдаче отправителю определенного количества разрешений на передачу пакетов. Таким образом, при возможной скорости передачи, значительно превышающей скорость приема, информация выдается порционно. Каждый раз, перед отправлением следующего допустимого объема информации, отправитель дожидается разрешения от получателя.</a:t>
            </a:r>
          </a:p>
          <a:p>
            <a:pPr marL="457200" algn="just">
              <a:lnSpc>
                <a:spcPct val="115000"/>
              </a:lnSpc>
            </a:pPr>
            <a:r>
              <a:rPr lang="ru-RU"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pPr>
            <a:r>
              <a:rPr lang="ru-RU"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ru-RU"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9777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5FE142-D974-A660-BEAE-D90857822574}"/>
              </a:ext>
            </a:extLst>
          </p:cNvPr>
          <p:cNvSpPr txBox="1"/>
          <p:nvPr/>
        </p:nvSpPr>
        <p:spPr>
          <a:xfrm>
            <a:off x="989350" y="629587"/>
            <a:ext cx="10508105" cy="4832092"/>
          </a:xfrm>
          <a:prstGeom prst="rect">
            <a:avLst/>
          </a:prstGeom>
          <a:noFill/>
        </p:spPr>
        <p:txBody>
          <a:bodyPr wrap="square">
            <a:spAutoFit/>
          </a:bodyPr>
          <a:lstStyle/>
          <a:p>
            <a:r>
              <a:rPr lang="ru-RU" sz="2800" dirty="0">
                <a:effectLst/>
                <a:latin typeface="Times New Roman" panose="02020603050405020304" pitchFamily="18" charset="0"/>
                <a:ea typeface="Calibri" panose="020F0502020204030204" pitchFamily="34" charset="0"/>
              </a:rPr>
              <a:t>Параллельная передача слов, требующая дополнительных управляющих сигналов, заменяется передачей пакетов. Такая передача не требует дополнительных управляющих сигналов, так как любой пакет имеет заголовок, содержащий адресную и управляющую информацию. Перед заголовком может передаваться порядковый номер пакета. После заголовка следуют непосредственно передаваемые данные, называемые полезной нагрузкой. Для определения начала посылки информации и разделения информационных пространств, применяется кодирование 8/10. Каждый байт кодируется при помощи 10-разрядного символа. </a:t>
            </a:r>
            <a:endParaRPr lang="ru-RU" sz="2800" dirty="0"/>
          </a:p>
        </p:txBody>
      </p:sp>
    </p:spTree>
    <p:extLst>
      <p:ext uri="{BB962C8B-B14F-4D97-AF65-F5344CB8AC3E}">
        <p14:creationId xmlns:p14="http://schemas.microsoft.com/office/powerpoint/2010/main" val="1686220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3B6C14-55B0-C036-D933-70E1A875C79A}"/>
              </a:ext>
            </a:extLst>
          </p:cNvPr>
          <p:cNvSpPr txBox="1"/>
          <p:nvPr/>
        </p:nvSpPr>
        <p:spPr>
          <a:xfrm>
            <a:off x="449704" y="599607"/>
            <a:ext cx="11062741" cy="4025076"/>
          </a:xfrm>
          <a:prstGeom prst="rect">
            <a:avLst/>
          </a:prstGeom>
          <a:noFill/>
        </p:spPr>
        <p:txBody>
          <a:bodyPr wrap="square">
            <a:spAutoFit/>
          </a:bodyPr>
          <a:lstStyle/>
          <a:p>
            <a:pPr marL="457200" algn="just">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За полезной нагрузкой обязательно должен следовать код исправления ошибок –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CRC</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Cycle Redundancy Check</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 циклический код избыточности). Этот код генерируется путем вычисления полинома, составленного на основе заголовка и полезной нагрузки. Устройство, получившее пакет, также анализирует заголовок и полезную нагрузку. Если коды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CRC</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совпадают, отправителю высылается пакет подтверждения. Если же коды не совпали, делается запрос на повторную высылку пакета.</a:t>
            </a: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2626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7C089A-32D5-462B-A1C1-6D4276DE35F1}"/>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Виды взаимосвязей при исполнении ассемблерных программ.</a:t>
            </a:r>
          </a:p>
        </p:txBody>
      </p:sp>
      <p:sp>
        <p:nvSpPr>
          <p:cNvPr id="3" name="Объект 2">
            <a:extLst>
              <a:ext uri="{FF2B5EF4-FFF2-40B4-BE49-F238E27FC236}">
                <a16:creationId xmlns:a16="http://schemas.microsoft.com/office/drawing/2014/main" id="{32C05517-BA47-4C66-9482-404D91FD2FDD}"/>
              </a:ext>
            </a:extLst>
          </p:cNvPr>
          <p:cNvSpPr>
            <a:spLocks noGrp="1"/>
          </p:cNvSpPr>
          <p:nvPr>
            <p:ph idx="1"/>
          </p:nvPr>
        </p:nvSpPr>
        <p:spPr/>
        <p:txBody>
          <a:bodyPr/>
          <a:lstStyle/>
          <a:p>
            <a:r>
              <a:rPr lang="en-US" dirty="0">
                <a:solidFill>
                  <a:srgbClr val="FF0000"/>
                </a:solidFill>
              </a:rPr>
              <a:t>RAW</a:t>
            </a:r>
            <a:r>
              <a:rPr lang="en-US" dirty="0"/>
              <a:t> </a:t>
            </a:r>
            <a:r>
              <a:rPr lang="ru-RU" dirty="0"/>
              <a:t>- взаимосвязь (</a:t>
            </a:r>
            <a:r>
              <a:rPr lang="en-US" dirty="0"/>
              <a:t>read after write).</a:t>
            </a:r>
          </a:p>
          <a:p>
            <a:r>
              <a:rPr lang="ru-RU" dirty="0"/>
              <a:t>Нельзя использовать регистр в качестве источника, пока в него не поступят данные от предыдущей операции.</a:t>
            </a:r>
            <a:endParaRPr lang="en-US" dirty="0"/>
          </a:p>
          <a:p>
            <a:r>
              <a:rPr lang="ru-RU" dirty="0"/>
              <a:t>Например:</a:t>
            </a:r>
            <a:endParaRPr lang="en-US" dirty="0"/>
          </a:p>
          <a:p>
            <a:pPr>
              <a:lnSpc>
                <a:spcPct val="115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LSL </a:t>
            </a:r>
            <a:r>
              <a:rPr lang="en-US"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ru-RU"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7</a:t>
            </a:r>
            <a:r>
              <a:rPr lang="ru-RU"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R</a:t>
            </a:r>
            <a:r>
              <a:rPr lang="ru-RU"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dirty="0">
                <a:effectLst/>
                <a:latin typeface="Times New Roman" panose="02020603050405020304" pitchFamily="18" charset="0"/>
                <a:ea typeface="Calibri" panose="020F0502020204030204" pitchFamily="34" charset="0"/>
                <a:cs typeface="Times New Roman" panose="02020603050405020304" pitchFamily="18" charset="0"/>
              </a:rPr>
              <a:t>R</a:t>
            </a:r>
            <a:r>
              <a:rPr lang="ru-RU" dirty="0">
                <a:effectLst/>
                <a:latin typeface="Times New Roman" panose="02020603050405020304" pitchFamily="18" charset="0"/>
                <a:ea typeface="Calibri" panose="020F0502020204030204" pitchFamily="34" charset="0"/>
                <a:cs typeface="Times New Roman" panose="02020603050405020304" pitchFamily="18" charset="0"/>
              </a:rPr>
              <a:t>5</a:t>
            </a:r>
          </a:p>
          <a:p>
            <a:pPr>
              <a:lnSpc>
                <a:spcPct val="115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ADD R</a:t>
            </a:r>
            <a:r>
              <a:rPr lang="ru-RU"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ru-RU"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7</a:t>
            </a:r>
            <a:r>
              <a:rPr lang="ru-RU"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R</a:t>
            </a:r>
            <a:r>
              <a:rPr lang="ru-RU" dirty="0">
                <a:effectLst/>
                <a:latin typeface="Times New Roman" panose="02020603050405020304" pitchFamily="18" charset="0"/>
                <a:ea typeface="Calibri" panose="020F0502020204030204" pitchFamily="34" charset="0"/>
                <a:cs typeface="Times New Roman" panose="02020603050405020304" pitchFamily="18" charset="0"/>
              </a:rPr>
              <a:t>3</a:t>
            </a:r>
          </a:p>
          <a:p>
            <a:endParaRPr lang="ru-RU" dirty="0"/>
          </a:p>
        </p:txBody>
      </p:sp>
    </p:spTree>
    <p:extLst>
      <p:ext uri="{BB962C8B-B14F-4D97-AF65-F5344CB8AC3E}">
        <p14:creationId xmlns:p14="http://schemas.microsoft.com/office/powerpoint/2010/main" val="3302497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349D47-9670-206B-9DA8-DA860F7A9C27}"/>
              </a:ext>
            </a:extLst>
          </p:cNvPr>
          <p:cNvSpPr txBox="1"/>
          <p:nvPr/>
        </p:nvSpPr>
        <p:spPr>
          <a:xfrm>
            <a:off x="599607" y="599608"/>
            <a:ext cx="11392524" cy="5603585"/>
          </a:xfrm>
          <a:prstGeom prst="rect">
            <a:avLst/>
          </a:prstGeom>
          <a:noFill/>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WAR</a:t>
            </a:r>
            <a:r>
              <a:rPr lang="en-US" sz="2800" dirty="0">
                <a:latin typeface="Times New Roman" panose="02020603050405020304" pitchFamily="18" charset="0"/>
                <a:cs typeface="Times New Roman" panose="02020603050405020304" pitchFamily="18" charset="0"/>
              </a:rPr>
              <a:t> – </a:t>
            </a:r>
            <a:r>
              <a:rPr lang="ru-RU" sz="2800" dirty="0">
                <a:latin typeface="Times New Roman" panose="02020603050405020304" pitchFamily="18" charset="0"/>
                <a:cs typeface="Times New Roman" panose="02020603050405020304" pitchFamily="18" charset="0"/>
              </a:rPr>
              <a:t>взаимосвязь (</a:t>
            </a:r>
            <a:r>
              <a:rPr lang="en-US" sz="2800" dirty="0">
                <a:latin typeface="Times New Roman" panose="02020603050405020304" pitchFamily="18" charset="0"/>
                <a:cs typeface="Times New Roman" panose="02020603050405020304" pitchFamily="18" charset="0"/>
              </a:rPr>
              <a:t>write after read).</a:t>
            </a:r>
          </a:p>
          <a:p>
            <a:r>
              <a:rPr lang="ru-RU" sz="2800" dirty="0">
                <a:latin typeface="Times New Roman" panose="02020603050405020304" pitchFamily="18" charset="0"/>
                <a:cs typeface="Times New Roman" panose="02020603050405020304" pitchFamily="18" charset="0"/>
              </a:rPr>
              <a:t>Нельзя использовать регистр в качестве приемника, если с него считываются данные в предыдущей операции. Например:</a:t>
            </a:r>
          </a:p>
          <a:p>
            <a:pPr>
              <a:lnSpc>
                <a:spcPct val="115000"/>
              </a:lnSpc>
              <a:spcAft>
                <a:spcPts val="10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MUL 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ru-RU"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4</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0</a:t>
            </a:r>
          </a:p>
          <a:p>
            <a:pPr>
              <a:lnSpc>
                <a:spcPct val="115000"/>
              </a:lnSpc>
              <a:spcAft>
                <a:spcPts val="10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ru-RU"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4</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2</a:t>
            </a:r>
          </a:p>
          <a:p>
            <a:r>
              <a:rPr lang="en-US" sz="2800" dirty="0">
                <a:solidFill>
                  <a:srgbClr val="FF0000"/>
                </a:solidFill>
                <a:latin typeface="Times New Roman" panose="02020603050405020304" pitchFamily="18" charset="0"/>
                <a:cs typeface="Times New Roman" panose="02020603050405020304" pitchFamily="18" charset="0"/>
              </a:rPr>
              <a:t>WAW</a:t>
            </a:r>
            <a:r>
              <a:rPr lang="en-US" sz="2800" dirty="0">
                <a:latin typeface="Times New Roman" panose="02020603050405020304" pitchFamily="18" charset="0"/>
                <a:cs typeface="Times New Roman" panose="02020603050405020304" pitchFamily="18" charset="0"/>
              </a:rPr>
              <a:t> – </a:t>
            </a:r>
            <a:r>
              <a:rPr lang="ru-RU" sz="2800" dirty="0">
                <a:latin typeface="Times New Roman" panose="02020603050405020304" pitchFamily="18" charset="0"/>
                <a:cs typeface="Times New Roman" panose="02020603050405020304" pitchFamily="18" charset="0"/>
              </a:rPr>
              <a:t>взаимосвязь (</a:t>
            </a:r>
            <a:r>
              <a:rPr lang="en-US" sz="2800" dirty="0">
                <a:latin typeface="Times New Roman" panose="02020603050405020304" pitchFamily="18" charset="0"/>
                <a:cs typeface="Times New Roman" panose="02020603050405020304" pitchFamily="18" charset="0"/>
              </a:rPr>
              <a:t>write after write).</a:t>
            </a:r>
          </a:p>
          <a:p>
            <a:r>
              <a:rPr lang="ru-RU" sz="2800" dirty="0">
                <a:latin typeface="Times New Roman" panose="02020603050405020304" pitchFamily="18" charset="0"/>
                <a:cs typeface="Times New Roman" panose="02020603050405020304" pitchFamily="18" charset="0"/>
              </a:rPr>
              <a:t>Нельзя два раза подряд объявлять регистр операндом-приемником. Например:</a:t>
            </a:r>
          </a:p>
          <a:p>
            <a:pPr>
              <a:lnSpc>
                <a:spcPct val="115000"/>
              </a:lnSpc>
              <a:spcAft>
                <a:spcPts val="10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EOR </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ru-RU"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7</a:t>
            </a:r>
            <a:r>
              <a:rPr lang="ru-RU"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ru-RU"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ru-RU"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ADD </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ru-RU"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7</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5</a:t>
            </a:r>
          </a:p>
          <a:p>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6846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01102E-082D-AF56-3FAB-7C70602349E3}"/>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Формирование очереди на исполнение.</a:t>
            </a:r>
          </a:p>
        </p:txBody>
      </p:sp>
      <p:sp>
        <p:nvSpPr>
          <p:cNvPr id="4" name="Объект 3">
            <a:extLst>
              <a:ext uri="{FF2B5EF4-FFF2-40B4-BE49-F238E27FC236}">
                <a16:creationId xmlns:a16="http://schemas.microsoft.com/office/drawing/2014/main" id="{DCC532D1-19F1-C39B-37FB-72B2B16486E3}"/>
              </a:ext>
            </a:extLst>
          </p:cNvPr>
          <p:cNvSpPr txBox="1">
            <a:spLocks noGrp="1"/>
          </p:cNvSpPr>
          <p:nvPr>
            <p:ph idx="1"/>
          </p:nvPr>
        </p:nvSpPr>
        <p:spPr>
          <a:xfrm>
            <a:off x="838200" y="1825625"/>
            <a:ext cx="10515600" cy="4351338"/>
          </a:xfrm>
          <a:prstGeom prst="rect">
            <a:avLst/>
          </a:prstGeom>
          <a:noFill/>
        </p:spPr>
        <p:txBody>
          <a:bodyPr wrap="square">
            <a:spAutoFit/>
          </a:bodyPr>
          <a:lstStyle/>
          <a:p>
            <a:pPr algn="just">
              <a:lnSpc>
                <a:spcPct val="115000"/>
              </a:lnSpc>
              <a:spcAft>
                <a:spcPts val="1000"/>
              </a:spcAft>
            </a:pPr>
            <a:r>
              <a:rPr lang="ru-RU" sz="2400" dirty="0">
                <a:latin typeface="Times New Roman" panose="02020603050405020304" pitchFamily="18" charset="0"/>
                <a:ea typeface="Calibri" panose="020F0502020204030204" pitchFamily="34" charset="0"/>
                <a:cs typeface="Times New Roman" panose="02020603050405020304" pitchFamily="18" charset="0"/>
              </a:rPr>
              <a:t>Р</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ассмотрим пример выполнения фрагмента программы, считая, что блок декодирования выдает по две команды за цикл. </a:t>
            </a:r>
          </a:p>
          <a:p>
            <a:pPr marL="342900" lvl="0" indent="-342900" algn="just">
              <a:lnSpc>
                <a:spcPct val="115000"/>
              </a:lnSpc>
              <a:buFont typeface="+mj-lt"/>
              <a:buAutoNum type="arabicPeriod"/>
            </a:pP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MUL R</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 R</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 R</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1</a:t>
            </a:r>
            <a:endParaRPr lang="ru-RU"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ADD R</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 R</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 R</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2</a:t>
            </a:r>
            <a:endParaRPr lang="ru-RU"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ADD 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5</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 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 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ru-RU"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ADD 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6</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 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 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ru-RU"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MUL R</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7</a:t>
            </a: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 R</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 R</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2</a:t>
            </a:r>
            <a:endParaRPr lang="ru-RU"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SUB R</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 R</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 R</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2</a:t>
            </a:r>
            <a:endParaRPr lang="ru-RU"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5663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744A96-2012-E255-E080-32C1FF30E0E6}"/>
              </a:ext>
            </a:extLst>
          </p:cNvPr>
          <p:cNvSpPr txBox="1"/>
          <p:nvPr/>
        </p:nvSpPr>
        <p:spPr>
          <a:xfrm>
            <a:off x="599607" y="179882"/>
            <a:ext cx="11017770" cy="4153316"/>
          </a:xfrm>
          <a:prstGeom prst="rect">
            <a:avLst/>
          </a:prstGeom>
          <a:noFill/>
        </p:spPr>
        <p:txBody>
          <a:bodyPr wrap="square">
            <a:spAutoFit/>
          </a:bodyPr>
          <a:lstStyle/>
          <a:p>
            <a:pPr marL="457200" algn="just">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Изначально предположим, что команды должны исполняться строго в том порядке, как они поступают из блока выборки. А затем посмотрим, что изменится, если будет разрешена подмена команд и регистров</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algn="just">
              <a:lnSpc>
                <a:spcPct val="115000"/>
              </a:lnSpc>
              <a:spcAft>
                <a:spcPts val="1000"/>
              </a:spcAft>
            </a:pPr>
            <a:r>
              <a:rPr lang="ru-RU" sz="2800" dirty="0">
                <a:latin typeface="Times New Roman" panose="02020603050405020304" pitchFamily="18" charset="0"/>
                <a:ea typeface="Calibri" panose="020F0502020204030204" pitchFamily="34" charset="0"/>
                <a:cs typeface="Times New Roman" panose="02020603050405020304" pitchFamily="18" charset="0"/>
              </a:rPr>
              <a:t>Б</a:t>
            </a:r>
            <a:r>
              <a:rPr lang="ru-RU" sz="2800" dirty="0">
                <a:effectLst/>
                <a:latin typeface="Times New Roman" panose="02020603050405020304" pitchFamily="18" charset="0"/>
                <a:ea typeface="Calibri" panose="020F0502020204030204" pitchFamily="34" charset="0"/>
              </a:rPr>
              <a:t>лок подмены задействует счетчики, обсчитывающие количество обращений к регистрам источникам (с них производится считывание), к регистрам приемникам (в них производится запись), и к различным функциональным блокам этапа исполнения. </a:t>
            </a: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166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C03BC4-81B7-6905-287D-C506EC7EC1FC}"/>
              </a:ext>
            </a:extLst>
          </p:cNvPr>
          <p:cNvSpPr txBox="1"/>
          <p:nvPr/>
        </p:nvSpPr>
        <p:spPr>
          <a:xfrm>
            <a:off x="599607" y="1004341"/>
            <a:ext cx="10583055" cy="4016741"/>
          </a:xfrm>
          <a:prstGeom prst="rect">
            <a:avLst/>
          </a:prstGeom>
          <a:noFill/>
        </p:spPr>
        <p:txBody>
          <a:bodyPr wrap="square">
            <a:spAutoFit/>
          </a:bodyPr>
          <a:lstStyle/>
          <a:p>
            <a:pPr marL="457200" algn="just">
              <a:lnSpc>
                <a:spcPct val="115000"/>
              </a:lnSpc>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Для регистров-источников счетчики подсчитывают количество использований каждого регистра в выполняющихся командах. Как только команда, содержавшая поименованный регистр выполнится, состояние счетчика уменьшается на «1».</a:t>
            </a:r>
          </a:p>
          <a:p>
            <a:pPr marL="457200" algn="just">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Для регистров-приемников в счетчике содержится по одному биту на регистр. Если этот бит установлен в «1», это означает, что команда еще не выполнена, и обращение других команд к данному регистру невозможно.</a:t>
            </a:r>
          </a:p>
        </p:txBody>
      </p:sp>
    </p:spTree>
    <p:extLst>
      <p:ext uri="{BB962C8B-B14F-4D97-AF65-F5344CB8AC3E}">
        <p14:creationId xmlns:p14="http://schemas.microsoft.com/office/powerpoint/2010/main" val="55227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FF0A1282-CF9A-03AB-86D9-21FEC5CF5719}"/>
              </a:ext>
            </a:extLst>
          </p:cNvPr>
          <p:cNvPicPr>
            <a:picLocks noChangeAspect="1"/>
          </p:cNvPicPr>
          <p:nvPr/>
        </p:nvPicPr>
        <p:blipFill>
          <a:blip r:embed="rId2"/>
          <a:stretch>
            <a:fillRect/>
          </a:stretch>
        </p:blipFill>
        <p:spPr>
          <a:xfrm>
            <a:off x="835437" y="1204912"/>
            <a:ext cx="10437166" cy="5093162"/>
          </a:xfrm>
          <a:prstGeom prst="rect">
            <a:avLst/>
          </a:prstGeom>
        </p:spPr>
      </p:pic>
    </p:spTree>
    <p:extLst>
      <p:ext uri="{BB962C8B-B14F-4D97-AF65-F5344CB8AC3E}">
        <p14:creationId xmlns:p14="http://schemas.microsoft.com/office/powerpoint/2010/main" val="382107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9D501578-11EC-CFA0-30C5-E2D7EED87C8D}"/>
              </a:ext>
            </a:extLst>
          </p:cNvPr>
          <p:cNvPicPr>
            <a:picLocks noChangeAspect="1"/>
          </p:cNvPicPr>
          <p:nvPr/>
        </p:nvPicPr>
        <p:blipFill>
          <a:blip r:embed="rId2"/>
          <a:stretch>
            <a:fillRect/>
          </a:stretch>
        </p:blipFill>
        <p:spPr>
          <a:xfrm>
            <a:off x="547687" y="719137"/>
            <a:ext cx="11096625" cy="5419725"/>
          </a:xfrm>
          <a:prstGeom prst="rect">
            <a:avLst/>
          </a:prstGeom>
        </p:spPr>
      </p:pic>
    </p:spTree>
    <p:extLst>
      <p:ext uri="{BB962C8B-B14F-4D97-AF65-F5344CB8AC3E}">
        <p14:creationId xmlns:p14="http://schemas.microsoft.com/office/powerpoint/2010/main" val="262834190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1324</Words>
  <Application>Microsoft Office PowerPoint</Application>
  <PresentationFormat>Широкоэкранный</PresentationFormat>
  <Paragraphs>66</Paragraphs>
  <Slides>29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29</vt:i4>
      </vt:variant>
    </vt:vector>
  </HeadingPairs>
  <TitlesOfParts>
    <vt:vector size="34" baseType="lpstr">
      <vt:lpstr>Arial</vt:lpstr>
      <vt:lpstr>Calibri</vt:lpstr>
      <vt:lpstr>Calibri Light</vt:lpstr>
      <vt:lpstr>Times New Roman</vt:lpstr>
      <vt:lpstr>Тема Office</vt:lpstr>
      <vt:lpstr>Архитектура вычислительных систем.</vt:lpstr>
      <vt:lpstr>Общая структура процессора CortexA9</vt:lpstr>
      <vt:lpstr>Виды взаимосвязей при исполнении ассемблерных программ.</vt:lpstr>
      <vt:lpstr>Презентация PowerPoint</vt:lpstr>
      <vt:lpstr>Формирование очереди на исполнение.</vt:lpstr>
      <vt:lpstr>Презентация PowerPoint</vt:lpstr>
      <vt:lpstr>Презентация PowerPoint</vt:lpstr>
      <vt:lpstr>Презентация PowerPoint</vt:lpstr>
      <vt:lpstr>Презентация PowerPoint</vt:lpstr>
      <vt:lpstr>Презентация PowerPoint</vt:lpstr>
      <vt:lpstr>Подмена команд</vt:lpstr>
      <vt:lpstr>Презентация PowerPoint</vt:lpstr>
      <vt:lpstr>Презентация PowerPoint</vt:lpstr>
      <vt:lpstr>Презентация PowerPoint</vt:lpstr>
      <vt:lpstr>Внутрипроцессорная многопоточность.</vt:lpstr>
      <vt:lpstr>Внутрипроцессорная многопоточность.</vt:lpstr>
      <vt:lpstr>Внутрипроцессорная многопоточность.</vt:lpstr>
      <vt:lpstr>Презентация PowerPoint</vt:lpstr>
      <vt:lpstr>Синхронная многопоточность.</vt:lpstr>
      <vt:lpstr>Исполнение оператора if в CPU и FPGA.</vt:lpstr>
      <vt:lpstr>Презентация PowerPoint</vt:lpstr>
      <vt:lpstr>Структура системной шины.</vt:lpstr>
      <vt:lpstr>Шина PCI</vt:lpstr>
      <vt:lpstr>Презентация PowerPoint</vt:lpstr>
      <vt:lpstr>Презентация PowerPoint</vt:lpstr>
      <vt:lpstr>Шина PCIe (express).</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dc:creator>
  <cp:lastModifiedBy>Olga Neelova</cp:lastModifiedBy>
  <cp:revision>6</cp:revision>
  <dcterms:created xsi:type="dcterms:W3CDTF">2022-11-27T13:06:09Z</dcterms:created>
  <dcterms:modified xsi:type="dcterms:W3CDTF">2023-12-02T17:25:34Z</dcterms:modified>
</cp:coreProperties>
</file>