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7" r:id="rId4"/>
    <p:sldId id="257" r:id="rId5"/>
    <p:sldId id="268" r:id="rId6"/>
    <p:sldId id="258" r:id="rId7"/>
    <p:sldId id="269" r:id="rId8"/>
    <p:sldId id="259" r:id="rId9"/>
    <p:sldId id="270" r:id="rId10"/>
    <p:sldId id="264" r:id="rId11"/>
    <p:sldId id="265" r:id="rId12"/>
    <p:sldId id="279" r:id="rId13"/>
    <p:sldId id="282" r:id="rId14"/>
    <p:sldId id="280" r:id="rId15"/>
    <p:sldId id="281" r:id="rId16"/>
    <p:sldId id="283" r:id="rId17"/>
    <p:sldId id="260" r:id="rId18"/>
    <p:sldId id="266" r:id="rId19"/>
    <p:sldId id="261" r:id="rId20"/>
    <p:sldId id="262" r:id="rId21"/>
    <p:sldId id="26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36BD06-AD15-A18E-2B96-B9999A3FD8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206FE1A-41B4-0AAA-28B8-CBBBDB11C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2ED8FB-3BB7-9E60-5A08-4DE111261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76BA83-44FE-9DA0-EACB-144690905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C0EC9E-0DC6-4B04-C2A8-EA5754F5C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69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028B4-2A52-6E76-2617-2891A876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DF0396-FA58-C8FD-A47A-7B80DC7E5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5B3723-516C-46AB-9AF3-F9512AEF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11279-C132-D1CC-4C0D-6CE53A8B1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34BE3B-2D8F-CC37-D324-812975ED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575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92CD8FB-3497-7D0F-2166-A452287B5C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E9EFE0-A92D-6292-B6F9-EA55CED0F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FD514E-2F55-E236-E09C-6BC173B4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B3477A-B05A-2B97-6005-0FAA724E4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75666B-EDA3-1372-E1A6-43BE0CBBE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10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0BF00-23DF-623F-6D2F-2076F7E4A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621700-7580-6AD7-E836-95DC17D3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B5D31F-6D9D-6893-94F0-62D064FE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89F00A-12E0-2A0C-576A-46841BC4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4820B2-8A71-A979-1021-3932216E8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40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ED32D-F6A7-6982-AF6C-EEFB75F1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5B0F6E-7276-5EBC-EFBB-6D2FCEF8F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B96193-DBC0-2987-700B-AA1F7625F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37038C-4C6B-1A03-D670-D16DFF0F2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399674-8C55-2282-C592-99F1150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05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B65EB-F302-59ED-C13C-B1FCDB40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09AD9A-89DF-62C6-8779-754E119A3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3C2902-47DE-AE47-1A18-92B879D84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784238-8B7B-F45B-1922-8AAC83210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29B7EB-3D42-0A20-FB52-89CF465E2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F2B689-C979-3DCD-7628-E8B8755BA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23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37379C-C7C6-5D78-516A-61E1D1A1D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A2AD9E-F13D-9847-3E6A-B3B852F56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4D6CE78-B005-73A9-0703-B95CF46EC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FB78D9-4187-E1E3-8DAE-FB937D3E1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3E5DFA4-EF98-82D3-7172-9A57600AC6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B6334C5-3464-3B14-E954-2E99D7FB7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9309A7F-D399-FD81-7947-43A332C4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27DA4F-654D-CD73-6D09-94C913468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1991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0EABC-44CA-B4F1-DDFF-77C6917A9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7D46410-F663-A565-3656-DF9376DF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62B148-CFDD-0764-F960-789E5E44E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0980D63-8310-90EB-293E-AAFA5CA10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91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6B7F86-6F6B-43D0-36A3-622C406D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60495CA-0878-E1AA-D353-E7E2233E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B21575-0823-F00F-F9DD-1DDB1F29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703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F99CFA-764B-63A1-0B2D-D2AE902B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9513C4-8177-5C9C-6BC6-544896F3D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E6218CD-99C9-5FDE-8C03-CA9DEBD6E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C806AD-B0A9-C03E-521E-C99ACA70B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1DE899-1A47-AD87-B2C0-F84FD32D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643923-07DB-7034-96E7-049716D0F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19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CFA93D-8733-55B5-EA63-8CEEE9BA5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8702CE-FD42-4BFB-8B4E-14CE39C4E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FC9222-5F52-8E35-1533-ECFF38927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78D0AB-7276-AE37-ECD7-1DE7EFD36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F61724-7189-3409-A498-4B750F058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9FAE5A-5955-191B-BDE2-2E13FB4B3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24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E8F76-559A-21D2-E561-F87535D56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C9CD19-EDF5-6D1B-440A-EB0934EEA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67310B-FD70-1F06-9AA3-AE3B4DBCC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18E1-6437-4C85-9A41-090A238BF12B}" type="datetimeFigureOut">
              <a:rPr lang="ru-RU" smtClean="0"/>
              <a:t>10.12.2023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763E6B-4F85-487A-0A62-2123E8B30E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91CE66-F1B5-E8FD-8D06-E590AF9CD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A8B11-882B-4EA6-AEDA-C641EB107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41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F09EC4-63F4-9B17-2D19-94F0C7635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36766"/>
            <a:ext cx="9144000" cy="1321034"/>
          </a:xfrm>
        </p:spPr>
        <p:txBody>
          <a:bodyPr>
            <a:normAutofit/>
          </a:bodyPr>
          <a:lstStyle/>
          <a:p>
            <a:r>
              <a:rPr lang="ru-RU" sz="2800"/>
              <a:t>Лекция 4.</a:t>
            </a:r>
            <a:endParaRPr lang="ru-RU" sz="2800" dirty="0"/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A135F03C-8E10-49DE-38AB-609F6C26B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391" y="970613"/>
            <a:ext cx="9144000" cy="2458387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ru-RU" sz="4800" b="1" dirty="0">
                <a:solidFill>
                  <a:schemeClr val="tx2"/>
                </a:solidFill>
              </a:rPr>
              <a:t>Архитектура вычислительных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3257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8619-46B6-E868-63E3-C55C2BE434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Формирование стволовой частоты (</a:t>
            </a:r>
            <a:r>
              <a:rPr lang="en-US" b="1" dirty="0">
                <a:solidFill>
                  <a:schemeClr val="tx2"/>
                </a:solidFill>
              </a:rPr>
              <a:t>spine </a:t>
            </a:r>
            <a:r>
              <a:rPr lang="en-US" b="1" dirty="0" err="1">
                <a:solidFill>
                  <a:schemeClr val="tx2"/>
                </a:solidFill>
              </a:rPr>
              <a:t>clk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9CB34D9-93BA-DC82-69FF-FEFAC9E7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545" y="2360185"/>
            <a:ext cx="8448842" cy="35759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3966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F7BDF72-814F-8AE3-0721-98EFE182A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SCLK 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может формировать 9 вертикальных частотных линий </a:t>
            </a:r>
            <a:r>
              <a:rPr lang="ru-RU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для подачи частоты на регистры процессорного ядра или на интерфейсные схемы;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опорных частоты для блока формирования управления на группу из 3-х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 горизонтальных линий частоты</a:t>
            </a:r>
            <a:r>
              <a:rPr lang="ru-RU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**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источники частоты для наборных логических блоков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LAB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), или горизонтальные линии для подачи частоты на ядро и интерфейсные схемы.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687D53C-97F3-C6CE-35F7-D9B86E74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Формирование стволовой частоты (</a:t>
            </a:r>
            <a:r>
              <a:rPr lang="en-US" b="1" dirty="0">
                <a:solidFill>
                  <a:schemeClr val="tx2"/>
                </a:solidFill>
              </a:rPr>
              <a:t>spine </a:t>
            </a:r>
            <a:r>
              <a:rPr lang="en-US" b="1" dirty="0" err="1">
                <a:solidFill>
                  <a:schemeClr val="tx2"/>
                </a:solidFill>
              </a:rPr>
              <a:t>clk</a:t>
            </a:r>
            <a:r>
              <a:rPr lang="en-US" b="1" dirty="0">
                <a:solidFill>
                  <a:schemeClr val="tx2"/>
                </a:solidFill>
              </a:rPr>
              <a:t>)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327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Номер слайда 3">
            <a:extLst>
              <a:ext uri="{FF2B5EF4-FFF2-40B4-BE49-F238E27FC236}">
                <a16:creationId xmlns:a16="http://schemas.microsoft.com/office/drawing/2014/main" id="{E1CFD9CC-6C48-A88C-235A-C63D069C01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EC0292-9B31-44A2-B8E5-C5975331F613}" type="slidenum">
              <a:rPr lang="ru-RU" altLang="ru-RU" smtClean="0">
                <a:solidFill>
                  <a:srgbClr val="262626"/>
                </a:solidFill>
              </a:rPr>
              <a:pPr/>
              <a:t>12</a:t>
            </a:fld>
            <a:endParaRPr lang="ru-RU" altLang="ru-RU">
              <a:solidFill>
                <a:srgbClr val="262626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EE5C8716-2E7E-E5EF-42F7-2C7E218382C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dirty="0">
                <a:solidFill>
                  <a:schemeClr val="tx2"/>
                </a:solidFill>
              </a:rPr>
              <a:t>Счетчики. </a:t>
            </a:r>
            <a:r>
              <a:rPr lang="ru-RU">
                <a:solidFill>
                  <a:schemeClr val="tx2"/>
                </a:solidFill>
              </a:rPr>
              <a:t>Классификация.</a:t>
            </a:r>
            <a:endParaRPr lang="ru-RU" dirty="0">
              <a:solidFill>
                <a:schemeClr val="tx2"/>
              </a:solidFill>
            </a:endParaRPr>
          </a:p>
        </p:txBody>
      </p:sp>
      <p:sp>
        <p:nvSpPr>
          <p:cNvPr id="26628" name="Объект 6">
            <a:extLst>
              <a:ext uri="{FF2B5EF4-FFF2-40B4-BE49-F238E27FC236}">
                <a16:creationId xmlns:a16="http://schemas.microsoft.com/office/drawing/2014/main" id="{98EB5E6B-EC54-8F87-763C-EA852EACE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altLang="ru-RU">
                <a:solidFill>
                  <a:srgbClr val="FF0000"/>
                </a:solidFill>
              </a:rPr>
              <a:t>По порядку счета. </a:t>
            </a:r>
          </a:p>
          <a:p>
            <a:r>
              <a:rPr lang="ru-RU" altLang="ru-RU"/>
              <a:t>Суммирующие (</a:t>
            </a:r>
            <a:r>
              <a:rPr lang="en-US" altLang="ru-RU"/>
              <a:t>Sn=Sn-</a:t>
            </a:r>
            <a:r>
              <a:rPr lang="en-US" altLang="ru-RU" sz="2000"/>
              <a:t>1</a:t>
            </a:r>
            <a:r>
              <a:rPr lang="en-US" altLang="ru-RU"/>
              <a:t> +1);</a:t>
            </a:r>
            <a:endParaRPr lang="ru-RU" altLang="ru-RU"/>
          </a:p>
          <a:p>
            <a:r>
              <a:rPr lang="en-US" altLang="ru-RU"/>
              <a:t> </a:t>
            </a:r>
            <a:r>
              <a:rPr lang="ru-RU" altLang="ru-RU"/>
              <a:t>Вычитающие (</a:t>
            </a:r>
            <a:r>
              <a:rPr lang="en-US" altLang="ru-RU"/>
              <a:t>S</a:t>
            </a:r>
            <a:r>
              <a:rPr lang="en-US" altLang="ru-RU" sz="3200"/>
              <a:t>n=Sn-</a:t>
            </a:r>
            <a:r>
              <a:rPr lang="en-US" altLang="ru-RU" sz="2400"/>
              <a:t>1</a:t>
            </a:r>
            <a:r>
              <a:rPr lang="en-US" altLang="ru-RU" sz="3200"/>
              <a:t> </a:t>
            </a:r>
            <a:r>
              <a:rPr lang="ru-RU" altLang="ru-RU" sz="3200"/>
              <a:t>-</a:t>
            </a:r>
            <a:r>
              <a:rPr lang="en-US" altLang="ru-RU" sz="3200"/>
              <a:t>1); </a:t>
            </a:r>
            <a:endParaRPr lang="ru-RU" altLang="ru-RU" sz="3200"/>
          </a:p>
          <a:p>
            <a:r>
              <a:rPr lang="ru-RU" altLang="ru-RU"/>
              <a:t>Реверсивные (</a:t>
            </a:r>
            <a:r>
              <a:rPr lang="en-US" altLang="ru-RU">
                <a:solidFill>
                  <a:srgbClr val="0070C0"/>
                </a:solidFill>
              </a:rPr>
              <a:t>rev</a:t>
            </a:r>
            <a:r>
              <a:rPr lang="en-US" altLang="ru-RU"/>
              <a:t>=1 – </a:t>
            </a:r>
            <a:r>
              <a:rPr lang="ru-RU" altLang="ru-RU"/>
              <a:t>вычитающий, </a:t>
            </a:r>
            <a:r>
              <a:rPr lang="en-US" altLang="ru-RU">
                <a:solidFill>
                  <a:schemeClr val="accent1"/>
                </a:solidFill>
              </a:rPr>
              <a:t>rev</a:t>
            </a:r>
            <a:r>
              <a:rPr lang="en-US" altLang="ru-RU"/>
              <a:t>=0 – </a:t>
            </a:r>
            <a:r>
              <a:rPr lang="ru-RU" altLang="ru-RU"/>
              <a:t>суммирующий)</a:t>
            </a:r>
          </a:p>
          <a:p>
            <a:r>
              <a:rPr lang="ru-RU" altLang="ru-RU">
                <a:solidFill>
                  <a:srgbClr val="FF0000"/>
                </a:solidFill>
              </a:rPr>
              <a:t>По способу подачи импульсов синхронизации.</a:t>
            </a:r>
          </a:p>
          <a:p>
            <a:r>
              <a:rPr lang="ru-RU" altLang="ru-RU"/>
              <a:t>Синхронные и асинхронные.</a:t>
            </a:r>
          </a:p>
          <a:p>
            <a:r>
              <a:rPr lang="ru-RU" altLang="ru-RU">
                <a:solidFill>
                  <a:srgbClr val="FF0000"/>
                </a:solidFill>
              </a:rPr>
              <a:t>По количеству состояний в цикле (коэффициенту счета</a:t>
            </a:r>
            <a:r>
              <a:rPr lang="en-US" altLang="ru-RU">
                <a:solidFill>
                  <a:srgbClr val="FF0000"/>
                </a:solidFill>
              </a:rPr>
              <a:t> k</a:t>
            </a:r>
            <a:r>
              <a:rPr lang="ru-RU" altLang="ru-RU">
                <a:solidFill>
                  <a:srgbClr val="FF0000"/>
                </a:solidFill>
              </a:rPr>
              <a:t>).</a:t>
            </a:r>
          </a:p>
          <a:p>
            <a:r>
              <a:rPr lang="ru-RU" altLang="ru-RU"/>
              <a:t>Двоичные (</a:t>
            </a:r>
            <a:r>
              <a:rPr lang="en-US" altLang="ru-RU"/>
              <a:t> k =</a:t>
            </a:r>
            <a:r>
              <a:rPr lang="ru-RU" altLang="ru-RU"/>
              <a:t>2**</a:t>
            </a:r>
            <a:r>
              <a:rPr lang="en-US" altLang="ru-RU"/>
              <a:t>n )</a:t>
            </a:r>
            <a:r>
              <a:rPr lang="ru-RU" altLang="ru-RU"/>
              <a:t> и недвоичные</a:t>
            </a:r>
            <a:r>
              <a:rPr lang="en-US" altLang="ru-RU"/>
              <a:t> ( k &lt; </a:t>
            </a:r>
            <a:r>
              <a:rPr lang="ru-RU" altLang="ru-RU"/>
              <a:t>2**</a:t>
            </a:r>
            <a:r>
              <a:rPr lang="en-US" altLang="ru-RU"/>
              <a:t>n ), n – </a:t>
            </a:r>
            <a:r>
              <a:rPr lang="ru-RU" altLang="ru-RU"/>
              <a:t>количество разрядов</a:t>
            </a:r>
          </a:p>
          <a:p>
            <a:endParaRPr lang="ru-RU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7C8B7-BD73-C1B3-32D5-578C4036396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dirty="0"/>
              <a:t>Асинхронный вычитающий счетчик.</a:t>
            </a:r>
          </a:p>
        </p:txBody>
      </p:sp>
      <p:pic>
        <p:nvPicPr>
          <p:cNvPr id="27651" name="Объект 3">
            <a:extLst>
              <a:ext uri="{FF2B5EF4-FFF2-40B4-BE49-F238E27FC236}">
                <a16:creationId xmlns:a16="http://schemas.microsoft.com/office/drawing/2014/main" id="{2FEF8255-EEA3-F56C-C520-D54F8995A6DD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78500" y="3779838"/>
            <a:ext cx="4260850" cy="1676400"/>
          </a:xfrm>
        </p:spPr>
      </p:pic>
      <p:pic>
        <p:nvPicPr>
          <p:cNvPr id="27652" name="Рисунок 5">
            <a:extLst>
              <a:ext uri="{FF2B5EF4-FFF2-40B4-BE49-F238E27FC236}">
                <a16:creationId xmlns:a16="http://schemas.microsoft.com/office/drawing/2014/main" id="{6DC25994-CFE2-30B5-1324-F0781AC99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6" y="2233613"/>
            <a:ext cx="4506913" cy="1649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Номер слайда 3">
            <a:extLst>
              <a:ext uri="{FF2B5EF4-FFF2-40B4-BE49-F238E27FC236}">
                <a16:creationId xmlns:a16="http://schemas.microsoft.com/office/drawing/2014/main" id="{A1D0CFCA-774A-B1F6-81E9-41338AA4559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87387C9-AD11-443A-9734-9B37104FAFA2}" type="slidenum">
              <a:rPr lang="ru-RU" altLang="ru-RU" smtClean="0">
                <a:solidFill>
                  <a:srgbClr val="262626"/>
                </a:solidFill>
              </a:rPr>
              <a:pPr/>
              <a:t>14</a:t>
            </a:fld>
            <a:endParaRPr lang="ru-RU" altLang="ru-RU">
              <a:solidFill>
                <a:srgbClr val="262626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41442FC-B155-6496-429F-8FA772DDD15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dirty="0">
                <a:solidFill>
                  <a:schemeClr val="tx2"/>
                </a:solidFill>
              </a:rPr>
              <a:t>Синхронные счетчики</a:t>
            </a:r>
          </a:p>
        </p:txBody>
      </p:sp>
      <p:pic>
        <p:nvPicPr>
          <p:cNvPr id="28676" name="Объект 3">
            <a:extLst>
              <a:ext uri="{FF2B5EF4-FFF2-40B4-BE49-F238E27FC236}">
                <a16:creationId xmlns:a16="http://schemas.microsoft.com/office/drawing/2014/main" id="{5F3D91A3-1752-1DC5-66AE-39756B75A821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87664" y="2068514"/>
            <a:ext cx="6656387" cy="3373437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376C3B-4CEE-D39B-04F3-11E371C573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>
              <a:defRPr/>
            </a:pPr>
            <a:r>
              <a:rPr lang="ru-RU" b="1" dirty="0">
                <a:solidFill>
                  <a:schemeClr val="tx2"/>
                </a:solidFill>
              </a:rPr>
              <a:t>Реализация счетчика в </a:t>
            </a:r>
            <a:r>
              <a:rPr lang="en-US" b="1" dirty="0">
                <a:solidFill>
                  <a:schemeClr val="tx2"/>
                </a:solidFill>
              </a:rPr>
              <a:t>FPGA. </a:t>
            </a:r>
            <a:r>
              <a:rPr lang="ru-RU" b="1" dirty="0">
                <a:solidFill>
                  <a:schemeClr val="tx2"/>
                </a:solidFill>
              </a:rPr>
              <a:t>Сигналы управления.</a:t>
            </a:r>
          </a:p>
        </p:txBody>
      </p:sp>
      <p:sp>
        <p:nvSpPr>
          <p:cNvPr id="29700" name="Номер слайда 3">
            <a:extLst>
              <a:ext uri="{FF2B5EF4-FFF2-40B4-BE49-F238E27FC236}">
                <a16:creationId xmlns:a16="http://schemas.microsoft.com/office/drawing/2014/main" id="{E5030278-4F90-6B64-D8D8-3AC6B13C89B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C0F785-E4D6-4876-AF3E-00A75B19DDCF}" type="slidenum">
              <a:rPr lang="ru-RU" altLang="ru-RU" smtClean="0">
                <a:solidFill>
                  <a:srgbClr val="262626"/>
                </a:solidFill>
              </a:rPr>
              <a:pPr/>
              <a:t>15</a:t>
            </a:fld>
            <a:endParaRPr lang="ru-RU" altLang="ru-RU">
              <a:solidFill>
                <a:srgbClr val="262626"/>
              </a:solidFill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9DF0591-866B-8797-4ABB-6A323DD0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210" y="1825624"/>
            <a:ext cx="5107362" cy="4530725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9D9EC-7064-97DD-8255-3025D67B09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Допустимые задержки.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5D8518-A603-8AE1-73B1-0B029727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КЦУ в обратной связи </a:t>
            </a:r>
          </a:p>
          <a:p>
            <a:r>
              <a:rPr lang="ru-RU" dirty="0"/>
              <a:t> </a:t>
            </a:r>
            <a:r>
              <a:rPr lang="en-US" dirty="0"/>
              <a:t>t</a:t>
            </a:r>
            <a:r>
              <a:rPr lang="ru-RU" dirty="0"/>
              <a:t>з = </a:t>
            </a:r>
            <a:r>
              <a:rPr lang="en-US" dirty="0"/>
              <a:t>T – (t</a:t>
            </a:r>
            <a:r>
              <a:rPr lang="ru-RU" sz="2000" dirty="0"/>
              <a:t>уд </a:t>
            </a:r>
            <a:r>
              <a:rPr lang="ru-RU" dirty="0"/>
              <a:t>+</a:t>
            </a:r>
            <a:r>
              <a:rPr lang="en-US" dirty="0"/>
              <a:t> t</a:t>
            </a:r>
            <a:r>
              <a:rPr lang="ru-RU" sz="2000" dirty="0"/>
              <a:t>уст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D571E8-5498-4080-E080-E91B3532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6458" y="1825626"/>
            <a:ext cx="6100997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774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3B7D22-15B8-1B1F-75AC-F1C3687D33F9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Основные сигналы управления записью.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5BFC664-AED4-7F4E-DF69-B481AAAD6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48" y="1886560"/>
            <a:ext cx="9220929" cy="46063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9514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B6AB54D-D17B-AB16-8924-0B3B6E0B8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30" y="89475"/>
            <a:ext cx="10553075" cy="67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807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40F6F-96A7-6684-C86C-535C0497FB3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Временные соотношения при записи информации.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225CB-8702-A6DB-C7D7-2CED30BFA8D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Внутренняя структура </a:t>
            </a:r>
            <a:r>
              <a:rPr lang="en-US" dirty="0"/>
              <a:t>FPGA</a:t>
            </a:r>
            <a:r>
              <a:rPr lang="ru-RU" dirty="0"/>
              <a:t>, аналогично любой БИС, строится по МОП - технологии, поэтому активный уровень сигнала асинхронного сброса – «1».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7EDF631-A8B2-9876-E1D4-C58B64A09DE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62817" y="2311009"/>
            <a:ext cx="5679413" cy="3108136"/>
          </a:xfrm>
        </p:spPr>
      </p:pic>
    </p:spTree>
    <p:extLst>
      <p:ext uri="{BB962C8B-B14F-4D97-AF65-F5344CB8AC3E}">
        <p14:creationId xmlns:p14="http://schemas.microsoft.com/office/powerpoint/2010/main" val="1957807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2E3ED-B2E7-9D9C-0831-A110C1BEA76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Внешнее подключение частоты на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A4BA65-7EF6-B9AB-8A65-524AB0F34A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2826" y="1825624"/>
            <a:ext cx="5067626" cy="4826311"/>
          </a:xfrm>
        </p:spPr>
      </p:pic>
    </p:spTree>
    <p:extLst>
      <p:ext uri="{BB962C8B-B14F-4D97-AF65-F5344CB8AC3E}">
        <p14:creationId xmlns:p14="http://schemas.microsoft.com/office/powerpoint/2010/main" val="3259875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8B6F4C-AEA8-00D5-E86B-A49AFD31FA8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Вариант описания временных соотношений в </a:t>
            </a:r>
            <a:r>
              <a:rPr lang="en-US" b="1" dirty="0">
                <a:solidFill>
                  <a:schemeClr val="tx2"/>
                </a:solidFill>
              </a:rPr>
              <a:t>testbench.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E29605-75E2-1634-B922-C4D085AF0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`timescale 1ns/100ps</a:t>
            </a:r>
          </a:p>
          <a:p>
            <a:r>
              <a:rPr lang="en-US" dirty="0">
                <a:solidFill>
                  <a:srgbClr val="FF0000"/>
                </a:solidFill>
              </a:rPr>
              <a:t>module</a:t>
            </a:r>
            <a:r>
              <a:rPr lang="en-US" dirty="0"/>
              <a:t> ….;</a:t>
            </a:r>
          </a:p>
          <a:p>
            <a:r>
              <a:rPr lang="en-US" dirty="0" err="1"/>
              <a:t>localparam</a:t>
            </a:r>
            <a:r>
              <a:rPr lang="en-US" dirty="0"/>
              <a:t> T=20;</a:t>
            </a:r>
          </a:p>
          <a:p>
            <a:r>
              <a:rPr lang="en-US" dirty="0"/>
              <a:t>…………..(</a:t>
            </a:r>
            <a:r>
              <a:rPr lang="ru-RU" dirty="0"/>
              <a:t>генерации, осциллограф, подключение модуля)</a:t>
            </a:r>
            <a:r>
              <a:rPr lang="en-US" dirty="0"/>
              <a:t>;</a:t>
            </a:r>
          </a:p>
          <a:p>
            <a:r>
              <a:rPr lang="en-US" dirty="0">
                <a:solidFill>
                  <a:srgbClr val="FF0000"/>
                </a:solidFill>
              </a:rPr>
              <a:t>always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en-US" dirty="0" err="1"/>
              <a:t>clk</a:t>
            </a:r>
            <a:r>
              <a:rPr lang="en-US" dirty="0"/>
              <a:t>=1’b0;</a:t>
            </a:r>
          </a:p>
          <a:p>
            <a:r>
              <a:rPr lang="en-US" dirty="0"/>
              <a:t>#(T/2);</a:t>
            </a:r>
          </a:p>
          <a:p>
            <a:r>
              <a:rPr lang="en-US" dirty="0" err="1"/>
              <a:t>clk</a:t>
            </a:r>
            <a:r>
              <a:rPr lang="en-US" dirty="0"/>
              <a:t>=1’b1;</a:t>
            </a:r>
          </a:p>
          <a:p>
            <a:r>
              <a:rPr lang="en-US" dirty="0"/>
              <a:t>#(T/2);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1237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5F38205-1ADC-1DDA-1763-109EBCCB3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initial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en-US" dirty="0"/>
              <a:t>reset=1’b1;</a:t>
            </a:r>
          </a:p>
          <a:p>
            <a:r>
              <a:rPr lang="en-US" dirty="0"/>
              <a:t>#(T/4);</a:t>
            </a:r>
          </a:p>
          <a:p>
            <a:r>
              <a:rPr lang="en-US" dirty="0"/>
              <a:t>reset=1’b0;</a:t>
            </a:r>
          </a:p>
          <a:p>
            <a:r>
              <a:rPr lang="en-US" dirty="0">
                <a:solidFill>
                  <a:srgbClr val="FF0000"/>
                </a:solidFill>
              </a:rPr>
              <a:t>end</a:t>
            </a:r>
          </a:p>
          <a:p>
            <a:r>
              <a:rPr lang="en-US" dirty="0">
                <a:solidFill>
                  <a:srgbClr val="FF0000"/>
                </a:solidFill>
              </a:rPr>
              <a:t>initial</a:t>
            </a:r>
          </a:p>
          <a:p>
            <a:r>
              <a:rPr lang="en-US" dirty="0">
                <a:solidFill>
                  <a:srgbClr val="FF0000"/>
                </a:solidFill>
              </a:rPr>
              <a:t>begin</a:t>
            </a:r>
          </a:p>
          <a:p>
            <a:r>
              <a:rPr lang="en-US" dirty="0"/>
              <a:t>data-=……..;</a:t>
            </a:r>
          </a:p>
          <a:p>
            <a:r>
              <a:rPr lang="en-US" dirty="0"/>
              <a:t>@(negedge </a:t>
            </a:r>
            <a:r>
              <a:rPr lang="en-US" dirty="0" err="1"/>
              <a:t>clk</a:t>
            </a:r>
            <a:r>
              <a:rPr lang="en-US" dirty="0"/>
              <a:t>);</a:t>
            </a:r>
          </a:p>
          <a:p>
            <a:r>
              <a:rPr lang="en-US" dirty="0"/>
              <a:t>……………</a:t>
            </a:r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B62054E-745E-6EBA-C5EE-0C80C6CF0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Вариант описания временных соотношений в </a:t>
            </a:r>
            <a:r>
              <a:rPr lang="en-US" b="1" dirty="0">
                <a:solidFill>
                  <a:schemeClr val="tx2"/>
                </a:solidFill>
              </a:rPr>
              <a:t>testbench.</a:t>
            </a: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9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AC6961-4EDC-9BB5-E230-79FC11ED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Распределение частоты в </a:t>
            </a:r>
            <a:r>
              <a:rPr lang="en-US" b="1" dirty="0">
                <a:solidFill>
                  <a:schemeClr val="tx2"/>
                </a:solidFill>
              </a:rPr>
              <a:t>FPGA.</a:t>
            </a:r>
            <a:endParaRPr lang="ru-RU" b="1" dirty="0">
              <a:solidFill>
                <a:schemeClr val="tx2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47B7EC-B5AB-243D-292B-A6B8C7CC2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Частота, поступающая на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FPGA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образует сетевую иерархию.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Глобальные частотные сети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GCLK).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Региональные частотные сети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RCLK).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Периферийные частотные сети (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PCLK).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417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AA6CC-4C41-4F12-4554-0629CE00C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003" y="440076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Глобальная частотная сеть.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DEBE08C-DE44-4359-721E-0CD30821F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64881" y="2173575"/>
            <a:ext cx="4759592" cy="4462924"/>
          </a:xfrm>
        </p:spPr>
      </p:pic>
    </p:spTree>
    <p:extLst>
      <p:ext uri="{BB962C8B-B14F-4D97-AF65-F5344CB8AC3E}">
        <p14:creationId xmlns:p14="http://schemas.microsoft.com/office/powerpoint/2010/main" val="126132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355AEF-5114-D12C-965D-6D9425AB2377}"/>
              </a:ext>
            </a:extLst>
          </p:cNvPr>
          <p:cNvSpPr txBox="1"/>
          <p:nvPr/>
        </p:nvSpPr>
        <p:spPr>
          <a:xfrm>
            <a:off x="1499016" y="839450"/>
            <a:ext cx="9818558" cy="3860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Глобальные частотные сети пересекают всю поверхность кристалла. Отклонение частоты от номинала невелико.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GCLK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служат источником частоты для таких функциональных блоков, как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DSP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PLL</a:t>
            </a:r>
            <a:r>
              <a:rPr lang="ru-RU" sz="28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Элементы ввода/вывода и внутренняя логика могут использовать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GCLK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получения несущей частоты и управляющих сигналов, таких как асинхронный сброс, синхронный сброс и возможность записи.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9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F479DE-25A6-F970-AF5A-DD9DAF94B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587" y="365125"/>
            <a:ext cx="10724213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Региональная частотная сеть.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10798D3-AA85-6084-4759-82FF09BF10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67611" y="1978702"/>
            <a:ext cx="4916758" cy="4432928"/>
          </a:xfrm>
        </p:spPr>
      </p:pic>
    </p:spTree>
    <p:extLst>
      <p:ext uri="{BB962C8B-B14F-4D97-AF65-F5344CB8AC3E}">
        <p14:creationId xmlns:p14="http://schemas.microsoft.com/office/powerpoint/2010/main" val="3895935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5408E-C57F-E9C1-D4ED-ABACCCF69B9B}"/>
              </a:ext>
            </a:extLst>
          </p:cNvPr>
          <p:cNvSpPr txBox="1"/>
          <p:nvPr/>
        </p:nvSpPr>
        <p:spPr>
          <a:xfrm>
            <a:off x="1469036" y="1558977"/>
            <a:ext cx="9488773" cy="27817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Региональные частотные сети. Применимы только в своей области распространения.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Отклонение от номинала невелико. Идут с выходов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передавая более низкие частоты с задержками для синхронизации внутри общего модуля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827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75C28-4DDB-5947-57F1-A195F507D10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Периферийная частотная сеть.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0C5199C-6D81-44E0-F754-A4626FE96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0756" y="1825624"/>
            <a:ext cx="5525484" cy="4667251"/>
          </a:xfrm>
        </p:spPr>
      </p:pic>
    </p:spTree>
    <p:extLst>
      <p:ext uri="{BB962C8B-B14F-4D97-AF65-F5344CB8AC3E}">
        <p14:creationId xmlns:p14="http://schemas.microsoft.com/office/powerpoint/2010/main" val="3674351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CE3E9AE-B48E-91E5-3653-7A15517299F6}"/>
              </a:ext>
            </a:extLst>
          </p:cNvPr>
          <p:cNvSpPr txBox="1"/>
          <p:nvPr/>
        </p:nvSpPr>
        <p:spPr>
          <a:xfrm>
            <a:off x="1229193" y="899408"/>
            <a:ext cx="9893509" cy="28357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Периферийные частотные сети имеют только горизонтальное направление. Они переносят локальные сигналы частоты, сформированные на КЦУ левой части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а также от периферии (внешней части кристалла), выходящей на горизонтальные линии каналов. Такие частоты имеют большие отклонения от номиналов, нежели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GCLK 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RCLK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71580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512</Words>
  <Application>Microsoft Office PowerPoint</Application>
  <PresentationFormat>Широкоэкранный</PresentationFormat>
  <Paragraphs>67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Times New Roman</vt:lpstr>
      <vt:lpstr>Тема Office</vt:lpstr>
      <vt:lpstr>Архитектура вычислительных систем</vt:lpstr>
      <vt:lpstr>Внешнее подключение частоты на FPGA.</vt:lpstr>
      <vt:lpstr>Распределение частоты в FPGA.</vt:lpstr>
      <vt:lpstr>Глобальная частотная сеть.</vt:lpstr>
      <vt:lpstr>Презентация PowerPoint</vt:lpstr>
      <vt:lpstr>Региональная частотная сеть.</vt:lpstr>
      <vt:lpstr>Презентация PowerPoint</vt:lpstr>
      <vt:lpstr>Периферийная частотная сеть.</vt:lpstr>
      <vt:lpstr>Презентация PowerPoint</vt:lpstr>
      <vt:lpstr>Формирование стволовой частоты (spine clk)</vt:lpstr>
      <vt:lpstr>Формирование стволовой частоты (spine clk)</vt:lpstr>
      <vt:lpstr>Счетчики. Классификация.</vt:lpstr>
      <vt:lpstr>Асинхронный вычитающий счетчик.</vt:lpstr>
      <vt:lpstr>Синхронные счетчики</vt:lpstr>
      <vt:lpstr>Реализация счетчика в FPGA. Сигналы управления.</vt:lpstr>
      <vt:lpstr>Допустимые задержки.</vt:lpstr>
      <vt:lpstr>Основные сигналы управления записью.</vt:lpstr>
      <vt:lpstr>Презентация PowerPoint</vt:lpstr>
      <vt:lpstr>Временные соотношения при записи информации.</vt:lpstr>
      <vt:lpstr>Вариант описания временных соотношений в testbench.</vt:lpstr>
      <vt:lpstr>Вариант описания временных соотношений в testbench.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вычислительных систем</dc:title>
  <dc:creator> </dc:creator>
  <cp:lastModifiedBy>Olga Neelova</cp:lastModifiedBy>
  <cp:revision>9</cp:revision>
  <dcterms:created xsi:type="dcterms:W3CDTF">2022-09-24T13:53:31Z</dcterms:created>
  <dcterms:modified xsi:type="dcterms:W3CDTF">2023-12-10T15:18:51Z</dcterms:modified>
</cp:coreProperties>
</file>