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80" r:id="rId5"/>
    <p:sldId id="281" r:id="rId6"/>
    <p:sldId id="282" r:id="rId7"/>
    <p:sldId id="283" r:id="rId8"/>
    <p:sldId id="265" r:id="rId9"/>
    <p:sldId id="258" r:id="rId10"/>
    <p:sldId id="262" r:id="rId11"/>
    <p:sldId id="261" r:id="rId12"/>
    <p:sldId id="264" r:id="rId13"/>
    <p:sldId id="277" r:id="rId14"/>
    <p:sldId id="278" r:id="rId15"/>
    <p:sldId id="279" r:id="rId16"/>
    <p:sldId id="284" r:id="rId17"/>
    <p:sldId id="285" r:id="rId18"/>
    <p:sldId id="286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790BC-A90D-FB14-9D21-E84AD075D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45E7D1-2CA4-947B-503A-73548A48D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F23C1A-C378-AADB-EDA8-C5F6A46D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65CB-5628-4467-9ACB-20B3D7B28579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E7F88-872D-1DD4-0CFD-C1BF7802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B7AB79-553A-7295-76B0-854602BC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5F9E-B93F-47AC-8B98-E74EBF0EC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4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15B23-934A-19B0-8C3D-5FCCDE06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A69973-968C-6352-7D75-9685C542E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A1BC9-5AC0-8DB5-A700-991E4993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65CB-5628-4467-9ACB-20B3D7B28579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5448F5-4F04-1D26-6643-7E3D91A0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5A76DD-BA3C-F7F9-A7F7-D238DA1C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5F9E-B93F-47AC-8B98-E74EBF0EC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33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1239EB-BE28-7E0A-9946-1700412A1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763792-D05B-E6F2-70DD-231D5C7E1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322532-163D-4DD5-6B4E-D38D48C3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65CB-5628-4467-9ACB-20B3D7B28579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051CA-8F88-9E20-738E-600F02F3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3DD0AA-3916-1894-8C8E-12DF959C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5F9E-B93F-47AC-8B98-E74EBF0EC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62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FD8A9-1F44-B7F6-DCB6-6A1E8E86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FEFE9-B1E9-8378-915A-783C4AF9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BDA010-5588-C6CE-B33F-4C67D76B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65CB-5628-4467-9ACB-20B3D7B28579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9EEAE-C2C6-B681-A25F-E51165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57FC50-6CD7-DAFC-AE61-4367FF4C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5F9E-B93F-47AC-8B98-E74EBF0EC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78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3B5C4-9F8F-CED3-6BB7-1C96DD2D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43948A-905B-25A7-F791-1A8F7C147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643E12-28AA-8E0B-F051-5EBEEA4A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65CB-5628-4467-9ACB-20B3D7B28579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8B8E5-CD36-E618-AF39-6B212997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87D275-B13A-837F-9BF5-876AABFD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5F9E-B93F-47AC-8B98-E74EBF0EC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0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80504-3D2B-6EDB-EAFB-0DC831B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C3108D-4865-0903-52FF-EDE1912B9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0257D7-F656-259B-CB12-FBBFC4D2C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6276CD-E66E-36B3-0AC5-452743F4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65CB-5628-4467-9ACB-20B3D7B28579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2A0EF3-F09E-B477-42E4-9733FA05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F47BDD-F9AD-9178-05DD-3AE1345D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5F9E-B93F-47AC-8B98-E74EBF0EC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9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1922F-3BF1-9525-566C-42617D1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711869-2A5B-795B-8B3F-232E015CB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7CCFF1-5A4E-0354-D508-F61CDD9C1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02BDA7-ACFF-F5C6-A15A-175B403AB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E43AC9-1C20-3984-B172-5FADC0375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46D0DA-0FA6-0719-B73C-2245EE03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65CB-5628-4467-9ACB-20B3D7B28579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42AF78-70EE-C2BF-8DFC-A9506DCE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9D47E3-0E71-D3AD-7E01-E3C27E1E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5F9E-B93F-47AC-8B98-E74EBF0EC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58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9C711-CCC5-F6DC-08AB-B037817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2E3225-AF0E-CDA7-3AFD-44B97A31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65CB-5628-4467-9ACB-20B3D7B28579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77FCEA-F12A-629D-8E48-26BA6583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7F6945-2D79-B875-9F33-3E34DFAB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5F9E-B93F-47AC-8B98-E74EBF0EC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54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C2616A-0AA0-9D18-0854-99F55365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65CB-5628-4467-9ACB-20B3D7B28579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C9ACA4-4129-8ED0-44C7-4FC2E3E5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AF5EFC-25A5-F551-4DA9-5DA4CF0A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5F9E-B93F-47AC-8B98-E74EBF0EC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12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BB6C7-9561-35E1-EAC0-44F69534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5F242A-CDB2-4507-88CF-C09557A3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3F82D3-B13B-7DEC-A0E2-BE53F0B65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8BD9F2-E660-F2B6-D8A7-474826A3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65CB-5628-4467-9ACB-20B3D7B28579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C5DA49-06DC-8005-CDC2-8DD7CB69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4AD6F5-6791-F56F-F3FA-68FFAA66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5F9E-B93F-47AC-8B98-E74EBF0EC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4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CBBF9-5200-4F4C-EA99-186F105F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EEAAA5-F9F0-C418-DDA0-82D1EB402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387A87-085A-1F03-7EF3-9AB0BF73B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5F59F4-DA25-ACED-D760-288E7581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65CB-5628-4467-9ACB-20B3D7B28579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DA7EE3-7A32-3AAC-32FC-F3592806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5A57BE-09C4-30E6-3821-74C53810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5F9E-B93F-47AC-8B98-E74EBF0EC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95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3337B-DC0F-2AC9-283B-A542A255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0D15EC-9F9E-72DC-F233-85636E817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36FFEA-646E-9E48-6D3E-91C76B93D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65CB-5628-4467-9ACB-20B3D7B28579}" type="datetimeFigureOut">
              <a:rPr lang="ru-RU" smtClean="0"/>
              <a:t>15.10.2023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A94BAB-A792-AE3B-A7C9-9BAF65C52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1A2BC7-E49D-7156-2C66-7806A04F2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5F9E-B93F-47AC-8B98-E74EBF0EC7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72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7EC66-D61C-0FE8-421B-D16CFAAAC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Архитектура вычислительных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F832B8-6976-636C-E247-CE3F967E5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Лекция </a:t>
            </a:r>
            <a:r>
              <a:rPr lang="en-US" sz="2800" b="1"/>
              <a:t>5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5154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F60FC-6872-448C-A2AE-C69BC0AE8B3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Параллельно-последовательный регистр –(передатчик)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ACC0BCE-E516-EA90-B80B-E7CA7E305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25" y="1862931"/>
            <a:ext cx="9277350" cy="4276725"/>
          </a:xfrm>
        </p:spPr>
      </p:pic>
    </p:spTree>
    <p:extLst>
      <p:ext uri="{BB962C8B-B14F-4D97-AF65-F5344CB8AC3E}">
        <p14:creationId xmlns:p14="http://schemas.microsoft.com/office/powerpoint/2010/main" val="104079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EC407-44A8-4FC7-858C-D3A3E6B9B8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Последовательно-параллельный регистр – (приемник)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4ED562E-C4DE-57E6-0362-BD7F5D6A2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837" y="2101056"/>
            <a:ext cx="8696325" cy="3800475"/>
          </a:xfrm>
        </p:spPr>
      </p:pic>
    </p:spTree>
    <p:extLst>
      <p:ext uri="{BB962C8B-B14F-4D97-AF65-F5344CB8AC3E}">
        <p14:creationId xmlns:p14="http://schemas.microsoft.com/office/powerpoint/2010/main" val="75151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BA440-B832-51A7-C99B-DF0B091CDD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Вариант приемо-передачи с помощью коммутационных схем.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FDB2C6C-98CE-96A6-A989-1B07FA352D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09866"/>
            <a:ext cx="5181600" cy="2782856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DF2498BC-0EB4-3535-D121-689C3938C4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6993" y="2811383"/>
            <a:ext cx="5181600" cy="3099349"/>
          </a:xfrm>
        </p:spPr>
      </p:pic>
    </p:spTree>
    <p:extLst>
      <p:ext uri="{BB962C8B-B14F-4D97-AF65-F5344CB8AC3E}">
        <p14:creationId xmlns:p14="http://schemas.microsoft.com/office/powerpoint/2010/main" val="77572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89A2B-0307-82E7-4BA0-2089E938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Структура системной шины.</a:t>
            </a:r>
          </a:p>
        </p:txBody>
      </p:sp>
      <p:sp>
        <p:nvSpPr>
          <p:cNvPr id="11267" name="Объект 2">
            <a:extLst>
              <a:ext uri="{FF2B5EF4-FFF2-40B4-BE49-F238E27FC236}">
                <a16:creationId xmlns:a16="http://schemas.microsoft.com/office/drawing/2014/main" id="{C9F760A6-6D99-5DE7-B883-BFDC486E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В ПК первых поколений </a:t>
            </a:r>
            <a:r>
              <a:rPr lang="en-US" altLang="ru-RU"/>
              <a:t>ISA (Industry Standartd Architecture).</a:t>
            </a:r>
            <a:r>
              <a:rPr lang="ru-RU" altLang="ru-RU"/>
              <a:t> Максимальная скорость 8,33МГц</a:t>
            </a:r>
          </a:p>
          <a:p>
            <a:endParaRPr lang="ru-RU" altLang="ru-RU"/>
          </a:p>
        </p:txBody>
      </p:sp>
      <p:sp>
        <p:nvSpPr>
          <p:cNvPr id="11268" name="Номер слайда 3">
            <a:extLst>
              <a:ext uri="{FF2B5EF4-FFF2-40B4-BE49-F238E27FC236}">
                <a16:creationId xmlns:a16="http://schemas.microsoft.com/office/drawing/2014/main" id="{F1C06EF4-8839-AC20-4516-B894D217F0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DD7E0E"/>
              </a:buClr>
              <a:buSzPct val="80000"/>
              <a:buFont typeface="Wingdings" panose="05000000000000000000" pitchFamily="2" charset="2"/>
              <a:buChar char="§"/>
              <a:tabLst>
                <a:tab pos="1793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–"/>
              <a:defRPr sz="2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4CDD56-51CA-4E5F-9D69-9C37E1F21B74}" type="slidenum">
              <a:rPr lang="ru-RU" altLang="ru-RU" sz="1000">
                <a:solidFill>
                  <a:srgbClr val="262626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ru-RU" altLang="ru-RU" sz="1000">
              <a:solidFill>
                <a:srgbClr val="262626"/>
              </a:solidFill>
            </a:endParaRPr>
          </a:p>
        </p:txBody>
      </p:sp>
      <p:pic>
        <p:nvPicPr>
          <p:cNvPr id="11269" name="Рисунок 4">
            <a:extLst>
              <a:ext uri="{FF2B5EF4-FFF2-40B4-BE49-F238E27FC236}">
                <a16:creationId xmlns:a16="http://schemas.microsoft.com/office/drawing/2014/main" id="{A74AD1CD-B18F-9E11-C400-525422DF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268" y="3094038"/>
            <a:ext cx="7545387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7FBEB-6E99-0263-BC1D-41DED99D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Структура системной шины.</a:t>
            </a:r>
          </a:p>
        </p:txBody>
      </p:sp>
      <p:sp>
        <p:nvSpPr>
          <p:cNvPr id="12291" name="Объект 2">
            <a:extLst>
              <a:ext uri="{FF2B5EF4-FFF2-40B4-BE49-F238E27FC236}">
                <a16:creationId xmlns:a16="http://schemas.microsoft.com/office/drawing/2014/main" id="{9428D31B-5173-F333-1970-C28C60DA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/>
              <a:t>Шина </a:t>
            </a:r>
            <a:r>
              <a:rPr lang="en-US" altLang="ru-RU"/>
              <a:t>PCI (Peripheral Component Interconnect). </a:t>
            </a:r>
            <a:endParaRPr lang="ru-RU" altLang="ru-RU"/>
          </a:p>
          <a:p>
            <a:endParaRPr lang="ru-RU" altLang="ru-RU"/>
          </a:p>
        </p:txBody>
      </p:sp>
      <p:sp>
        <p:nvSpPr>
          <p:cNvPr id="12292" name="Номер слайда 3">
            <a:extLst>
              <a:ext uri="{FF2B5EF4-FFF2-40B4-BE49-F238E27FC236}">
                <a16:creationId xmlns:a16="http://schemas.microsoft.com/office/drawing/2014/main" id="{2E425741-FFB6-2989-0AF9-44DF49FDF1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DD7E0E"/>
              </a:buClr>
              <a:buSzPct val="80000"/>
              <a:buFont typeface="Wingdings" panose="05000000000000000000" pitchFamily="2" charset="2"/>
              <a:buChar char="§"/>
              <a:tabLst>
                <a:tab pos="1793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–"/>
              <a:defRPr sz="2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164BC7-2026-4347-8B54-67A6B22FAB3D}" type="slidenum">
              <a:rPr lang="ru-RU" altLang="ru-RU" sz="1000">
                <a:solidFill>
                  <a:srgbClr val="262626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ru-RU" altLang="ru-RU" sz="1000">
              <a:solidFill>
                <a:srgbClr val="262626"/>
              </a:solidFill>
            </a:endParaRPr>
          </a:p>
        </p:txBody>
      </p:sp>
      <p:pic>
        <p:nvPicPr>
          <p:cNvPr id="12293" name="Рисунок 4">
            <a:extLst>
              <a:ext uri="{FF2B5EF4-FFF2-40B4-BE49-F238E27FC236}">
                <a16:creationId xmlns:a16="http://schemas.microsoft.com/office/drawing/2014/main" id="{CA7D4A15-71BC-9A94-30CE-216DB03EC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1889125"/>
            <a:ext cx="6032500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7BEB4-DE73-26C1-2BE3-B6018C18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Структура системной шины</a:t>
            </a:r>
          </a:p>
        </p:txBody>
      </p:sp>
      <p:sp>
        <p:nvSpPr>
          <p:cNvPr id="13315" name="Объект 2">
            <a:extLst>
              <a:ext uri="{FF2B5EF4-FFF2-40B4-BE49-F238E27FC236}">
                <a16:creationId xmlns:a16="http://schemas.microsoft.com/office/drawing/2014/main" id="{00807440-8866-56A2-C4F2-AE87223E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/>
              <a:t>PCI Express</a:t>
            </a:r>
          </a:p>
          <a:p>
            <a:endParaRPr lang="ru-RU" altLang="ru-RU"/>
          </a:p>
        </p:txBody>
      </p:sp>
      <p:sp>
        <p:nvSpPr>
          <p:cNvPr id="13316" name="Номер слайда 3">
            <a:extLst>
              <a:ext uri="{FF2B5EF4-FFF2-40B4-BE49-F238E27FC236}">
                <a16:creationId xmlns:a16="http://schemas.microsoft.com/office/drawing/2014/main" id="{4A31B5BF-9159-898D-8060-504221CD75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DD7E0E"/>
              </a:buClr>
              <a:buSzPct val="80000"/>
              <a:buFont typeface="Wingdings" panose="05000000000000000000" pitchFamily="2" charset="2"/>
              <a:buChar char="§"/>
              <a:tabLst>
                <a:tab pos="1793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–"/>
              <a:defRPr sz="2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F27A35-3FF3-456B-8217-61BAD4AD254A}" type="slidenum">
              <a:rPr lang="ru-RU" altLang="ru-RU" sz="1000">
                <a:solidFill>
                  <a:srgbClr val="262626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ru-RU" altLang="ru-RU" sz="1000">
              <a:solidFill>
                <a:srgbClr val="262626"/>
              </a:solidFill>
            </a:endParaRPr>
          </a:p>
        </p:txBody>
      </p:sp>
      <p:pic>
        <p:nvPicPr>
          <p:cNvPr id="13317" name="Рисунок 4">
            <a:extLst>
              <a:ext uri="{FF2B5EF4-FFF2-40B4-BE49-F238E27FC236}">
                <a16:creationId xmlns:a16="http://schemas.microsoft.com/office/drawing/2014/main" id="{F20A12CE-1C3E-4C1A-CD62-10AF18F8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614488"/>
            <a:ext cx="6437312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36D48-3EE9-1AF3-BC25-B9BF82F2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18" y="500062"/>
            <a:ext cx="10515600" cy="1325563"/>
          </a:xfrm>
        </p:spPr>
        <p:txBody>
          <a:bodyPr>
            <a:noAutofit/>
          </a:bodyPr>
          <a:lstStyle/>
          <a:p>
            <a:pPr algn="ctr"/>
            <a:br>
              <a:rPr lang="ru-RU" sz="5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54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Протокол </a:t>
            </a:r>
            <a:r>
              <a:rPr lang="en-US" sz="54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JTAG</a:t>
            </a:r>
            <a:br>
              <a:rPr lang="ru-RU" sz="6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771E66-8CA4-38C0-A257-A6E8942F5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Протокол 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JTAG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создавался для тестирования.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начале 1985 года объединенными усилиями нескольких европейских компаний была создана группа для разработки решения проблем тестирования интегральных схем,  цифровых устройств и систем. Эта</a:t>
            </a:r>
            <a:r>
              <a:rPr lang="ru-RU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группа</a:t>
            </a:r>
            <a:r>
              <a:rPr lang="ru-RU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получила</a:t>
            </a:r>
            <a:r>
              <a:rPr lang="ru-RU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Joint European Test Action Group (JETAG). </a:t>
            </a:r>
            <a:endParaRPr lang="ru-RU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70510"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Позднее, в 1988 году к ней присоединились представители североамериканских компаний, и название было изменено на 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Joint Test Action Group (JTAG).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работы этой группы явился принятый в 1990 году стандарт 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Std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.1149.1 и его усовершенствованная версия: стандарт 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Std.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1149.1a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(1993).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8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02C6-C3A4-4344-BCD1-1B8FBCE8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115"/>
            <a:ext cx="10710472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JTAG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Схема подключения платы к ПК.</a:t>
            </a:r>
            <a:br>
              <a:rPr lang="ru-RU" sz="4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07C007F-D777-49D6-970F-B609E2877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975" y="3215453"/>
            <a:ext cx="10227698" cy="2181006"/>
          </a:xfrm>
        </p:spPr>
      </p:pic>
    </p:spTree>
    <p:extLst>
      <p:ext uri="{BB962C8B-B14F-4D97-AF65-F5344CB8AC3E}">
        <p14:creationId xmlns:p14="http://schemas.microsoft.com/office/powerpoint/2010/main" val="2488585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D306D9-5925-072B-6324-8B838A0C6411}"/>
              </a:ext>
            </a:extLst>
          </p:cNvPr>
          <p:cNvSpPr txBox="1"/>
          <p:nvPr/>
        </p:nvSpPr>
        <p:spPr>
          <a:xfrm>
            <a:off x="884420" y="127266"/>
            <a:ext cx="10193311" cy="6462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TAP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требует 4-х внешних контактов: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4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TDI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(Test Data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контакт для получения последовательных данных. На этот контакт последовательно, бит за битом подаются данные, которые затем интерпретируются схемой управления;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4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TDO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(Test Data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контакт вывода последовательных данных. С этого контакта ведущее устройство последовательно считывает данные из БИС (например,  результат тестовых операций);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4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TCK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(Test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Clock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контакт сигнала синхронизации обмена;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400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TMS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(Test Mode Select)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этот контакт управляет состоянием внутреннего автомата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TAP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частности, с помощью этого контакта определяется, что загружается: команда или данные, а также определяется начало и конец загрузки;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400" i="1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TRST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(Test </a:t>
            </a:r>
            <a:r>
              <a:rPr lang="ru-RU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ReSeT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сброс в начальное состояние контроллера внутреннего автомата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TAP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(контакт не является обязательным для реализации).</a:t>
            </a:r>
          </a:p>
        </p:txBody>
      </p:sp>
    </p:spTree>
    <p:extLst>
      <p:ext uri="{BB962C8B-B14F-4D97-AF65-F5344CB8AC3E}">
        <p14:creationId xmlns:p14="http://schemas.microsoft.com/office/powerpoint/2010/main" val="208342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4ED84-B0B7-43D8-8D71-9C718C8EED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</a:t>
            </a:r>
            <a:r>
              <a:rPr lang="ru-RU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ТАР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E9AA29E-2787-4AA1-BAA5-53ABE1CD8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062" y="2015578"/>
            <a:ext cx="6670623" cy="46468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40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255DC-99F7-B784-DE50-B223A01CE9F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Внутренняя структура </a:t>
            </a:r>
            <a:r>
              <a:rPr lang="en-US" b="1" dirty="0">
                <a:solidFill>
                  <a:schemeClr val="tx2"/>
                </a:solidFill>
              </a:rPr>
              <a:t>FPGA.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CD0ED71-0BF2-6F1B-B757-F711777DC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101" y="1825624"/>
            <a:ext cx="5840963" cy="4876691"/>
          </a:xfrm>
        </p:spPr>
      </p:pic>
    </p:spTree>
    <p:extLst>
      <p:ext uri="{BB962C8B-B14F-4D97-AF65-F5344CB8AC3E}">
        <p14:creationId xmlns:p14="http://schemas.microsoft.com/office/powerpoint/2010/main" val="334460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C6929-0F5E-4FF4-9CF1-CCB78289A3A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ячейки граничного сканирования для тестирования.</a:t>
            </a: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533BB71-89B5-49C9-A4E0-FBA91863F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12" y="2251050"/>
            <a:ext cx="6675944" cy="419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37AEADB-860F-4EF4-A0A4-74A9F1B45697}"/>
              </a:ext>
            </a:extLst>
          </p:cNvPr>
          <p:cNvSpPr txBox="1">
            <a:spLocks/>
          </p:cNvSpPr>
          <p:nvPr/>
        </p:nvSpPr>
        <p:spPr>
          <a:xfrm>
            <a:off x="838200" y="408675"/>
            <a:ext cx="10515600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ячейки граничного сканирования для тестирования.</a:t>
            </a:r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11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9315247-BDB4-45D7-AC98-DA250BE0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67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ячейки граничного сканирования для программирования.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B092E90-EF3D-1657-3ACE-2FA3CE4D4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113" y="1825625"/>
            <a:ext cx="7677774" cy="4351338"/>
          </a:xfrm>
        </p:spPr>
      </p:pic>
    </p:spTree>
    <p:extLst>
      <p:ext uri="{BB962C8B-B14F-4D97-AF65-F5344CB8AC3E}">
        <p14:creationId xmlns:p14="http://schemas.microsoft.com/office/powerpoint/2010/main" val="61590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737BC-0EE9-27B6-A88F-3AD34CC141D6}"/>
              </a:ext>
            </a:extLst>
          </p:cNvPr>
          <p:cNvSpPr txBox="1"/>
          <p:nvPr/>
        </p:nvSpPr>
        <p:spPr>
          <a:xfrm>
            <a:off x="1231641" y="606491"/>
            <a:ext cx="983446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функциональные блоки кристалла (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LAB, MLAB, M10K, DSP)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располагаются во внутренней части в виде матрицы. Управляющие структуры, размещающиеся в слоях кристалла не входят в общую матрицу. Они поддерживают синхронность работы блоков, возможности передачи информации между основными частями вычислительной системы (процессор, память, ввод/вывод), а также преобразование и кодирование передаваемой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226578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E33DF-F287-6AF6-05B4-5E62F23A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785"/>
            <a:ext cx="10665501" cy="134911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 цифровой обработки сигналов</a:t>
            </a:r>
            <a:r>
              <a:rPr lang="en-US" sz="4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(Digital Signal Processing – DSP).</a:t>
            </a:r>
            <a:br>
              <a:rPr lang="ru-RU" sz="40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000" b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347DF3-056A-DB36-5A4E-E17C1899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 цифровой обработки позволяет производить высокоскоростные операции умножения с высокой точностью, при этом производится оптимизация энергопотребления. В используемом в лаборатории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FPGA Cyclone V SE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имеется 87 блоков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DSP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операций по цифровой фильтрации используются форматы данных 9, 18 и 27 бит.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Операнды накапливаются во входной регистровой памяти, следуя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побитово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Запись регулируется с помощью линии задержки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807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81F64-53AC-EFAA-5877-56F3933C07C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блока цифровой обработки сигналов.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D7D59A3-7634-10F2-C3C8-6E44F936C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891" y="1825624"/>
            <a:ext cx="6820902" cy="4914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043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B00642-511D-8E50-7B7F-AD7AE2BDD28F}"/>
              </a:ext>
            </a:extLst>
          </p:cNvPr>
          <p:cNvSpPr txBox="1"/>
          <p:nvPr/>
        </p:nvSpPr>
        <p:spPr>
          <a:xfrm>
            <a:off x="1199213" y="284813"/>
            <a:ext cx="10238282" cy="5704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Коэффициенты, на которые умножаются операнды, могут поступать или с внешних входов, или храниться во внутренней памяти блока. Такая память позволяет хранить 8 коэффициентов. Извлечение из памяти нужного коэффициента происходит через мультиплексор в зависимости от адреса, поступающего на его адресные входы.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помощью предварительных сумматоров возможна обработка как рекурсивных, так и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нерекурсивных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последовательностей. Во втором случае конечный импульсный отклик (18 или 27 бит) помещается в специальный регистр, откуда поступает на входы умножителя. Коэффициент при этом также будет предварительно сохранен в регистре.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2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2552EB-DDA4-454D-F7F3-53EC8B2B0890}"/>
              </a:ext>
            </a:extLst>
          </p:cNvPr>
          <p:cNvSpPr txBox="1"/>
          <p:nvPr/>
        </p:nvSpPr>
        <p:spPr>
          <a:xfrm>
            <a:off x="944380" y="389744"/>
            <a:ext cx="10807909" cy="5020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DSP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содержит два умножителя с возможностью их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переконфигурации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зависимости от режима работы: один умножитель последовательностей 27х27; два умножителя последовательностей 18(знак. /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беззнак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 х 19(знак.); три 9 х 9.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зависимости от конфигурации умножителя, сумматор на его выходе также будет иметь возможность работать в одном из трех режимов. В первом случае это будет один 64-битный сумматор с накопителем такой же разрядности. Во втором он будет разделен на два 37-битных сумматора для получения суммы полных результатов умножения последовательностей 18х19. И. в третьем случае, он будет использоваться как три 18-битных сумматора для сложения результатов умножения на трех умножителях  последовательностей 9х9.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Режимы работы сумматора выходной последовательности с накопителем регулируются от входов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NEGATE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ACCUMULATE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LOADCONST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502A0-23C2-6710-36BA-64CE3B72AAA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Распределенная память.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D9AE8-5AA3-C961-68B8-7D201ABF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блоки, входящие в структуру </a:t>
            </a:r>
            <a:r>
              <a:rPr lang="en-US" dirty="0"/>
              <a:t>FPGA</a:t>
            </a:r>
            <a:r>
              <a:rPr lang="ru-RU" dirty="0"/>
              <a:t>, разделены свободными пространствами переходов – каналами. Канальная структура препятствует перегреву кристалла. Для объединения блоков в каналах образованы точки связей – распределенная память.</a:t>
            </a:r>
          </a:p>
          <a:p>
            <a:endParaRPr lang="ru-RU" dirty="0"/>
          </a:p>
        </p:txBody>
      </p:sp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58913AAA-BA95-CDF5-A24D-500E9BDE9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16" y="3526149"/>
            <a:ext cx="5612418" cy="3106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61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F73FAF-A04C-FC66-D0FB-77D34EA4055D}"/>
              </a:ext>
            </a:extLst>
          </p:cNvPr>
          <p:cNvSpPr txBox="1"/>
          <p:nvPr/>
        </p:nvSpPr>
        <p:spPr>
          <a:xfrm>
            <a:off x="1343608" y="933062"/>
            <a:ext cx="9741159" cy="4679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Приемопередатчики, входящие в структуру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FPGA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позволяют совершать полнодуплексные передачи данных последовательным способом через физическую среду кристалла. Слои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PMA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medium attachment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позволяют осуществлять последовательно-параллельное преобразование данных в случае приема и параллельно-последовательное для передачи через среду. Подслой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coding sublayer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позволяет осуществлять кодирование данных, представленных в параллельном виде для передачи, и восстановление при приеме.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59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817</Words>
  <Application>Microsoft Office PowerPoint</Application>
  <PresentationFormat>Широкоэкранный</PresentationFormat>
  <Paragraphs>45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Архитектура вычислительных систем</vt:lpstr>
      <vt:lpstr>Внутренняя структура FPGA.</vt:lpstr>
      <vt:lpstr>Презентация PowerPoint</vt:lpstr>
      <vt:lpstr>Блок цифровой обработки сигналов. (Digital Signal Processing – DSP). </vt:lpstr>
      <vt:lpstr>Структура блока цифровой обработки сигналов.</vt:lpstr>
      <vt:lpstr>Презентация PowerPoint</vt:lpstr>
      <vt:lpstr>Презентация PowerPoint</vt:lpstr>
      <vt:lpstr>Распределенная память.</vt:lpstr>
      <vt:lpstr>Презентация PowerPoint</vt:lpstr>
      <vt:lpstr>Параллельно-последовательный регистр –(передатчик)</vt:lpstr>
      <vt:lpstr>Последовательно-параллельный регистр – (приемник)</vt:lpstr>
      <vt:lpstr>Вариант приемо-передачи с помощью коммутационных схем.</vt:lpstr>
      <vt:lpstr>Структура системной шины.</vt:lpstr>
      <vt:lpstr>Структура системной шины.</vt:lpstr>
      <vt:lpstr>Структура системной шины</vt:lpstr>
      <vt:lpstr> Протокол JTAG </vt:lpstr>
      <vt:lpstr>JTAG. Схема подключения платы к ПК. </vt:lpstr>
      <vt:lpstr>Презентация PowerPoint</vt:lpstr>
      <vt:lpstr>Структура ТАР </vt:lpstr>
      <vt:lpstr> Структура ячейки граничного сканирования для тестирования.</vt:lpstr>
      <vt:lpstr>Структура ячейки граничного сканирования для программирования.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 </dc:creator>
  <cp:lastModifiedBy>Olga Neelova</cp:lastModifiedBy>
  <cp:revision>14</cp:revision>
  <dcterms:created xsi:type="dcterms:W3CDTF">2022-10-04T08:01:15Z</dcterms:created>
  <dcterms:modified xsi:type="dcterms:W3CDTF">2023-10-15T14:49:45Z</dcterms:modified>
</cp:coreProperties>
</file>