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83" r:id="rId5"/>
    <p:sldId id="284" r:id="rId6"/>
    <p:sldId id="273" r:id="rId7"/>
    <p:sldId id="265" r:id="rId8"/>
    <p:sldId id="266" r:id="rId9"/>
    <p:sldId id="275" r:id="rId10"/>
    <p:sldId id="276" r:id="rId11"/>
    <p:sldId id="277" r:id="rId12"/>
    <p:sldId id="278" r:id="rId13"/>
    <p:sldId id="279" r:id="rId14"/>
    <p:sldId id="274" r:id="rId15"/>
    <p:sldId id="288" r:id="rId16"/>
    <p:sldId id="285" r:id="rId17"/>
    <p:sldId id="286" r:id="rId18"/>
    <p:sldId id="28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9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3C3E88-578B-EC28-B5C3-1596C574C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B681FBA-EE95-F9A9-9704-9D25DF31F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F925D8-BE01-7623-7AB2-2B1C1426D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7BDE-1B6F-4CF7-89F0-26520FCD57C9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BF104C-EEEF-80F8-027B-01C5A016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D7A549-782F-7185-3745-F297DDC7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2E05-8430-4BC2-BA21-D7BA9D9C2B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9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5DFE6E-28CD-EB78-6CE7-0DD2BF66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2CFB48-52E2-6D89-284C-751C26AC1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2FA2CE-9FF7-A841-1193-E611DCC1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7BDE-1B6F-4CF7-89F0-26520FCD57C9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B947C6-12A9-BDEA-788F-71B81036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A63DDD-FF81-BA58-4668-5D761074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2E05-8430-4BC2-BA21-D7BA9D9C2B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636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46DADE1-EF9E-7835-AD70-B21E567EA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FA3750-6EDB-6FB1-3678-3CCF87797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83AF22-51E0-9F74-9943-F0987BAA1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7BDE-1B6F-4CF7-89F0-26520FCD57C9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B1E6AF-6BC4-678F-71FD-B555A1A14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E6B925-F891-984F-A1DD-0B4B9FC8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2E05-8430-4BC2-BA21-D7BA9D9C2B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99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5ED46-7CB7-9F86-0998-0A562B25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E38679-77A9-B0AF-13B3-A1F84593C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AD8A51-2634-B65B-009A-6449986B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7BDE-1B6F-4CF7-89F0-26520FCD57C9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665D9F-8A6E-93DF-64FF-C70239B2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619344-60F0-B46F-DBAE-DE9565A3D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2E05-8430-4BC2-BA21-D7BA9D9C2B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08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6D18E-20EC-6421-F682-49305233F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387609-FC6A-717C-CEC9-91F947608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137C7D-4F7C-94CB-48EE-FA994BF2C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7BDE-1B6F-4CF7-89F0-26520FCD57C9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CB2905-80FF-D41F-6B3A-C312992E1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C66C78-5D96-9E68-ECB3-13A7E1B59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2E05-8430-4BC2-BA21-D7BA9D9C2B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1707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44757B-1C56-2CA8-E454-48ADE369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436CBF-6D34-D8C8-FCD5-AD69D9B4D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630AE0-DE6C-4BFA-51C0-7085025F9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EEF558-A766-97C1-BFBF-B1E44BB2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7BDE-1B6F-4CF7-89F0-26520FCD57C9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A2E2C8-FBFD-718F-816C-6B50006E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D898CF-BC5C-8F1D-8115-1464996A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2E05-8430-4BC2-BA21-D7BA9D9C2B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96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AD4D11-650A-AB11-3020-DB7B460A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444BF4-BA63-3306-A7D6-56F3BEFF6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4CB6087-D433-D0E8-E892-CECBB1561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AA4DED1-2D94-C690-EDB1-8AF8986D1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6B46269-77A7-0356-242A-6A9296778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E4D3A9A-026F-29A5-D7E1-5A8A97A6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7BDE-1B6F-4CF7-89F0-26520FCD57C9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91A7AA4-ECA5-286A-C4F5-AAF238E9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4906EDB-8F80-1557-8E19-0463B8B8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2E05-8430-4BC2-BA21-D7BA9D9C2B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57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9F702F-8B16-7A91-4912-C264BA26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3864989-80F3-F15B-8556-2F781840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7BDE-1B6F-4CF7-89F0-26520FCD57C9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25ACB4E-69AA-6088-3B42-7B580A9C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BAB8E4-01CF-6F38-D327-82A62F87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2E05-8430-4BC2-BA21-D7BA9D9C2B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133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1D5ACF0-FE55-61C5-C916-E876806BB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7BDE-1B6F-4CF7-89F0-26520FCD57C9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9CE4125-25A7-E2C7-2496-0D2FA9D0B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401EE87-4023-C83F-56C5-7AEBBA9D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2E05-8430-4BC2-BA21-D7BA9D9C2B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8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71C6EC-EC7F-887C-746A-8BB1FF35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E9B860-0E6D-4CFD-AA29-8D128ECA1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9544DB-C87B-467F-5536-F8954E0BC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3AEBD6-DEF0-A197-4C0F-111EDAA20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7BDE-1B6F-4CF7-89F0-26520FCD57C9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92DFFD-777A-F478-7172-5085D85E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7F4BE3-C231-CE09-322A-0420F3AE8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2E05-8430-4BC2-BA21-D7BA9D9C2B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929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6BFAA-EEF3-328A-EDA9-536C5F59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AC510EC-876E-D051-F916-28479D27B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6C55BA2-2A43-6DC6-2EE4-372CC65DA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88DD56E-9245-C770-772B-FF7C7756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E7BDE-1B6F-4CF7-89F0-26520FCD57C9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3D0E71-80AE-6FFA-A49B-26FE9615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C4F633-4717-003D-DACB-D7B15695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B2E05-8430-4BC2-BA21-D7BA9D9C2B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319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4E848-3540-8456-3B49-597B95E79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121A11-FF92-DCFC-7152-584368289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A7BBDD-5977-5175-C404-45B4DB5A3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E7BDE-1B6F-4CF7-89F0-26520FCD57C9}" type="datetimeFigureOut">
              <a:rPr lang="ru-RU" smtClean="0"/>
              <a:t>22.10.2023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77BDCC-4B62-C3C7-4F8B-5C71866A8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741957-AC45-E265-DBC8-7819235F5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B2E05-8430-4BC2-BA21-D7BA9D9C2B1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19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15EAAC-2496-ECCB-6C07-10F0FFD6D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Архитектура вычислительных систем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8882701-BE13-520C-ED56-E5C051CD17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/>
              <a:t>Лекция 6.</a:t>
            </a:r>
          </a:p>
        </p:txBody>
      </p:sp>
    </p:spTree>
    <p:extLst>
      <p:ext uri="{BB962C8B-B14F-4D97-AF65-F5344CB8AC3E}">
        <p14:creationId xmlns:p14="http://schemas.microsoft.com/office/powerpoint/2010/main" val="3199830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6F270-7761-4FFF-952C-D35F441EFCB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Пакеты – признаки.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5E35DD-2D72-1BB7-C2A4-490574EB8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Три типа:</a:t>
            </a:r>
          </a:p>
          <a:p>
            <a:r>
              <a:rPr lang="ru-RU" dirty="0"/>
              <a:t>1 и 2 – направление </a:t>
            </a:r>
            <a:r>
              <a:rPr lang="en-US" b="1" i="1" dirty="0"/>
              <a:t>In</a:t>
            </a:r>
            <a:r>
              <a:rPr lang="en-US" dirty="0"/>
              <a:t>, </a:t>
            </a:r>
            <a:r>
              <a:rPr lang="en-US" b="1" i="1" dirty="0"/>
              <a:t>Out</a:t>
            </a:r>
          </a:p>
          <a:p>
            <a:r>
              <a:rPr lang="en-US" dirty="0"/>
              <a:t>3 – </a:t>
            </a:r>
            <a:r>
              <a:rPr lang="ru-RU" dirty="0"/>
              <a:t>начало для передачи данных управляющего типа </a:t>
            </a:r>
            <a:r>
              <a:rPr lang="en-US" b="1" i="1" dirty="0"/>
              <a:t>Setup</a:t>
            </a:r>
          </a:p>
          <a:p>
            <a:r>
              <a:rPr lang="ru-RU" b="1" i="1" dirty="0"/>
              <a:t>Формат пакета</a:t>
            </a:r>
          </a:p>
          <a:p>
            <a:endParaRPr lang="ru-RU" b="1" i="1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832509-0CB3-F19D-45D0-96F8B6C6B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36" y="4001293"/>
            <a:ext cx="8668165" cy="103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3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E78B0A-38CB-3BE1-B384-68501B595D6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Пакеты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773E15-C0E3-27DA-F487-E3AA83D31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Данные всегда посылаются целым числом байт.</a:t>
            </a:r>
          </a:p>
          <a:p>
            <a:pPr indent="269875" algn="just">
              <a:lnSpc>
                <a:spcPct val="100000"/>
              </a:lnSpc>
              <a:spcAft>
                <a:spcPts val="600"/>
              </a:spcAft>
            </a:pP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Максимальная полезная загрузка: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69875" algn="just">
              <a:lnSpc>
                <a:spcPct val="100000"/>
              </a:lnSpc>
              <a:spcAft>
                <a:spcPts val="600"/>
              </a:spcAft>
            </a:pP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для низкоскоростных устройств составляет 8 байт.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69875" algn="just">
              <a:lnSpc>
                <a:spcPct val="100000"/>
              </a:lnSpc>
              <a:spcAft>
                <a:spcPts val="600"/>
              </a:spcAft>
            </a:pP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для </a:t>
            </a:r>
            <a:r>
              <a:rPr lang="ru-RU" sz="240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полноскоростных</a:t>
            </a: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устройств составляет 1023 байта.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69875" algn="just">
              <a:lnSpc>
                <a:spcPct val="100000"/>
              </a:lnSpc>
              <a:spcAft>
                <a:spcPts val="600"/>
              </a:spcAft>
            </a:pP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для высокоскоростных устройств составляет 1024 байт.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3C3441-48A5-792A-3388-B36997A2E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90" y="5044503"/>
            <a:ext cx="6991710" cy="113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548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89F9D-F7BF-1BFF-DF35-CF60176D803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Пакеты согласования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D93CF0-530D-4217-4682-186ED5481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Три типа.</a:t>
            </a:r>
          </a:p>
          <a:p>
            <a:pPr indent="269875" algn="just">
              <a:spcAft>
                <a:spcPts val="600"/>
              </a:spcAft>
            </a:pP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ru-RU" sz="2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ACK</a:t>
            </a: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подтверждение того, что пакет был успешно принят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69875" algn="just">
              <a:spcAft>
                <a:spcPts val="600"/>
              </a:spcAft>
            </a:pP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ru-RU" sz="2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NAK</a:t>
            </a: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информирует, что устройство в данный момент не может принимать либо отправлять данные. Также используется в</a:t>
            </a:r>
            <a:r>
              <a:rPr lang="ru-RU" sz="240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2400" i="1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Interrupt</a:t>
            </a: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транзакциях для информирования хоста, что устройство не имеет новых данных для передачи. Хост никогда не может выдавать ответ </a:t>
            </a:r>
            <a:r>
              <a:rPr lang="ru-RU" sz="240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NAK. NAK</a:t>
            </a: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используется в целях управления потоком данных.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</a:t>
            </a:r>
            <a:r>
              <a:rPr lang="ru-RU" sz="2400" b="1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STALL</a:t>
            </a: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указывает, что устройство неспособно передавать или получать данные, и требуется вмешательство хоста для снятий состояния останова. Как только конечная точка устройства остановлена, устройство должно продолжить возвращать </a:t>
            </a:r>
            <a:r>
              <a:rPr lang="ru-RU" sz="240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STALL</a:t>
            </a: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пока условие, вызвавшее останов не будет удалено с помощью вмешательства хоста. Хосту запрещено возвращать </a:t>
            </a:r>
            <a:r>
              <a:rPr lang="ru-RU" sz="240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STALL</a:t>
            </a:r>
            <a:r>
              <a:rPr lang="ru-RU" sz="24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0470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C87D7-B744-6040-7D37-657431ECF75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Пакеты начала кадра.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8DA0C6-2B97-7A21-05F9-602A5D466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Пакет состоит из 11-ти битного номера кадра и генерируется хостом каждую 1</a:t>
            </a:r>
            <a:r>
              <a:rPr lang="ru-RU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</a:t>
            </a:r>
            <a:r>
              <a:rPr lang="ru-RU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± 500</a:t>
            </a:r>
            <a:r>
              <a:rPr lang="ru-RU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ns</a:t>
            </a:r>
            <a:r>
              <a:rPr lang="ru-RU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полно-скоростной шины и каждые 125 µ</a:t>
            </a:r>
            <a:r>
              <a:rPr lang="ru-RU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± 0.0625 µ</a:t>
            </a:r>
            <a:r>
              <a:rPr lang="ru-RU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ru-RU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высокоскоростной шины.</a:t>
            </a:r>
          </a:p>
          <a:p>
            <a:r>
              <a:rPr lang="ru-RU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Формат</a:t>
            </a:r>
          </a:p>
          <a:p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2E32D19-0413-6A1C-22EA-28C91A3E7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870" y="3746516"/>
            <a:ext cx="7345180" cy="148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878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A05C2F-2B55-A6A5-361C-8EE444E5867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u-RU" sz="5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5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Типы передач </a:t>
            </a:r>
            <a:br>
              <a:rPr lang="ru-RU" sz="5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ru-RU" sz="5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278D69-BDA1-1A06-79DB-0C83D642E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9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изохронные передачи;</a:t>
            </a:r>
          </a:p>
          <a:p>
            <a:r>
              <a:rPr lang="ru-RU" sz="39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передачи прерываний;</a:t>
            </a:r>
          </a:p>
          <a:p>
            <a:r>
              <a:rPr lang="ru-RU" sz="39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передачи управляющих команд; </a:t>
            </a:r>
          </a:p>
          <a:p>
            <a:r>
              <a:rPr lang="ru-RU" sz="39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передачи данных больших объемов.</a:t>
            </a:r>
            <a:endParaRPr lang="ru-RU" sz="39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ru-RU" sz="9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18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5927A9-C5EF-848F-E392-E6D98A579E7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/>
              <a:t>Основные управляющие сигналы для регистра.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B282972-7955-06D9-3531-E962A36200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95970" y="2713219"/>
            <a:ext cx="5023829" cy="2863121"/>
          </a:xfrm>
        </p:spPr>
      </p:pic>
      <p:pic>
        <p:nvPicPr>
          <p:cNvPr id="7" name="Объект 5">
            <a:extLst>
              <a:ext uri="{FF2B5EF4-FFF2-40B4-BE49-F238E27FC236}">
                <a16:creationId xmlns:a16="http://schemas.microsoft.com/office/drawing/2014/main" id="{963D92F3-4FA8-D073-3BA9-B78E905357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583443"/>
            <a:ext cx="5181600" cy="2835701"/>
          </a:xfrm>
        </p:spPr>
      </p:pic>
    </p:spTree>
    <p:extLst>
      <p:ext uri="{BB962C8B-B14F-4D97-AF65-F5344CB8AC3E}">
        <p14:creationId xmlns:p14="http://schemas.microsoft.com/office/powerpoint/2010/main" val="3729418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29A95A-3B48-B57E-0ADD-1EA7543C6F1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Объявление запуска частоты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9A764E-4080-9204-FF9F-F98E6391D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0000"/>
                </a:solidFill>
              </a:rPr>
              <a:t>localparam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T=20;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8EBFF-0F62-0B92-646D-C23AEBE89B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always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begin</a:t>
            </a:r>
          </a:p>
          <a:p>
            <a:pPr marL="0" indent="0">
              <a:buNone/>
            </a:pPr>
            <a:r>
              <a:rPr lang="en-US" dirty="0" err="1"/>
              <a:t>clk</a:t>
            </a:r>
            <a:r>
              <a:rPr lang="en-US" dirty="0"/>
              <a:t>=1’b0;</a:t>
            </a:r>
          </a:p>
          <a:p>
            <a:pPr marL="0" indent="0">
              <a:buNone/>
            </a:pPr>
            <a:r>
              <a:rPr lang="en-US" dirty="0"/>
              <a:t>#(T/2);</a:t>
            </a:r>
          </a:p>
          <a:p>
            <a:pPr marL="0" indent="0">
              <a:buNone/>
            </a:pPr>
            <a:r>
              <a:rPr lang="en-US" dirty="0" err="1"/>
              <a:t>clk</a:t>
            </a:r>
            <a:r>
              <a:rPr lang="en-US" dirty="0"/>
              <a:t>=1’b1;</a:t>
            </a:r>
          </a:p>
          <a:p>
            <a:pPr marL="0" indent="0">
              <a:buNone/>
            </a:pPr>
            <a:r>
              <a:rPr lang="en-US" dirty="0"/>
              <a:t>#(T/2);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end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55FC6D-2D22-1D12-5CCE-DE0A2D2B2C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//</a:t>
            </a:r>
            <a:r>
              <a:rPr lang="en-US" dirty="0" err="1">
                <a:solidFill>
                  <a:srgbClr val="00B050"/>
                </a:solidFill>
              </a:rPr>
              <a:t>localparam</a:t>
            </a:r>
            <a:r>
              <a:rPr lang="en-US" dirty="0">
                <a:solidFill>
                  <a:srgbClr val="00B050"/>
                </a:solidFill>
              </a:rPr>
              <a:t> T=20;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CEF0700-8302-D11D-F74F-56755F950AF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initial</a:t>
            </a:r>
          </a:p>
          <a:p>
            <a:r>
              <a:rPr lang="en-US" dirty="0">
                <a:solidFill>
                  <a:srgbClr val="FF0000"/>
                </a:solidFill>
              </a:rPr>
              <a:t>begin</a:t>
            </a:r>
          </a:p>
          <a:p>
            <a:r>
              <a:rPr lang="en-US" dirty="0" err="1"/>
              <a:t>clk</a:t>
            </a:r>
            <a:r>
              <a:rPr lang="en-US" dirty="0"/>
              <a:t>=1’b0;</a:t>
            </a:r>
          </a:p>
          <a:p>
            <a:r>
              <a:rPr lang="en-US" dirty="0">
                <a:solidFill>
                  <a:srgbClr val="FF0000"/>
                </a:solidFill>
              </a:rPr>
              <a:t> forever</a:t>
            </a:r>
          </a:p>
          <a:p>
            <a:r>
              <a:rPr lang="en-US" dirty="0"/>
              <a:t>#10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=~</a:t>
            </a:r>
            <a:r>
              <a:rPr lang="en-US" dirty="0" err="1"/>
              <a:t>clk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end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323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8FAB5-F117-C6C7-2328-0AA9B9B3199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Объявление промежутка действия </a:t>
            </a:r>
            <a:r>
              <a:rPr lang="en-US" b="1" i="1" dirty="0">
                <a:solidFill>
                  <a:schemeClr val="tx2"/>
                </a:solidFill>
              </a:rPr>
              <a:t>reset </a:t>
            </a:r>
            <a:r>
              <a:rPr lang="ru-RU" b="1" dirty="0">
                <a:solidFill>
                  <a:schemeClr val="tx2"/>
                </a:solidFill>
              </a:rPr>
              <a:t>при его активном уровне «1».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30857C-5722-41BB-0042-AB0C692596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initial</a:t>
            </a:r>
          </a:p>
          <a:p>
            <a:r>
              <a:rPr lang="en-US" dirty="0">
                <a:solidFill>
                  <a:srgbClr val="FF0000"/>
                </a:solidFill>
              </a:rPr>
              <a:t>begin</a:t>
            </a:r>
          </a:p>
          <a:p>
            <a:r>
              <a:rPr lang="en-US" dirty="0"/>
              <a:t>reset=1’b1;</a:t>
            </a:r>
          </a:p>
          <a:p>
            <a:r>
              <a:rPr lang="en-US" dirty="0"/>
              <a:t>#(T/4);</a:t>
            </a:r>
          </a:p>
          <a:p>
            <a:r>
              <a:rPr lang="en-US" dirty="0"/>
              <a:t>reset=1’b0;</a:t>
            </a: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7BE5F2B-F455-EEF7-77D8-C8E308C1E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58" y="1825625"/>
            <a:ext cx="5042941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initial</a:t>
            </a:r>
          </a:p>
          <a:p>
            <a:r>
              <a:rPr lang="en-US" dirty="0">
                <a:solidFill>
                  <a:srgbClr val="FF0000"/>
                </a:solidFill>
              </a:rPr>
              <a:t>begin</a:t>
            </a:r>
          </a:p>
          <a:p>
            <a:r>
              <a:rPr lang="en-US" dirty="0"/>
              <a:t>reset-=1’b1;</a:t>
            </a:r>
          </a:p>
          <a:p>
            <a:r>
              <a:rPr lang="en-US" dirty="0"/>
              <a:t>#5;</a:t>
            </a:r>
          </a:p>
          <a:p>
            <a:r>
              <a:rPr lang="en-US" dirty="0"/>
              <a:t>reset=1’b0;</a:t>
            </a:r>
          </a:p>
          <a:p>
            <a:r>
              <a:rPr lang="en-US" dirty="0">
                <a:solidFill>
                  <a:srgbClr val="FF0000"/>
                </a:solidFill>
              </a:rPr>
              <a:t>end;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805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12CE77-CA38-4115-F037-99CEC59F6D3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Объявление интервалов тестирования с заданными параметрами.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C28EC-0209-DAA8-F4E5-EA95C94FD9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initial</a:t>
            </a:r>
          </a:p>
          <a:p>
            <a:r>
              <a:rPr lang="en-US" dirty="0">
                <a:solidFill>
                  <a:srgbClr val="FF0000"/>
                </a:solidFill>
              </a:rPr>
              <a:t>begin</a:t>
            </a:r>
          </a:p>
          <a:p>
            <a:r>
              <a:rPr lang="en-US" dirty="0"/>
              <a:t>…..</a:t>
            </a:r>
          </a:p>
          <a:p>
            <a:r>
              <a:rPr lang="en-US" dirty="0"/>
              <a:t>load=1’b1;</a:t>
            </a:r>
          </a:p>
          <a:p>
            <a:r>
              <a:rPr lang="en-US" dirty="0"/>
              <a:t>d=4’d7;</a:t>
            </a:r>
          </a:p>
          <a:p>
            <a:r>
              <a:rPr lang="en-US" dirty="0">
                <a:solidFill>
                  <a:srgbClr val="FF0000"/>
                </a:solidFill>
              </a:rPr>
              <a:t>repeat</a:t>
            </a:r>
            <a:r>
              <a:rPr lang="en-US" dirty="0"/>
              <a:t>(2)@(</a:t>
            </a:r>
            <a:r>
              <a:rPr lang="en-US" dirty="0">
                <a:solidFill>
                  <a:srgbClr val="FF0000"/>
                </a:solidFill>
              </a:rPr>
              <a:t>negedge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);</a:t>
            </a:r>
          </a:p>
          <a:p>
            <a:r>
              <a:rPr lang="en-US" dirty="0"/>
              <a:t>load=1’b0;</a:t>
            </a:r>
          </a:p>
          <a:p>
            <a:r>
              <a:rPr lang="en-US" dirty="0" err="1"/>
              <a:t>ena</a:t>
            </a:r>
            <a:r>
              <a:rPr lang="en-US" dirty="0"/>
              <a:t>=1’b1;</a:t>
            </a:r>
          </a:p>
          <a:p>
            <a:r>
              <a:rPr lang="en-US" dirty="0">
                <a:solidFill>
                  <a:srgbClr val="FF0000"/>
                </a:solidFill>
              </a:rPr>
              <a:t>repeat</a:t>
            </a:r>
            <a:r>
              <a:rPr lang="en-US" dirty="0"/>
              <a:t>(6)@(</a:t>
            </a:r>
            <a:r>
              <a:rPr lang="en-US" dirty="0">
                <a:solidFill>
                  <a:srgbClr val="FF0000"/>
                </a:solidFill>
              </a:rPr>
              <a:t>posedge</a:t>
            </a:r>
            <a:r>
              <a:rPr lang="en-US" dirty="0"/>
              <a:t> </a:t>
            </a:r>
            <a:r>
              <a:rPr lang="en-US" dirty="0" err="1"/>
              <a:t>clk</a:t>
            </a:r>
            <a:r>
              <a:rPr lang="en-US" dirty="0"/>
              <a:t>);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645443-2748-1BF4-BFAE-D9B7204D191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initial</a:t>
            </a:r>
          </a:p>
          <a:p>
            <a:r>
              <a:rPr lang="en-US" dirty="0">
                <a:solidFill>
                  <a:srgbClr val="FF0000"/>
                </a:solidFill>
              </a:rPr>
              <a:t>begin</a:t>
            </a:r>
          </a:p>
          <a:p>
            <a:r>
              <a:rPr lang="en-US" dirty="0"/>
              <a:t>…..</a:t>
            </a:r>
          </a:p>
          <a:p>
            <a:r>
              <a:rPr lang="en-US" dirty="0"/>
              <a:t>load=1’b1;</a:t>
            </a:r>
          </a:p>
          <a:p>
            <a:r>
              <a:rPr lang="en-US" dirty="0"/>
              <a:t>d=4’d7;</a:t>
            </a:r>
          </a:p>
          <a:p>
            <a:r>
              <a:rPr lang="en-US" dirty="0">
                <a:solidFill>
                  <a:srgbClr val="FF0000"/>
                </a:solidFill>
              </a:rPr>
              <a:t>repeat</a:t>
            </a:r>
            <a:r>
              <a:rPr lang="en-US" dirty="0"/>
              <a:t>(2)#20;</a:t>
            </a:r>
          </a:p>
          <a:p>
            <a:r>
              <a:rPr lang="en-US" dirty="0"/>
              <a:t>load=1’b0;</a:t>
            </a:r>
          </a:p>
          <a:p>
            <a:r>
              <a:rPr lang="en-US" dirty="0" err="1"/>
              <a:t>ena</a:t>
            </a:r>
            <a:r>
              <a:rPr lang="en-US" dirty="0"/>
              <a:t>=1’b1;</a:t>
            </a:r>
          </a:p>
          <a:p>
            <a:r>
              <a:rPr lang="en-US" dirty="0">
                <a:solidFill>
                  <a:srgbClr val="FF0000"/>
                </a:solidFill>
              </a:rPr>
              <a:t>repeat</a:t>
            </a:r>
            <a:r>
              <a:rPr lang="en-US" dirty="0"/>
              <a:t>(6)#20;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9017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E678B4-CE3E-420C-9AFB-5CD6A689002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UART (</a:t>
            </a:r>
            <a:r>
              <a:rPr lang="ru-RU" b="1" dirty="0">
                <a:solidFill>
                  <a:schemeClr val="tx2"/>
                </a:solidFill>
              </a:rPr>
              <a:t>Универсальный асинхронный приемо-передатчик)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5DF9C0-816A-473F-BED9-10E07C105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 изобретен в середине прошлого века.</a:t>
            </a:r>
          </a:p>
          <a:p>
            <a:r>
              <a:rPr lang="ru-RU" dirty="0"/>
              <a:t>Данные передаются по 1 биту в определенный промежуток времени. Скорости от 300 бод до 921600 бод..</a:t>
            </a:r>
          </a:p>
          <a:p>
            <a:r>
              <a:rPr lang="ru-RU" dirty="0"/>
              <a:t>Информационных бит в посылке от 5 до 8.</a:t>
            </a:r>
          </a:p>
          <a:p>
            <a:r>
              <a:rPr lang="ru-RU" dirty="0"/>
              <a:t>Контроль по четности(нечетности) количества единиц в посылке.</a:t>
            </a:r>
          </a:p>
          <a:p>
            <a:r>
              <a:rPr lang="ru-RU" dirty="0"/>
              <a:t>Стартовый бит «0», стоповый бит «1» (или две «1»)</a:t>
            </a:r>
          </a:p>
        </p:txBody>
      </p:sp>
    </p:spTree>
    <p:extLst>
      <p:ext uri="{BB962C8B-B14F-4D97-AF65-F5344CB8AC3E}">
        <p14:creationId xmlns:p14="http://schemas.microsoft.com/office/powerpoint/2010/main" val="82651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3D0B90-63C0-1570-36FA-97C982DA09C9}"/>
              </a:ext>
            </a:extLst>
          </p:cNvPr>
          <p:cNvSpPr txBox="1"/>
          <p:nvPr/>
        </p:nvSpPr>
        <p:spPr>
          <a:xfrm>
            <a:off x="689548" y="644578"/>
            <a:ext cx="11002780" cy="47687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Основные регистры данных: регистр приема и регистр передачи.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Кроме регистров приема и передачи имеет два адресуемых делителя частоты (старший и младший байты адресуются отдельно), регистры управления линией и модемом, регистры состояния линии и модема, регистр разрешения прерываний и регистр-идентификатор прерываний.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Делители служат для хранения констант, изменяющих коэффициент деления тактовой частоты, чтобы обеспечить определенную скорость передачи.</a:t>
            </a:r>
          </a:p>
        </p:txBody>
      </p:sp>
    </p:spTree>
    <p:extLst>
      <p:ext uri="{BB962C8B-B14F-4D97-AF65-F5344CB8AC3E}">
        <p14:creationId xmlns:p14="http://schemas.microsoft.com/office/powerpoint/2010/main" val="3566758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F71ED-E38A-38BC-9EF4-51682F31A6F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Формат управляющего слова.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2E7AE8-7F87-E0DF-97BC-CA4E77E21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674246" cy="5167311"/>
          </a:xfrm>
        </p:spPr>
        <p:txBody>
          <a:bodyPr>
            <a:no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Перед началом работы необходимо записать управляющее слово по адресу регистра управления линией. В формате управляющего слова определяется: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1) -  доступ к регистрам приема/передачи или к регистрам выбора скорости;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2) - нормальная передача символов или старт (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рассоединение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3) – наличие контроля и тип контроля (паритет,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непаритет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4) - количество стоповых бит;</a:t>
            </a: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5) - количество разрядов в символе.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80692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1C418F-1AB5-7A40-2FF8-50AD59EB5DF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Структура передачи информации.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F785D19-4995-7CE4-EE16-A6D889C56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69" y="2923082"/>
            <a:ext cx="10818523" cy="21585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3874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9FD98-B82E-94B1-1361-97DFFB731E4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br>
              <a:rPr lang="ru-RU" sz="40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Интерфейс USB (Universal </a:t>
            </a:r>
            <a:r>
              <a:rPr lang="ru-RU" sz="3600" b="1" i="1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ru-RU" sz="3600" b="1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i="1" dirty="0" err="1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ru-RU" sz="3600" b="1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Универсальный Последовательный Интерфейс)</a:t>
            </a:r>
            <a:br>
              <a:rPr lang="ru-RU" sz="3600" b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3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8BA9DC-CC15-33C1-4202-C120C42C5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Предназначен для подключения периферийных устройств к персональному компьютеру. Позволяет производить обмен информацией с периферийными устройствами на трех скоростях (спецификация </a:t>
            </a:r>
            <a:r>
              <a:rPr lang="ru-RU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USB 2.0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Низкая скорость (</a:t>
            </a:r>
            <a:r>
              <a:rPr lang="ru-RU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ru-RU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Speed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LS) - 1,5 Мбит/с; 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Полная скорость (</a:t>
            </a:r>
            <a:r>
              <a:rPr lang="ru-RU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Full Speed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FS) - 12 Мбит/с; 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Высокая скорость (</a:t>
            </a:r>
            <a:r>
              <a:rPr lang="ru-RU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Speed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HS) - 480 Мбит/с. 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  Для подключения периферийных устройств используется 4-жильный кабель: питание +5 В, сигнальные провода </a:t>
            </a:r>
            <a:r>
              <a:rPr lang="ru-RU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D+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D-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общий провод. 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707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71B736-30A0-49E8-B8FF-A9C41E4D530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Структура </a:t>
            </a:r>
            <a:r>
              <a:rPr lang="en-US" b="1" dirty="0">
                <a:solidFill>
                  <a:schemeClr val="tx2"/>
                </a:solidFill>
              </a:rPr>
              <a:t>USB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8FABAF6-A6FD-4FF4-BF68-819AED7B24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230" y="1825625"/>
            <a:ext cx="6147446" cy="4667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4978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438C54-64B6-45C5-AF6A-862C7145ABD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Способ передачи данных по </a:t>
            </a:r>
            <a:r>
              <a:rPr lang="en-US" b="1" dirty="0">
                <a:solidFill>
                  <a:schemeClr val="tx2"/>
                </a:solidFill>
              </a:rPr>
              <a:t>USB.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1B000A-249C-4A48-8014-D5DD81A85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ru-RU" sz="11200" dirty="0">
                <a:latin typeface="Calibri" panose="020F0502020204030204" pitchFamily="34" charset="0"/>
                <a:cs typeface="Calibri" panose="020F0502020204030204" pitchFamily="34" charset="0"/>
              </a:rPr>
              <a:t>Передача данных пакетная.</a:t>
            </a:r>
          </a:p>
          <a:p>
            <a:r>
              <a:rPr lang="ru-RU" sz="1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Основные типы пакетов:</a:t>
            </a:r>
          </a:p>
          <a:p>
            <a:pPr marL="269875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пакет-признак</a:t>
            </a:r>
            <a:r>
              <a:rPr lang="ru-RU" sz="9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96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ru-RU" sz="9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6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paket</a:t>
            </a:r>
            <a:r>
              <a:rPr lang="ru-RU" sz="9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описывает тип и направление передачи данных, адрес устройства и порядковый номер конечной точки (КТ - адресуемая часть USB-устройства). </a:t>
            </a:r>
            <a:endParaRPr lang="ru-RU" sz="9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9875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9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96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пакет с данными</a:t>
            </a:r>
            <a:r>
              <a:rPr lang="ru-RU" sz="9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96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ru-RU" sz="9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6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ru-RU" sz="9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содержит передаваемые данные; </a:t>
            </a:r>
            <a:endParaRPr lang="ru-RU" sz="9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9875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9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96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пакет согласования</a:t>
            </a:r>
            <a:r>
              <a:rPr lang="ru-RU" sz="9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96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handshake</a:t>
            </a:r>
            <a:r>
              <a:rPr lang="ru-RU" sz="9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96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packet</a:t>
            </a:r>
            <a:r>
              <a:rPr lang="ru-RU" sz="9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предназначен для сообщения о результатах пересылки данных.</a:t>
            </a:r>
            <a:endParaRPr lang="ru-RU" sz="9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9875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9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пакет начала кадра </a:t>
            </a:r>
            <a:r>
              <a:rPr lang="ru-RU" sz="9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960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 of frame packets</a:t>
            </a:r>
            <a:r>
              <a:rPr lang="ru-RU" sz="9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содержит номер передаваемого кадра.</a:t>
            </a:r>
            <a:endParaRPr lang="ru-RU" sz="9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  <a:p>
            <a:pPr indent="269875" algn="just">
              <a:spcAft>
                <a:spcPts val="6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1372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2E4C597-7278-1509-941F-FBE6430DEEC9}"/>
              </a:ext>
            </a:extLst>
          </p:cNvPr>
          <p:cNvSpPr txBox="1"/>
          <p:nvPr/>
        </p:nvSpPr>
        <p:spPr>
          <a:xfrm>
            <a:off x="1244184" y="719528"/>
            <a:ext cx="9923488" cy="521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2800" i="1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USB</a:t>
            </a:r>
            <a:r>
              <a:rPr lang="ru-RU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пакет состоит из нескольких полей. 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69875" algn="just">
              <a:spcAft>
                <a:spcPts val="600"/>
              </a:spcAft>
            </a:pPr>
            <a:r>
              <a:rPr lang="ru-RU" sz="28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Любой тип пакета должен содержать поле синхронизации, поле идентификатора пакета и поле конца пакета. </a:t>
            </a:r>
          </a:p>
          <a:p>
            <a:pPr indent="269875" algn="just">
              <a:spcAft>
                <a:spcPts val="600"/>
              </a:spcAft>
            </a:pPr>
            <a:r>
              <a:rPr lang="ru-RU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Пакет-признак кроме этих полей должен содержать поле адреса устройства, поле адреса конечной точки и поле контроля (циклический контроль по избыточности).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69875" algn="just">
              <a:spcAft>
                <a:spcPts val="600"/>
              </a:spcAft>
            </a:pPr>
            <a:r>
              <a:rPr lang="ru-RU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Пакет с данными должен содержать поле данных и поле контроля.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indent="269875" algn="just">
              <a:spcAft>
                <a:spcPts val="600"/>
              </a:spcAft>
            </a:pPr>
            <a:r>
              <a:rPr lang="ru-RU" sz="2800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Пакет согласования содержит только три основных поля.</a:t>
            </a:r>
          </a:p>
          <a:p>
            <a:pPr indent="269875">
              <a:spcAft>
                <a:spcPts val="600"/>
              </a:spcAft>
            </a:pPr>
            <a:r>
              <a:rPr lang="ru-RU" sz="280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Пакет начала кадра, помимо основных полей, должен содержать поле номера кадра и поле контроля.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1344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904</Words>
  <Application>Microsoft Office PowerPoint</Application>
  <PresentationFormat>Широкоэкранный</PresentationFormat>
  <Paragraphs>120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Тема Office</vt:lpstr>
      <vt:lpstr>Архитектура вычислительных систем</vt:lpstr>
      <vt:lpstr>UART (Универсальный асинхронный приемо-передатчик)</vt:lpstr>
      <vt:lpstr>Презентация PowerPoint</vt:lpstr>
      <vt:lpstr>Формат управляющего слова.</vt:lpstr>
      <vt:lpstr>Структура передачи информации.</vt:lpstr>
      <vt:lpstr> Интерфейс USB (Universal Serial Bus - Универсальный Последовательный Интерфейс) </vt:lpstr>
      <vt:lpstr>Структура USB</vt:lpstr>
      <vt:lpstr>Способ передачи данных по USB.</vt:lpstr>
      <vt:lpstr>Презентация PowerPoint</vt:lpstr>
      <vt:lpstr>Пакеты – признаки.</vt:lpstr>
      <vt:lpstr>Пакеты данных</vt:lpstr>
      <vt:lpstr>Пакеты согласования</vt:lpstr>
      <vt:lpstr>Пакеты начала кадра.</vt:lpstr>
      <vt:lpstr> Типы передач  </vt:lpstr>
      <vt:lpstr>Основные управляющие сигналы для регистра.</vt:lpstr>
      <vt:lpstr>Объявление запуска частоты</vt:lpstr>
      <vt:lpstr>Объявление промежутка действия reset при его активном уровне «1».</vt:lpstr>
      <vt:lpstr>Объявление интервалов тестирования с заданными параметрами.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вычислительных систем</dc:title>
  <dc:creator> </dc:creator>
  <cp:lastModifiedBy>Olga Neelova</cp:lastModifiedBy>
  <cp:revision>9</cp:revision>
  <dcterms:created xsi:type="dcterms:W3CDTF">2022-10-22T17:24:40Z</dcterms:created>
  <dcterms:modified xsi:type="dcterms:W3CDTF">2023-10-22T12:54:47Z</dcterms:modified>
</cp:coreProperties>
</file>