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76" r:id="rId6"/>
    <p:sldId id="268" r:id="rId7"/>
    <p:sldId id="269" r:id="rId8"/>
    <p:sldId id="267" r:id="rId9"/>
    <p:sldId id="270" r:id="rId10"/>
    <p:sldId id="272" r:id="rId11"/>
    <p:sldId id="273" r:id="rId12"/>
    <p:sldId id="274" r:id="rId13"/>
    <p:sldId id="285" r:id="rId14"/>
    <p:sldId id="286" r:id="rId15"/>
    <p:sldId id="275" r:id="rId16"/>
    <p:sldId id="297" r:id="rId17"/>
    <p:sldId id="296" r:id="rId18"/>
    <p:sldId id="277" r:id="rId19"/>
    <p:sldId id="278" r:id="rId20"/>
    <p:sldId id="279" r:id="rId21"/>
    <p:sldId id="280" r:id="rId22"/>
    <p:sldId id="287" r:id="rId23"/>
    <p:sldId id="291" r:id="rId24"/>
    <p:sldId id="288" r:id="rId25"/>
    <p:sldId id="289" r:id="rId26"/>
    <p:sldId id="293" r:id="rId27"/>
    <p:sldId id="292" r:id="rId28"/>
    <p:sldId id="294" r:id="rId29"/>
    <p:sldId id="295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85DB-8D35-CCAB-17CC-5CCAC0FC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92976C-DD46-368F-CE44-C9B966087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AB869-6974-1F8C-9329-5736482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0CC7C-0DEC-5231-7A3A-B60A8E4E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E8DFB-E36D-E697-0E95-364E693E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4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4BB7D-9816-017D-1649-A17F0D38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155DE9-AF83-3F3E-72F6-302AD617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7DD9F-6733-555F-37C2-821DD290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34012-1C00-A6C3-677D-D9E93DF3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2638-A78C-E2D9-EC47-0B110320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498B3-AEB9-936B-5207-BEE66E042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2319E9-D833-9B16-0862-EC02AA95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14DC1-2ADA-8939-8265-8C58D235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9D8C2-DE33-2239-2167-7DBBC71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05DD14-35D2-1BBC-B278-83062BCB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8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6C19-F146-951C-D8A4-1437BB0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58F35-558E-5734-37D1-252E835C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A26A6-2A8C-9292-EEB8-AE2421C9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8718A6-F048-AB32-C3D8-4B3260FF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9F08D-52EE-5092-40A3-0D1D6B00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155E3-6002-DC4A-D687-489386A1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A0F53B-1D8D-747E-43A7-E290FCAFD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01E4D-8755-3A14-44BE-2F263B9D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FBF7E-4B64-4B4A-4D18-7E04F595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48661F-8C48-4CA4-D468-3906E032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60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64232-0F60-8F1B-6E56-C1988FC6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A1DBED-BE52-AF53-5687-5996F2B8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22907D-C361-A549-5014-BE2FE3EE8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8A8222-DE16-7035-0580-7573B1B4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B577F-DEDD-39B1-01CF-8597211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88992-A837-CD31-1D68-885AE9E8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7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2C47-E1A9-24C6-61F0-2FA70A3B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869D8-C884-4D88-7E25-0520EBA6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088F11-400F-9078-2042-6A3AAF5D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DF8034-1798-7230-6344-E88D1523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D3FCE-E8E5-EC49-8507-D570B07E5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902052-8BA8-3156-BB0D-D51DF43C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D755B9-D39A-E906-5B83-C19DE80E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9EE1F0-E731-5AA3-86FF-316BC531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2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0EC38-6E28-1CC1-3BC6-19831F1C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029746-9E24-B734-377E-EFFCE3AA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392C47-E0CF-7E4E-35DD-B55B5A97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D7B21F-22E1-19AF-926A-AEABC145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1155F8-2DF3-0182-F64A-D80AEFA9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17AB77-1B22-C1EB-DF51-B4B262EB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DCE25-275E-2B65-2484-751D2C70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8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A87A5-C79F-0351-8C20-EED4150C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D241E-35ED-B74C-CAD9-26E9D4F7D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93B9-6B22-C3E3-8335-2C3D099A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238C58-66EC-5DED-5AFF-830B840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4F3917-7FCC-1C22-EDED-9AA66214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4FCA1-CC5D-960C-707D-4D3191B3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0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0B130-DE43-6D67-DEA4-F44B8741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A5B25F-D5D6-E5FD-0DB0-31BA2752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831D3-67E7-6550-6A49-904CA5D7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5F443E-B430-1AFE-22EB-86B84842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4C9128-276F-75A1-F3FC-22ED4C43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F21902-16AE-6EFF-6BAE-AB4330F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70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51EF-EA27-635D-B270-A9FB9914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C85B0-424F-27B8-90A3-EE9ADCDE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EDC92-610C-E768-9E94-E3F0ED9C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E455B-7D5C-479A-9E65-0E7BD2B15BA6}" type="datetimeFigureOut">
              <a:rPr lang="ru-RU" smtClean="0"/>
              <a:t>17.12.2023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85DFC8-716A-95D2-05C6-8C5BA402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B336D-263C-981C-98E2-4C4F305E7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A9FC-5E04-491E-9DD7-AB09604B7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1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5EAAC-2496-ECCB-6C07-10F0FFD6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882701-BE13-520C-ED56-E5C051CD1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7.</a:t>
            </a:r>
          </a:p>
        </p:txBody>
      </p:sp>
    </p:spTree>
    <p:extLst>
      <p:ext uri="{BB962C8B-B14F-4D97-AF65-F5344CB8AC3E}">
        <p14:creationId xmlns:p14="http://schemas.microsoft.com/office/powerpoint/2010/main" val="31998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1A675D-6005-43DB-8AD7-D5AE21DC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Подключение по 2-проводной схеме.</a:t>
            </a:r>
          </a:p>
          <a:p>
            <a:r>
              <a:rPr lang="ru-RU" dirty="0"/>
              <a:t>Предельная емкость подключенных устройств 400пф.</a:t>
            </a:r>
          </a:p>
          <a:p>
            <a:r>
              <a:rPr lang="ru-RU" dirty="0"/>
              <a:t>Режимы: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тандартный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  100Кбит/сек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быстрый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)– 400Кбит/сек,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высокоскоростной режим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до 3,4Мбит/сек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F9989D-8A42-4E5A-ADB5-D6C8FE68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шина</a:t>
            </a:r>
            <a:r>
              <a:rPr lang="en-US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I2C - Inter-integrated circuit bus)</a:t>
            </a:r>
            <a:br>
              <a:rPr lang="ru-RU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66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9DF206-829A-4017-AE8C-ED44E5EF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Подключение устройств на шину </a:t>
            </a:r>
            <a:r>
              <a:rPr lang="en-US" b="1" dirty="0">
                <a:solidFill>
                  <a:schemeClr val="tx2"/>
                </a:solidFill>
              </a:rPr>
              <a:t>I2C.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6E72534A-7251-402A-89E9-1A6F92F0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7" y="2306056"/>
            <a:ext cx="9961905" cy="33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74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026016-A4E9-4809-9135-16E92C0B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Принцип формирования пакета.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710A964D-0233-472E-8CE2-06362E34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6" y="1798913"/>
            <a:ext cx="8590548" cy="488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8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9DEA98-01B8-7159-1A9D-12DF966490F7}"/>
              </a:ext>
            </a:extLst>
          </p:cNvPr>
          <p:cNvSpPr txBox="1"/>
          <p:nvPr/>
        </p:nvSpPr>
        <p:spPr>
          <a:xfrm>
            <a:off x="1214203" y="329783"/>
            <a:ext cx="10058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Ведущее устройство,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первым выставившее на линию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«0» при неактивной линии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синхронизации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может начинать обмен.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Синхронизацию всегда  генерирует ведущее устройство.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 низком уровне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выбор данных и их передача, при высоком – считывание приемником. Каждый бит информации передается за один такт. 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5786B-F822-B056-EBAF-7FAC0C1D157B}"/>
              </a:ext>
            </a:extLst>
          </p:cNvPr>
          <p:cNvSpPr txBox="1"/>
          <p:nvPr/>
        </p:nvSpPr>
        <p:spPr>
          <a:xfrm>
            <a:off x="1214202" y="3007439"/>
            <a:ext cx="98935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уровня на линии данных при высоком уровне синхронизации недопустимо, потому что это будет воспринято как прекращение сеанса обмена. Перепад в «1» будет воспринят как прекращение всех обменов (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-условие мастера), перепад в «0» будет воспринят как начало нового обращения ведущего к одному из ведомых без закрытия предыдущего сеанса.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98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D93C55-4826-2E17-13E3-60FEA8AC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15" y="1192964"/>
            <a:ext cx="8232344" cy="480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6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64EB27-9301-4CA3-B17E-E3954BA9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Формат пакета-признака.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A1F3C497-7281-475B-8996-CFAA14AD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23" y="2731168"/>
            <a:ext cx="8121315" cy="270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19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3C5-B6F1-D765-2B04-6D9A4267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9080" cy="4667250"/>
          </a:xfrm>
        </p:spPr>
        <p:txBody>
          <a:bodyPr/>
          <a:lstStyle/>
          <a:p>
            <a:r>
              <a:rPr lang="ru-RU" dirty="0"/>
              <a:t>Для обмена с внешним устройством регистр процессора первоначально связан с регистром данных внутреннего порта.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6973235-8CCA-E9F8-0F06-EEE24549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10" y="2773180"/>
            <a:ext cx="5682761" cy="389432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7C0E58-A206-CD51-E01C-BBCA5EA3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Обмен с внешними устройствами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04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7B93-1779-FEBF-D577-256CD63D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434715"/>
            <a:ext cx="10589301" cy="16493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Структура внутреннего параллельного порта процессора </a:t>
            </a:r>
            <a:r>
              <a:rPr lang="en-US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Cortex</a:t>
            </a:r>
            <a:r>
              <a:rPr lang="ru-RU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ru-RU" sz="4000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D885C61-F8E2-0B4B-FE7F-84076AEE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30" y="2312800"/>
            <a:ext cx="8499422" cy="4070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25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F96B-7867-AABE-A7FE-89799B03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Внутренние параллельные порты. Интерфейс 8255</a:t>
            </a:r>
            <a:r>
              <a:rPr lang="en-US" b="1" dirty="0">
                <a:solidFill>
                  <a:schemeClr val="tx2"/>
                </a:solidFill>
              </a:rPr>
              <a:t>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A5E2FD-727A-033E-90A8-29D70F7C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01" y="2038662"/>
            <a:ext cx="8325440" cy="428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50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39AF5-25D4-0D19-2AF6-2F58EC08DF05}"/>
              </a:ext>
            </a:extLst>
          </p:cNvPr>
          <p:cNvSpPr txBox="1"/>
          <p:nvPr/>
        </p:nvSpPr>
        <p:spPr>
          <a:xfrm>
            <a:off x="1079292" y="434715"/>
            <a:ext cx="10178321" cy="464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микропроцессоров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начиная с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80, далее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86/88 широко использовался интерфейс 8255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 используется и в настоящее время, но в качестве порта для внутренних соединений. Схема этого параллельного интерфейса включает три 8-разрядных порта, разделяемых на две группы. При этом каналы порта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могут работать как в группе, так и автономно, если это необходимо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Адресация регистров интерфейса производится по двум младшим адресным линиям.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0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BF60A6D-6734-49DD-ACC8-4211475B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Интерфейс (шина) </a:t>
            </a:r>
            <a:r>
              <a:rPr lang="en-US" b="1" dirty="0">
                <a:solidFill>
                  <a:schemeClr val="tx2"/>
                </a:solidFill>
              </a:rPr>
              <a:t>SPI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BB19FAD7-C30F-4A10-9DAC-287161A6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4" y="2394284"/>
            <a:ext cx="9957947" cy="3392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01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A78B6-46CC-1E24-71EE-FF202BAF536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Работа порта в зависимости от адреса и управления.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FA58AE4-2FE2-AEE8-BF27-C8B72F26D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254" y="1825625"/>
            <a:ext cx="6157716" cy="5006108"/>
          </a:xfrm>
        </p:spPr>
      </p:pic>
    </p:spTree>
    <p:extLst>
      <p:ext uri="{BB962C8B-B14F-4D97-AF65-F5344CB8AC3E}">
        <p14:creationId xmlns:p14="http://schemas.microsoft.com/office/powerpoint/2010/main" val="340019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D1AE5-92D7-80E5-D05F-EB3FA8BCB4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Формат управляющего слова в регистре состояния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A42B3-8580-264C-C88C-5B03367B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Схема может работать в двух режимах по каналам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0-м и 1-м. Дополнительно канал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работать и в дуплексном режиме – 2-м.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F5FCBE-6398-0FBB-71E3-3EFA3122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67" y="2555491"/>
            <a:ext cx="7270230" cy="4032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10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ACDC6-39E8-33EF-C210-16053AF154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Структуры конечных автоматов.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7096E3-4A0F-1A3A-D6C9-EB30D2011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201069"/>
            <a:ext cx="8134350" cy="3600450"/>
          </a:xfrm>
        </p:spPr>
      </p:pic>
    </p:spTree>
    <p:extLst>
      <p:ext uri="{BB962C8B-B14F-4D97-AF65-F5344CB8AC3E}">
        <p14:creationId xmlns:p14="http://schemas.microsoft.com/office/powerpoint/2010/main" val="16475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CC17E-6C77-9304-CF13-EDD05A9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Пример конечного автомата (светофор).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990184-6736-86C8-C66A-A188756C6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60" y="2524918"/>
            <a:ext cx="10954039" cy="3518914"/>
          </a:xfrm>
        </p:spPr>
      </p:pic>
    </p:spTree>
    <p:extLst>
      <p:ext uri="{BB962C8B-B14F-4D97-AF65-F5344CB8AC3E}">
        <p14:creationId xmlns:p14="http://schemas.microsoft.com/office/powerpoint/2010/main" val="92682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6D810-C3A5-0E72-2AA6-3B7132F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Пример программы функционирования</a:t>
            </a:r>
            <a:r>
              <a:rPr lang="ru-RU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6093A-BF37-74D8-45CB-C1B1F33C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svet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(input </a:t>
            </a:r>
            <a:r>
              <a:rPr lang="en-US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key,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input </a:t>
            </a:r>
            <a:r>
              <a:rPr 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reg [1:0] out);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 [1:0] state;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 [3:0]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Res = 0, red = 1, Y= 2, Gr = 3; </a:t>
            </a:r>
            <a:endParaRPr lang="ru-RU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215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C2E83-03CC-B868-A485-D4BDE7E540D7}"/>
              </a:ext>
            </a:extLst>
          </p:cNvPr>
          <p:cNvSpPr txBox="1"/>
          <p:nvPr/>
        </p:nvSpPr>
        <p:spPr>
          <a:xfrm>
            <a:off x="1019330" y="899409"/>
            <a:ext cx="10418165" cy="447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описание переходов – формирование состояний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(</a:t>
            </a:r>
            <a:r>
              <a:rPr lang="en-US" sz="28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state &lt;= Res;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(state)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Res: state &lt;= red;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2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566B6-C7AD-5B7D-1525-839075B25205}"/>
              </a:ext>
            </a:extLst>
          </p:cNvPr>
          <p:cNvSpPr txBox="1"/>
          <p:nvPr/>
        </p:nvSpPr>
        <p:spPr>
          <a:xfrm>
            <a:off x="1528997" y="1139252"/>
            <a:ext cx="8439461" cy="391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red: if(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state &lt;= Y;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Y: if(!key) state &lt;= red;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state &lt;= Gr;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Gr: if(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state &lt;= Y;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endcase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499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7EDB65-76F0-F1FE-0DE2-CD7BD4AE566A}"/>
              </a:ext>
            </a:extLst>
          </p:cNvPr>
          <p:cNvSpPr txBox="1"/>
          <p:nvPr/>
        </p:nvSpPr>
        <p:spPr>
          <a:xfrm>
            <a:off x="1588957" y="644577"/>
            <a:ext cx="8964118" cy="504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формирование событий – состояний выхода ИУ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@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posedge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 (state)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4'd0;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&lt;= 2'b00;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0402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9B0A6C-6E1A-823B-1BFD-773896D5E4BE}"/>
              </a:ext>
            </a:extLst>
          </p:cNvPr>
          <p:cNvSpPr txBox="1"/>
          <p:nvPr/>
        </p:nvSpPr>
        <p:spPr>
          <a:xfrm>
            <a:off x="1499016" y="149903"/>
            <a:ext cx="7641235" cy="616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4'd0;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+ 2’d1;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out&lt;=2’b01;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begin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&lt;= 2’b10;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6649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E9ED5-7786-8EDB-EEA4-CEDA8AE6B53F}"/>
              </a:ext>
            </a:extLst>
          </p:cNvPr>
          <p:cNvSpPr txBox="1"/>
          <p:nvPr/>
        </p:nvSpPr>
        <p:spPr>
          <a:xfrm>
            <a:off x="1678898" y="224853"/>
            <a:ext cx="7585023" cy="560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Gr: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==4'd10)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2'd0;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+ 2'd1;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&lt;= 2’b11; </a:t>
            </a: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ru-RU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???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endcase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2010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B9B00A-C465-4664-8CA0-711211A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Независимое подключение.</a:t>
            </a:r>
          </a:p>
        </p:txBody>
      </p:sp>
      <p:pic>
        <p:nvPicPr>
          <p:cNvPr id="5" name="Объект 3" descr="Независимое подключение к шине SPI">
            <a:extLst>
              <a:ext uri="{FF2B5EF4-FFF2-40B4-BE49-F238E27FC236}">
                <a16:creationId xmlns:a16="http://schemas.microsoft.com/office/drawing/2014/main" id="{FB44E22A-EB5B-4772-B1DD-5130D5E2C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30" y="2406317"/>
            <a:ext cx="10158086" cy="324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95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529870-3755-4C90-AAF3-CBCA443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Каскадное подключение</a:t>
            </a:r>
          </a:p>
        </p:txBody>
      </p:sp>
      <p:pic>
        <p:nvPicPr>
          <p:cNvPr id="5" name="Объект 3" descr="Каскадное подключение к шине SPI">
            <a:extLst>
              <a:ext uri="{FF2B5EF4-FFF2-40B4-BE49-F238E27FC236}">
                <a16:creationId xmlns:a16="http://schemas.microsoft.com/office/drawing/2014/main" id="{054AE63B-CCBD-4FC7-BF8E-F852A74B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80" y="2622884"/>
            <a:ext cx="9712512" cy="2791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43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BBE833-D9A8-1EF1-67A9-A761DE0E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98" y="1648918"/>
            <a:ext cx="5950552" cy="3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EF8E26-8696-42B9-8B16-21403C39D3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Исходный уровень синхронизации </a:t>
            </a:r>
            <a:r>
              <a:rPr lang="en-US" dirty="0"/>
              <a:t>CPOL=0</a:t>
            </a:r>
            <a:endParaRPr lang="ru-RU" dirty="0"/>
          </a:p>
          <a:p>
            <a:r>
              <a:rPr lang="ru-RU" dirty="0"/>
              <a:t>Исходная фаза цикла обмена </a:t>
            </a:r>
            <a:r>
              <a:rPr lang="en-US" dirty="0"/>
              <a:t>CPHA =0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53E64B-C1F0-4B32-838F-42436C19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0</a:t>
            </a:r>
          </a:p>
        </p:txBody>
      </p:sp>
      <p:pic>
        <p:nvPicPr>
          <p:cNvPr id="8" name="Объект 4" descr="tabl2_pic1">
            <a:extLst>
              <a:ext uri="{FF2B5EF4-FFF2-40B4-BE49-F238E27FC236}">
                <a16:creationId xmlns:a16="http://schemas.microsoft.com/office/drawing/2014/main" id="{6F02FEA3-D80A-4D19-9366-5E73B2F48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2" y="2237875"/>
            <a:ext cx="3913039" cy="3633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9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7D733AA-C4E7-49C3-9286-48FA2F0F0E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CPOL=0; CPHA=1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70655C-5559-4AB1-9066-61AF1424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1 и 2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474E39C-D124-492C-84A9-5AEB277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CPOL=1; CPHA=0</a:t>
            </a:r>
            <a:br>
              <a:rPr lang="en-US" dirty="0"/>
            </a:br>
            <a:endParaRPr lang="ru-RU" dirty="0"/>
          </a:p>
        </p:txBody>
      </p:sp>
      <p:pic>
        <p:nvPicPr>
          <p:cNvPr id="7" name="Рисунок 6" descr="tabl2_pic2">
            <a:extLst>
              <a:ext uri="{FF2B5EF4-FFF2-40B4-BE49-F238E27FC236}">
                <a16:creationId xmlns:a16="http://schemas.microsoft.com/office/drawing/2014/main" id="{E60A8AA1-8C95-4ADE-9989-635D51E8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845410"/>
            <a:ext cx="3435090" cy="3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8DB55-668B-46C3-8984-597E039B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9" y="2404003"/>
            <a:ext cx="3508130" cy="34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5A437E-1DA6-4C9A-A544-8F09FA38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CPOL=1; CPHA=1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24F013-3E90-4A35-9418-5E1E0B31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3.</a:t>
            </a:r>
          </a:p>
        </p:txBody>
      </p:sp>
      <p:pic>
        <p:nvPicPr>
          <p:cNvPr id="8" name="Рисунок 7" descr="tabl2_pic4">
            <a:extLst>
              <a:ext uri="{FF2B5EF4-FFF2-40B4-BE49-F238E27FC236}">
                <a16:creationId xmlns:a16="http://schemas.microsoft.com/office/drawing/2014/main" id="{4340F196-D8D4-4B7F-AD94-345829A9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84" y="2060831"/>
            <a:ext cx="436651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12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17FD3-2F51-4C8A-B61D-BC99B356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Полнодуплексная передача данных по умолчанию.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произвольного выбора длины пакета.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использования в системах с </a:t>
            </a:r>
            <a:r>
              <a:rPr lang="ru-RU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низкостабильной</a:t>
            </a: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тактовой частотой.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Адрес ведомого устройства не передается в структуре пакета.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отличие от параллельных интерфейсов имеет только 4 вывода.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4A34CF-6763-402D-8360-5B2E5775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интерфейса </a:t>
            </a:r>
            <a:r>
              <a:rPr lang="en-US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ru-RU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4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09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694</Words>
  <Application>Microsoft Office PowerPoint</Application>
  <PresentationFormat>Широкоэкранный</PresentationFormat>
  <Paragraphs>95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</vt:lpstr>
      <vt:lpstr>Интерфейс (шина) SPI</vt:lpstr>
      <vt:lpstr>Независимое подключение.</vt:lpstr>
      <vt:lpstr>Каскадное подключение</vt:lpstr>
      <vt:lpstr>Презентация PowerPoint</vt:lpstr>
      <vt:lpstr>Режим 0</vt:lpstr>
      <vt:lpstr>Режимы 1 и 2</vt:lpstr>
      <vt:lpstr>Режим 3.</vt:lpstr>
      <vt:lpstr>Преимущества интерфейса SPI. </vt:lpstr>
      <vt:lpstr>  Интерфейс (шина I2C - Inter-integrated circuit bus) </vt:lpstr>
      <vt:lpstr>Подключение устройств на шину I2C.</vt:lpstr>
      <vt:lpstr>Принцип формирования пакета.</vt:lpstr>
      <vt:lpstr>Презентация PowerPoint</vt:lpstr>
      <vt:lpstr>Презентация PowerPoint</vt:lpstr>
      <vt:lpstr>Формат пакета-признака.</vt:lpstr>
      <vt:lpstr>Обмен с внешними устройствами.</vt:lpstr>
      <vt:lpstr>Структура внутреннего параллельного порта процессора Cortex9A </vt:lpstr>
      <vt:lpstr>Внутренние параллельные порты. Интерфейс 8255A.</vt:lpstr>
      <vt:lpstr>Презентация PowerPoint</vt:lpstr>
      <vt:lpstr>Работа порта в зависимости от адреса и управления.</vt:lpstr>
      <vt:lpstr>Формат управляющего слова в регистре состояния</vt:lpstr>
      <vt:lpstr>Структуры конечных автоматов.</vt:lpstr>
      <vt:lpstr>Пример конечного автомата (светофор).</vt:lpstr>
      <vt:lpstr>Пример программы функционирования.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</dc:title>
  <dc:creator> </dc:creator>
  <cp:lastModifiedBy>Olga Neelova</cp:lastModifiedBy>
  <cp:revision>9</cp:revision>
  <dcterms:created xsi:type="dcterms:W3CDTF">2022-10-28T17:24:52Z</dcterms:created>
  <dcterms:modified xsi:type="dcterms:W3CDTF">2023-12-17T12:33:01Z</dcterms:modified>
</cp:coreProperties>
</file>