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6" r:id="rId4"/>
    <p:sldId id="278" r:id="rId5"/>
    <p:sldId id="267" r:id="rId6"/>
    <p:sldId id="273" r:id="rId7"/>
    <p:sldId id="279" r:id="rId8"/>
    <p:sldId id="280" r:id="rId9"/>
    <p:sldId id="268" r:id="rId10"/>
    <p:sldId id="270" r:id="rId11"/>
    <p:sldId id="277" r:id="rId12"/>
    <p:sldId id="281" r:id="rId13"/>
    <p:sldId id="271" r:id="rId14"/>
    <p:sldId id="272" r:id="rId15"/>
    <p:sldId id="274" r:id="rId16"/>
    <p:sldId id="275" r:id="rId17"/>
    <p:sldId id="276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0" autoAdjust="0"/>
    <p:restoredTop sz="94660"/>
  </p:normalViewPr>
  <p:slideViewPr>
    <p:cSldViewPr snapToGrid="0">
      <p:cViewPr varScale="1">
        <p:scale>
          <a:sx n="51" d="100"/>
          <a:sy n="51" d="100"/>
        </p:scale>
        <p:origin x="90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17EFC1-2BF8-0C8A-6867-E1FB84C06C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80196FC-3621-B064-E17B-800FF014F6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6BED4E-C2A5-E24B-B7B1-2ED9E1871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B43F-6D6F-4619-A6E0-1948F0B41A8B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A6D1C9-1B1D-98CF-52C8-E417653A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75686F-7F80-603D-F01B-9C2A77FBC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FCA69-9BE1-414F-AADC-095B7DC2B2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0384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3A74AD-9908-F5B1-6776-408ED9A83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E7A8D90-967E-20A3-8268-7C4D531C6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4460A6-119B-FF4E-FA27-514D8BD37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B43F-6D6F-4619-A6E0-1948F0B41A8B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9F1474-FB87-D342-4524-E2C3A21A7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382CC7-D00F-42CC-9FB8-4F8166653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FCA69-9BE1-414F-AADC-095B7DC2B2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120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0E2D83E-785A-B3FC-2F4B-675FE0537E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8411DB0-FEA4-E323-4E78-A1C0CD004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56FE64-1B93-0A06-B6BC-9463D6D73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B43F-6D6F-4619-A6E0-1948F0B41A8B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842B2A-EA03-1C2A-0D7D-90E9EE42A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4AA8CC-97BA-A673-26A0-3A2824888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FCA69-9BE1-414F-AADC-095B7DC2B2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830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2CE348-9803-48B4-845F-4C8DF9475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867022-BE8B-04A7-5C0E-002FE5702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E8EABA-7714-63C2-951D-606AC71DC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B43F-6D6F-4619-A6E0-1948F0B41A8B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F1FF61-B4F6-326D-68AD-B3641F74C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084BCF-A52E-C42F-C033-411AE36DB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FCA69-9BE1-414F-AADC-095B7DC2B2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247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30BE89-E13A-CBB3-DDBA-1D0C46066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10CCBA6-ADD4-7F14-4C89-FA3E529A3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AEDBB0-AF83-F859-5CB7-358FAD493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B43F-6D6F-4619-A6E0-1948F0B41A8B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C6D18B-2DA3-803B-39A7-FB41ED21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3F0843-470A-E91F-93B4-7DFFB6821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FCA69-9BE1-414F-AADC-095B7DC2B2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5315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BB7EDF-BD8D-86DC-E7FC-CB96CE0D0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FA4B92-B092-1751-141B-B1A9AA85FF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E1FCA19-0879-149C-C1EA-379C436E6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B800338-C97B-89AB-A3DC-928A85ADE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B43F-6D6F-4619-A6E0-1948F0B41A8B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6B22E1-3AF5-07F5-0E1E-10867117D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4333442-CDAE-78D1-5C1E-889C377B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FCA69-9BE1-414F-AADC-095B7DC2B2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42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4C21AF-B8A6-8264-ED2A-8ED0D700A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0DE6B09-F972-6603-9B37-0FFCA2F8E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7648400-FE5C-1016-1533-D8AEDD2D9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74E131E-F158-B5C5-92E9-ED66CD3E61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C10ED58-776A-14FC-EEAE-E3B4852C34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8430161-AFFD-95D5-69F3-763E551A9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B43F-6D6F-4619-A6E0-1948F0B41A8B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8EA889E-A13C-684A-00CC-7DDCC0AE9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06FE922-2774-6BD3-2F3B-DC572CEF9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FCA69-9BE1-414F-AADC-095B7DC2B2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9083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F2A657-B5A5-D758-490C-11A5A08D0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F402DA5-E7F0-1CD4-7204-DF3EB1CBC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B43F-6D6F-4619-A6E0-1948F0B41A8B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C8A600D-9105-6557-6285-79EC788B0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6AAF23A-AB6B-AFC6-B689-A5267575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FCA69-9BE1-414F-AADC-095B7DC2B2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862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36C6996-1D59-23E3-ACA9-46B82623F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B43F-6D6F-4619-A6E0-1948F0B41A8B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F2ABB02-9C68-2FEA-0A52-1A98E8E28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D7ACC9B-80BD-799B-BE5E-182C355B9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FCA69-9BE1-414F-AADC-095B7DC2B2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113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1055E4-BFF3-60B0-8DD4-ED0FD03BF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75673D-A25D-9DB7-31B7-E62213A93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55F8C8E-9B0A-F310-8FC9-23AB5CFFE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3BFFD9D-0807-5E52-CEF6-1BE4476E7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B43F-6D6F-4619-A6E0-1948F0B41A8B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42CDD81-2C07-BAC8-5D25-5A83A5BC4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01CEBE-7220-5880-AF54-3B2E75675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FCA69-9BE1-414F-AADC-095B7DC2B2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107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DF3CED-25FD-D0FC-53D2-F2C85EEE9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83E3233-C610-01A6-0AF0-8F89B0C68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C0DEB4B-97CD-F337-96AA-8BDD6CDFF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C0EAC3-1F91-63A0-88A1-29F5B7096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B43F-6D6F-4619-A6E0-1948F0B41A8B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BEE51D3-C1E4-EEE9-DF4D-7511C4DCC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6AA443D-062B-4307-59C5-4D5B757E3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FCA69-9BE1-414F-AADC-095B7DC2B2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4255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BA35A4-2EF0-3D1A-C0D1-292DEA335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545C58-80A1-1422-5E71-BAC4C5B8B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EC2E0A-2A1E-DE99-8330-25DD6E8A3D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2B43F-6D6F-4619-A6E0-1948F0B41A8B}" type="datetimeFigureOut">
              <a:rPr lang="ru-RU" smtClean="0"/>
              <a:t>05.11.2023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281299-F66A-852A-9F28-9C76C7468D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595A02-0747-EC30-4D02-49ABF76F02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FCA69-9BE1-414F-AADC-095B7DC2B2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6939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D6B198-5666-38F8-785E-02C3AA9098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ru-RU" b="1" dirty="0">
                <a:solidFill>
                  <a:schemeClr val="tx2"/>
                </a:solidFill>
              </a:rPr>
              <a:t>Архитектура вычислительных систем.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50C4A73-3F80-4DF6-30DC-9338E4A8CE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2"/>
                </a:solidFill>
              </a:rPr>
              <a:t>Лекция 8.</a:t>
            </a:r>
          </a:p>
        </p:txBody>
      </p:sp>
    </p:spTree>
    <p:extLst>
      <p:ext uri="{BB962C8B-B14F-4D97-AF65-F5344CB8AC3E}">
        <p14:creationId xmlns:p14="http://schemas.microsoft.com/office/powerpoint/2010/main" val="1758506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00C3F9-648C-CF3C-DD1A-BE94E0AEDD9E}"/>
              </a:ext>
            </a:extLst>
          </p:cNvPr>
          <p:cNvSpPr txBox="1"/>
          <p:nvPr/>
        </p:nvSpPr>
        <p:spPr>
          <a:xfrm>
            <a:off x="479685" y="494675"/>
            <a:ext cx="11062741" cy="7263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Пусть надо преобразовать 4Гбайт виртуального пространства со страницами размером 8 Кбайт в 1 Мбайт физического пространства со страничными кадрами размером 8 Кбайт.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 Гбайт – 2</a:t>
            </a:r>
            <a:r>
              <a:rPr lang="ru-RU" sz="28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32 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  1 Мбайт = 2</a:t>
            </a:r>
            <a:r>
              <a:rPr lang="ru-RU" sz="28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 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  8 Кбайт – 2</a:t>
            </a:r>
            <a:r>
              <a:rPr lang="ru-RU" sz="28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13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Вычислим количество страничных кадров:  2</a:t>
            </a:r>
            <a:r>
              <a:rPr lang="ru-RU" sz="28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 2</a:t>
            </a:r>
            <a:r>
              <a:rPr lang="ru-RU" sz="28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13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2</a:t>
            </a:r>
            <a:r>
              <a:rPr lang="ru-RU" sz="28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(128) Предположим, виртуальный адрес – 0х000195С3.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Номер страницы выясняем по состоянию старших 19 разрядов. 15 старших разрядов в нуле. На остальных четырех 1100 (12). Предположим, что один из тегов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TLB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совпал. Данные под этим тегом – 25(11001). Это номер страничного кадра. 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Получаем физический адрес 0х335С3.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829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1907766-ADB3-084A-5D2D-C5ABE0792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878" y="669834"/>
            <a:ext cx="8949315" cy="227510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F83D015-B6DF-DCA1-2DFA-BA88F72A8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5570" y="4664137"/>
            <a:ext cx="5857240" cy="1923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2A0ABCE-CF49-110F-1E54-4653BBC3B0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854" y="2719626"/>
            <a:ext cx="58674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520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271992-8310-C677-CB42-84F42AB46D5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Сегментация памяти. Реальный режим.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1FAA85A-6E77-8BB4-BF24-0E5AEC238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505" y="2104941"/>
            <a:ext cx="6745573" cy="33508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269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F3D2AF-F6A7-B896-34B5-F1845EE9D23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Сегментное преобразование памяти.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9A7895-30AE-42FF-1530-E37768BD9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Виртуальная память поддерживается с помощью двух таблиц дескрипторов: </a:t>
            </a:r>
            <a:r>
              <a:rPr lang="en-US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LDT</a:t>
            </a:r>
            <a:r>
              <a:rPr lang="ru-RU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Local Descriptor Table</a:t>
            </a:r>
            <a:r>
              <a:rPr lang="ru-RU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en-US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GDT</a:t>
            </a:r>
            <a:r>
              <a:rPr lang="ru-RU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Global Descriptor Table</a:t>
            </a:r>
            <a:r>
              <a:rPr lang="ru-RU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Локальная таблица индивидуальна для каждой программы и поддерживает в ней все типы сегментов, а глобальная едина для всех программ пользователей и для операционной системы.</a:t>
            </a:r>
          </a:p>
          <a:p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сегментные регистры (</a:t>
            </a:r>
            <a:r>
              <a:rPr lang="en-US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CS</a:t>
            </a:r>
            <a:r>
              <a:rPr lang="ru-RU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DS</a:t>
            </a:r>
            <a:r>
              <a:rPr lang="ru-RU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</a:t>
            </a:r>
            <a:r>
              <a:rPr lang="ru-RU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FS</a:t>
            </a:r>
            <a:r>
              <a:rPr lang="ru-RU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GS</a:t>
            </a:r>
            <a:r>
              <a:rPr lang="ru-RU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en-US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SS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загружается селектор сегмента – индекс (номер элемента в таблице дескрипторов), принадлежность к одной из таблиц (</a:t>
            </a:r>
            <a:r>
              <a:rPr lang="en-US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LDT</a:t>
            </a:r>
            <a:r>
              <a:rPr lang="ru-RU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GDT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и уровень привилегий программы (0-3)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077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F678FAA-836F-7C07-AEB4-D7D98DA64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05" y="1484026"/>
            <a:ext cx="10611171" cy="37925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3694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327D4B-C342-9983-1344-369C7DAF3E2A}"/>
              </a:ext>
            </a:extLst>
          </p:cNvPr>
          <p:cNvSpPr txBox="1"/>
          <p:nvPr/>
        </p:nvSpPr>
        <p:spPr>
          <a:xfrm>
            <a:off x="1289154" y="824458"/>
            <a:ext cx="9878518" cy="5631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Получение указателя на дескриптор следующее:</a:t>
            </a: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Определяется тип таблицы дескрипторов.</a:t>
            </a: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Адрес дескриптора из соответствующего типа таблиц сохраняется во внутреннем регистре 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MMU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Индекс, содержащийся в селекторе используемого сегмента, копируется во внутренний регистр 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MMU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 соответствующие разряды (15 – 3), а младшие разряды в регистре обнуляются. 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Состояния регистров складывается. Сумма представляет собой адрес ячейки, в которой записан номер элемента выбранной таблицы дескрипторов.</a:t>
            </a:r>
          </a:p>
        </p:txBody>
      </p:sp>
    </p:spTree>
    <p:extLst>
      <p:ext uri="{BB962C8B-B14F-4D97-AF65-F5344CB8AC3E}">
        <p14:creationId xmlns:p14="http://schemas.microsoft.com/office/powerpoint/2010/main" val="3015629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D17C71-BB82-1EA2-2986-1BB8686E60C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Формат дескриптора.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3F51922-E242-B86A-AD39-DB9CFA19E4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51" y="2498871"/>
            <a:ext cx="10795930" cy="23729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1614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6B7CD8-12F0-2B84-2F38-887358B4A0FC}"/>
              </a:ext>
            </a:extLst>
          </p:cNvPr>
          <p:cNvSpPr txBox="1"/>
          <p:nvPr/>
        </p:nvSpPr>
        <p:spPr>
          <a:xfrm>
            <a:off x="689548" y="209862"/>
            <a:ext cx="10897849" cy="6918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База –базовый адрес сегмента;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Предел – длина сегмента;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Тип – тип сегмента;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ru-RU" sz="2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granularity</a:t>
            </a:r>
            <a:r>
              <a:rPr lang="ru-RU" sz="2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–степень дробления поля предел ( 0- в байтах, 1 – в страницах);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разрядность сегмента ( 0- 16, 1 -32);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бит присутствия сегмента в памяти;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DPL 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уровень привилегий (0 -3). Уровень привилегий отражает степень защиты работающей программы. Самый низкий уровень привилегий у обычных пользовательских программ. Далее – общие библиотечные процедуры, системные вызовы и ядро операционной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1481135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DB8DA2-379F-4EF1-AB0F-565EAFEB7E5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Преобразование памяти</a:t>
            </a:r>
          </a:p>
        </p:txBody>
      </p:sp>
      <p:pic>
        <p:nvPicPr>
          <p:cNvPr id="6" name="Объект 6">
            <a:extLst>
              <a:ext uri="{FF2B5EF4-FFF2-40B4-BE49-F238E27FC236}">
                <a16:creationId xmlns:a16="http://schemas.microsoft.com/office/drawing/2014/main" id="{15CC0B25-0BF0-4764-8776-F4537ECF74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3396" y="1825625"/>
            <a:ext cx="7954788" cy="4667250"/>
          </a:xfrm>
          <a:solidFill>
            <a:srgbClr val="FFFF00"/>
          </a:solidFill>
        </p:spPr>
      </p:pic>
    </p:spTree>
    <p:extLst>
      <p:ext uri="{BB962C8B-B14F-4D97-AF65-F5344CB8AC3E}">
        <p14:creationId xmlns:p14="http://schemas.microsoft.com/office/powerpoint/2010/main" val="2686936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76596C-B219-4AD7-BEB9-B613E79286D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Структура </a:t>
            </a:r>
            <a:r>
              <a:rPr lang="en-US" b="1" dirty="0">
                <a:solidFill>
                  <a:schemeClr val="tx2"/>
                </a:solidFill>
              </a:rPr>
              <a:t>MMU.</a:t>
            </a:r>
            <a:endParaRPr lang="ru-RU" b="1" dirty="0">
              <a:solidFill>
                <a:schemeClr val="tx2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A862A9-0D08-4A79-A905-0A898A439E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Страничное преобразование.</a:t>
            </a:r>
          </a:p>
          <a:p>
            <a:r>
              <a:rPr lang="en-US" dirty="0">
                <a:solidFill>
                  <a:schemeClr val="accent1"/>
                </a:solidFill>
              </a:rPr>
              <a:t>TLB </a:t>
            </a:r>
            <a:r>
              <a:rPr lang="en-US">
                <a:solidFill>
                  <a:schemeClr val="accent1"/>
                </a:solidFill>
              </a:rPr>
              <a:t>–Translation Look-aside Buffers.</a:t>
            </a:r>
          </a:p>
          <a:p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A7E5C13-49E8-4C2C-B628-08E8EEF62D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Сегментация.</a:t>
            </a:r>
          </a:p>
          <a:p>
            <a:r>
              <a:rPr lang="ru-RU" dirty="0"/>
              <a:t>Байтовое представление сегмента: </a:t>
            </a:r>
            <a:r>
              <a:rPr lang="ru-RU" dirty="0">
                <a:solidFill>
                  <a:schemeClr val="accent1"/>
                </a:solidFill>
              </a:rPr>
              <a:t>таблицы дескрипторов.</a:t>
            </a:r>
          </a:p>
          <a:p>
            <a:r>
              <a:rPr lang="ru-RU" dirty="0"/>
              <a:t>Страничное представление сегмента: </a:t>
            </a:r>
            <a:r>
              <a:rPr lang="ru-RU" dirty="0">
                <a:solidFill>
                  <a:schemeClr val="accent1"/>
                </a:solidFill>
              </a:rPr>
              <a:t>таблицы дескрипторов + </a:t>
            </a:r>
            <a:r>
              <a:rPr lang="en-US" dirty="0">
                <a:solidFill>
                  <a:schemeClr val="accent1"/>
                </a:solidFill>
              </a:rPr>
              <a:t>TLB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628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BFC385-5549-C6E7-4799-8BC567132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Любой объем памяти можно представить набором стандартных пространств (страниц)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BAF91048-297A-2B0E-A26F-87F5583F991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28750" y="2405856"/>
            <a:ext cx="4000500" cy="3190875"/>
          </a:xfrm>
        </p:spPr>
      </p:pic>
      <p:pic>
        <p:nvPicPr>
          <p:cNvPr id="8" name="Объект 7">
            <a:extLst>
              <a:ext uri="{FF2B5EF4-FFF2-40B4-BE49-F238E27FC236}">
                <a16:creationId xmlns:a16="http://schemas.microsoft.com/office/drawing/2014/main" id="{CE8AAFC3-8D6B-DC57-E68E-022F499029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86537" y="1981994"/>
            <a:ext cx="4352925" cy="4038600"/>
          </a:xfrm>
        </p:spPr>
      </p:pic>
    </p:spTree>
    <p:extLst>
      <p:ext uri="{BB962C8B-B14F-4D97-AF65-F5344CB8AC3E}">
        <p14:creationId xmlns:p14="http://schemas.microsoft.com/office/powerpoint/2010/main" val="1692235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FD0A23-2142-41ED-9117-05F518D73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465" y="365125"/>
            <a:ext cx="10663335" cy="1325563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Страничное преобразование памяти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24CCA2-0017-4546-BBF3-44FFB65CA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TLB – Translation Lookaside Buffers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9F0067-A597-4CC3-9990-FFB72894D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220" y="2423699"/>
            <a:ext cx="7375160" cy="409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486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CFD24EB-69E4-9ED3-EC72-342D32248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27" y="839449"/>
            <a:ext cx="7285747" cy="284813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5C7F3A4-0B98-15AE-972B-96C7B4278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203" y="3897443"/>
            <a:ext cx="9278911" cy="224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071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696E7C-C845-73D9-B0AD-4CEDEAE3463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Преобразование адреса при считывании.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E2A293C-B0A0-19E0-42D5-7ED16758F4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0123" y="1825625"/>
            <a:ext cx="664216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000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64C350-DE5D-780B-3703-47E7C5745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Пример преобразования.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F795A70-10DE-DED8-EC7F-9DAF7884CB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599" y="1825625"/>
            <a:ext cx="6092423" cy="4667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3611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C0BEF3-BE92-CB04-965A-3506D08B21A4}"/>
              </a:ext>
            </a:extLst>
          </p:cNvPr>
          <p:cNvSpPr txBox="1"/>
          <p:nvPr/>
        </p:nvSpPr>
        <p:spPr>
          <a:xfrm>
            <a:off x="644576" y="269823"/>
            <a:ext cx="10912839" cy="65026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структуру виртуального адреса входит адрес страницы и адрес внутри страницы. Если мы считаем, что размер страницы 4К, то на адрес внутри страницы отводим 12 бит. Номер виртуальной страницы используется в качестве индекса для таблицы страниц. </a:t>
            </a: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Пусть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это будет номер 3. Из таблицы выбирается 3-й элемент, и диспетчер памяти проверяет, находится ли текущая страница в данный момент в памяти (у нас 2</a:t>
            </a:r>
            <a:r>
              <a:rPr lang="ru-RU" sz="28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виртуальных страниц и 8 физических, поэтому такая проверка необходима). Контроллер проверяет бит присутствия. Если он «1», то такая страница в памяти есть, и теперь из таблицы выбирается номер страничного кадра. Например, он равен 6-ти. Это число копируется в старшие 3 разряда выходного регистра, а в 12 младших разрядов параллельно копируется содержимое соответствующих 12 бит входного регистра.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4760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581</Words>
  <Application>Microsoft Office PowerPoint</Application>
  <PresentationFormat>Широкоэкранный</PresentationFormat>
  <Paragraphs>38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Тема Office</vt:lpstr>
      <vt:lpstr>Архитектура вычислительных систем.</vt:lpstr>
      <vt:lpstr>Преобразование памяти</vt:lpstr>
      <vt:lpstr>Структура MMU.</vt:lpstr>
      <vt:lpstr>Любой объем памяти можно представить набором стандартных пространств (страниц)</vt:lpstr>
      <vt:lpstr>Страничное преобразование памяти</vt:lpstr>
      <vt:lpstr>Презентация PowerPoint</vt:lpstr>
      <vt:lpstr>Преобразование адреса при считывании.</vt:lpstr>
      <vt:lpstr>Пример преобразования.</vt:lpstr>
      <vt:lpstr>Презентация PowerPoint</vt:lpstr>
      <vt:lpstr>Презентация PowerPoint</vt:lpstr>
      <vt:lpstr>Презентация PowerPoint</vt:lpstr>
      <vt:lpstr>Сегментация памяти. Реальный режим.</vt:lpstr>
      <vt:lpstr>Сегментное преобразование памяти.</vt:lpstr>
      <vt:lpstr>Презентация PowerPoint</vt:lpstr>
      <vt:lpstr>Презентация PowerPoint</vt:lpstr>
      <vt:lpstr>Формат дескриптора.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Архитектура вычислительных систем.</dc:title>
  <dc:creator>Olga Neelova</dc:creator>
  <cp:lastModifiedBy>Olga Neelova</cp:lastModifiedBy>
  <cp:revision>5</cp:revision>
  <dcterms:created xsi:type="dcterms:W3CDTF">2023-11-05T12:09:33Z</dcterms:created>
  <dcterms:modified xsi:type="dcterms:W3CDTF">2023-11-05T15:43:04Z</dcterms:modified>
</cp:coreProperties>
</file>