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76" r:id="rId4"/>
    <p:sldId id="279" r:id="rId5"/>
    <p:sldId id="278" r:id="rId6"/>
    <p:sldId id="280" r:id="rId7"/>
    <p:sldId id="281" r:id="rId8"/>
    <p:sldId id="282" r:id="rId9"/>
    <p:sldId id="283" r:id="rId10"/>
    <p:sldId id="284" r:id="rId11"/>
    <p:sldId id="285" r:id="rId12"/>
    <p:sldId id="286" r:id="rId13"/>
    <p:sldId id="277" r:id="rId14"/>
    <p:sldId id="287" r:id="rId15"/>
    <p:sldId id="257" r:id="rId16"/>
    <p:sldId id="258" r:id="rId17"/>
    <p:sldId id="260" r:id="rId18"/>
    <p:sldId id="259" r:id="rId19"/>
    <p:sldId id="261" r:id="rId2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1" d="100"/>
          <a:sy n="51" d="100"/>
        </p:scale>
        <p:origin x="90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9BA293E-76F0-001C-71AE-3EAFEB65CA7D}"/>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74BF5B6E-9B40-C57E-9271-10110ABAF9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6D61624A-7D64-AE63-4437-F90341E0F28C}"/>
              </a:ext>
            </a:extLst>
          </p:cNvPr>
          <p:cNvSpPr>
            <a:spLocks noGrp="1"/>
          </p:cNvSpPr>
          <p:nvPr>
            <p:ph type="dt" sz="half" idx="10"/>
          </p:nvPr>
        </p:nvSpPr>
        <p:spPr/>
        <p:txBody>
          <a:bodyPr/>
          <a:lstStyle/>
          <a:p>
            <a:fld id="{BE7DB416-A307-4FA9-9C1A-AD97C64F1D43}" type="datetimeFigureOut">
              <a:rPr lang="ru-RU" smtClean="0"/>
              <a:t>19.11.2023</a:t>
            </a:fld>
            <a:endParaRPr lang="ru-RU"/>
          </a:p>
        </p:txBody>
      </p:sp>
      <p:sp>
        <p:nvSpPr>
          <p:cNvPr id="5" name="Нижний колонтитул 4">
            <a:extLst>
              <a:ext uri="{FF2B5EF4-FFF2-40B4-BE49-F238E27FC236}">
                <a16:creationId xmlns:a16="http://schemas.microsoft.com/office/drawing/2014/main" id="{CA05DD55-46EC-C897-EFCC-2555E1E35B5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35BE33EE-B818-3D91-A18C-6E6EB4E8EC3D}"/>
              </a:ext>
            </a:extLst>
          </p:cNvPr>
          <p:cNvSpPr>
            <a:spLocks noGrp="1"/>
          </p:cNvSpPr>
          <p:nvPr>
            <p:ph type="sldNum" sz="quarter" idx="12"/>
          </p:nvPr>
        </p:nvSpPr>
        <p:spPr/>
        <p:txBody>
          <a:bodyPr/>
          <a:lstStyle/>
          <a:p>
            <a:fld id="{46C5CBA5-EC61-4EE5-A8E5-18F40D2BD4D7}" type="slidenum">
              <a:rPr lang="ru-RU" smtClean="0"/>
              <a:t>‹#›</a:t>
            </a:fld>
            <a:endParaRPr lang="ru-RU"/>
          </a:p>
        </p:txBody>
      </p:sp>
    </p:spTree>
    <p:extLst>
      <p:ext uri="{BB962C8B-B14F-4D97-AF65-F5344CB8AC3E}">
        <p14:creationId xmlns:p14="http://schemas.microsoft.com/office/powerpoint/2010/main" val="339576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D62F3B6-89B8-6C9F-F0B4-300E864A6769}"/>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B6E8DC63-5D80-23CF-3AB7-6FD681A12F72}"/>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BE27D913-1CBD-F55E-CCDE-401713D30B78}"/>
              </a:ext>
            </a:extLst>
          </p:cNvPr>
          <p:cNvSpPr>
            <a:spLocks noGrp="1"/>
          </p:cNvSpPr>
          <p:nvPr>
            <p:ph type="dt" sz="half" idx="10"/>
          </p:nvPr>
        </p:nvSpPr>
        <p:spPr/>
        <p:txBody>
          <a:bodyPr/>
          <a:lstStyle/>
          <a:p>
            <a:fld id="{BE7DB416-A307-4FA9-9C1A-AD97C64F1D43}" type="datetimeFigureOut">
              <a:rPr lang="ru-RU" smtClean="0"/>
              <a:t>19.11.2023</a:t>
            </a:fld>
            <a:endParaRPr lang="ru-RU"/>
          </a:p>
        </p:txBody>
      </p:sp>
      <p:sp>
        <p:nvSpPr>
          <p:cNvPr id="5" name="Нижний колонтитул 4">
            <a:extLst>
              <a:ext uri="{FF2B5EF4-FFF2-40B4-BE49-F238E27FC236}">
                <a16:creationId xmlns:a16="http://schemas.microsoft.com/office/drawing/2014/main" id="{D443BDF2-5E89-DB10-87BC-656B3E12A40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0647611-6FCB-1F87-5AD3-1423863403D1}"/>
              </a:ext>
            </a:extLst>
          </p:cNvPr>
          <p:cNvSpPr>
            <a:spLocks noGrp="1"/>
          </p:cNvSpPr>
          <p:nvPr>
            <p:ph type="sldNum" sz="quarter" idx="12"/>
          </p:nvPr>
        </p:nvSpPr>
        <p:spPr/>
        <p:txBody>
          <a:bodyPr/>
          <a:lstStyle/>
          <a:p>
            <a:fld id="{46C5CBA5-EC61-4EE5-A8E5-18F40D2BD4D7}" type="slidenum">
              <a:rPr lang="ru-RU" smtClean="0"/>
              <a:t>‹#›</a:t>
            </a:fld>
            <a:endParaRPr lang="ru-RU"/>
          </a:p>
        </p:txBody>
      </p:sp>
    </p:spTree>
    <p:extLst>
      <p:ext uri="{BB962C8B-B14F-4D97-AF65-F5344CB8AC3E}">
        <p14:creationId xmlns:p14="http://schemas.microsoft.com/office/powerpoint/2010/main" val="1581666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38D496AD-9E0E-8A0A-2A53-BD5C4C6A7C66}"/>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4AC0C546-CEF6-D22A-11DF-B6EC2BAA0D21}"/>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7D540B82-44C9-11E4-75FB-19245B8597CD}"/>
              </a:ext>
            </a:extLst>
          </p:cNvPr>
          <p:cNvSpPr>
            <a:spLocks noGrp="1"/>
          </p:cNvSpPr>
          <p:nvPr>
            <p:ph type="dt" sz="half" idx="10"/>
          </p:nvPr>
        </p:nvSpPr>
        <p:spPr/>
        <p:txBody>
          <a:bodyPr/>
          <a:lstStyle/>
          <a:p>
            <a:fld id="{BE7DB416-A307-4FA9-9C1A-AD97C64F1D43}" type="datetimeFigureOut">
              <a:rPr lang="ru-RU" smtClean="0"/>
              <a:t>19.11.2023</a:t>
            </a:fld>
            <a:endParaRPr lang="ru-RU"/>
          </a:p>
        </p:txBody>
      </p:sp>
      <p:sp>
        <p:nvSpPr>
          <p:cNvPr id="5" name="Нижний колонтитул 4">
            <a:extLst>
              <a:ext uri="{FF2B5EF4-FFF2-40B4-BE49-F238E27FC236}">
                <a16:creationId xmlns:a16="http://schemas.microsoft.com/office/drawing/2014/main" id="{DC90C588-2975-9460-3CC5-7B410434EE7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7EDE6184-16AD-6136-1927-31C4B1FDEBDC}"/>
              </a:ext>
            </a:extLst>
          </p:cNvPr>
          <p:cNvSpPr>
            <a:spLocks noGrp="1"/>
          </p:cNvSpPr>
          <p:nvPr>
            <p:ph type="sldNum" sz="quarter" idx="12"/>
          </p:nvPr>
        </p:nvSpPr>
        <p:spPr/>
        <p:txBody>
          <a:bodyPr/>
          <a:lstStyle/>
          <a:p>
            <a:fld id="{46C5CBA5-EC61-4EE5-A8E5-18F40D2BD4D7}" type="slidenum">
              <a:rPr lang="ru-RU" smtClean="0"/>
              <a:t>‹#›</a:t>
            </a:fld>
            <a:endParaRPr lang="ru-RU"/>
          </a:p>
        </p:txBody>
      </p:sp>
    </p:spTree>
    <p:extLst>
      <p:ext uri="{BB962C8B-B14F-4D97-AF65-F5344CB8AC3E}">
        <p14:creationId xmlns:p14="http://schemas.microsoft.com/office/powerpoint/2010/main" val="3889116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F49878B-0DAA-253B-7DE1-E10EE2097B7D}"/>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5DFD40A4-D04D-5B63-D49E-84113637709E}"/>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46C0EC94-9545-05BA-7501-E31661DE9010}"/>
              </a:ext>
            </a:extLst>
          </p:cNvPr>
          <p:cNvSpPr>
            <a:spLocks noGrp="1"/>
          </p:cNvSpPr>
          <p:nvPr>
            <p:ph type="dt" sz="half" idx="10"/>
          </p:nvPr>
        </p:nvSpPr>
        <p:spPr/>
        <p:txBody>
          <a:bodyPr/>
          <a:lstStyle/>
          <a:p>
            <a:fld id="{BE7DB416-A307-4FA9-9C1A-AD97C64F1D43}" type="datetimeFigureOut">
              <a:rPr lang="ru-RU" smtClean="0"/>
              <a:t>19.11.2023</a:t>
            </a:fld>
            <a:endParaRPr lang="ru-RU"/>
          </a:p>
        </p:txBody>
      </p:sp>
      <p:sp>
        <p:nvSpPr>
          <p:cNvPr id="5" name="Нижний колонтитул 4">
            <a:extLst>
              <a:ext uri="{FF2B5EF4-FFF2-40B4-BE49-F238E27FC236}">
                <a16:creationId xmlns:a16="http://schemas.microsoft.com/office/drawing/2014/main" id="{A7B94705-263D-9494-FEFC-CA8F02256B0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05414BC-3011-8455-A181-A32F131295B0}"/>
              </a:ext>
            </a:extLst>
          </p:cNvPr>
          <p:cNvSpPr>
            <a:spLocks noGrp="1"/>
          </p:cNvSpPr>
          <p:nvPr>
            <p:ph type="sldNum" sz="quarter" idx="12"/>
          </p:nvPr>
        </p:nvSpPr>
        <p:spPr/>
        <p:txBody>
          <a:bodyPr/>
          <a:lstStyle/>
          <a:p>
            <a:fld id="{46C5CBA5-EC61-4EE5-A8E5-18F40D2BD4D7}" type="slidenum">
              <a:rPr lang="ru-RU" smtClean="0"/>
              <a:t>‹#›</a:t>
            </a:fld>
            <a:endParaRPr lang="ru-RU"/>
          </a:p>
        </p:txBody>
      </p:sp>
    </p:spTree>
    <p:extLst>
      <p:ext uri="{BB962C8B-B14F-4D97-AF65-F5344CB8AC3E}">
        <p14:creationId xmlns:p14="http://schemas.microsoft.com/office/powerpoint/2010/main" val="726160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9E61CE-2CCC-8FAE-EAD1-7B7FB5AFEAD1}"/>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FF014AF3-47CB-9C19-D99B-9E6BB8578B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9712F3A2-0D33-574B-D86D-DE187AAA4D7D}"/>
              </a:ext>
            </a:extLst>
          </p:cNvPr>
          <p:cNvSpPr>
            <a:spLocks noGrp="1"/>
          </p:cNvSpPr>
          <p:nvPr>
            <p:ph type="dt" sz="half" idx="10"/>
          </p:nvPr>
        </p:nvSpPr>
        <p:spPr/>
        <p:txBody>
          <a:bodyPr/>
          <a:lstStyle/>
          <a:p>
            <a:fld id="{BE7DB416-A307-4FA9-9C1A-AD97C64F1D43}" type="datetimeFigureOut">
              <a:rPr lang="ru-RU" smtClean="0"/>
              <a:t>19.11.2023</a:t>
            </a:fld>
            <a:endParaRPr lang="ru-RU"/>
          </a:p>
        </p:txBody>
      </p:sp>
      <p:sp>
        <p:nvSpPr>
          <p:cNvPr id="5" name="Нижний колонтитул 4">
            <a:extLst>
              <a:ext uri="{FF2B5EF4-FFF2-40B4-BE49-F238E27FC236}">
                <a16:creationId xmlns:a16="http://schemas.microsoft.com/office/drawing/2014/main" id="{0A283430-8434-EA09-CD41-3EEA11384E4B}"/>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AE0C93F-0BD2-3B5C-EF31-FFE3CDEEDC01}"/>
              </a:ext>
            </a:extLst>
          </p:cNvPr>
          <p:cNvSpPr>
            <a:spLocks noGrp="1"/>
          </p:cNvSpPr>
          <p:nvPr>
            <p:ph type="sldNum" sz="quarter" idx="12"/>
          </p:nvPr>
        </p:nvSpPr>
        <p:spPr/>
        <p:txBody>
          <a:bodyPr/>
          <a:lstStyle/>
          <a:p>
            <a:fld id="{46C5CBA5-EC61-4EE5-A8E5-18F40D2BD4D7}" type="slidenum">
              <a:rPr lang="ru-RU" smtClean="0"/>
              <a:t>‹#›</a:t>
            </a:fld>
            <a:endParaRPr lang="ru-RU"/>
          </a:p>
        </p:txBody>
      </p:sp>
    </p:spTree>
    <p:extLst>
      <p:ext uri="{BB962C8B-B14F-4D97-AF65-F5344CB8AC3E}">
        <p14:creationId xmlns:p14="http://schemas.microsoft.com/office/powerpoint/2010/main" val="3107890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9C56827-B964-9228-8933-C95BE9436FCA}"/>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1E734EC2-83B8-939B-C5CF-713DA1EF9D55}"/>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94B00734-2FA8-7D69-F019-72B95E31BCB8}"/>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0F095477-83E3-9C4C-C372-FDBE879A31C2}"/>
              </a:ext>
            </a:extLst>
          </p:cNvPr>
          <p:cNvSpPr>
            <a:spLocks noGrp="1"/>
          </p:cNvSpPr>
          <p:nvPr>
            <p:ph type="dt" sz="half" idx="10"/>
          </p:nvPr>
        </p:nvSpPr>
        <p:spPr/>
        <p:txBody>
          <a:bodyPr/>
          <a:lstStyle/>
          <a:p>
            <a:fld id="{BE7DB416-A307-4FA9-9C1A-AD97C64F1D43}" type="datetimeFigureOut">
              <a:rPr lang="ru-RU" smtClean="0"/>
              <a:t>19.11.2023</a:t>
            </a:fld>
            <a:endParaRPr lang="ru-RU"/>
          </a:p>
        </p:txBody>
      </p:sp>
      <p:sp>
        <p:nvSpPr>
          <p:cNvPr id="6" name="Нижний колонтитул 5">
            <a:extLst>
              <a:ext uri="{FF2B5EF4-FFF2-40B4-BE49-F238E27FC236}">
                <a16:creationId xmlns:a16="http://schemas.microsoft.com/office/drawing/2014/main" id="{FB0D903A-373B-14E9-2D09-599D9D66A227}"/>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D084232E-4CDC-D4FE-FC0B-B49185AEF3AC}"/>
              </a:ext>
            </a:extLst>
          </p:cNvPr>
          <p:cNvSpPr>
            <a:spLocks noGrp="1"/>
          </p:cNvSpPr>
          <p:nvPr>
            <p:ph type="sldNum" sz="quarter" idx="12"/>
          </p:nvPr>
        </p:nvSpPr>
        <p:spPr/>
        <p:txBody>
          <a:bodyPr/>
          <a:lstStyle/>
          <a:p>
            <a:fld id="{46C5CBA5-EC61-4EE5-A8E5-18F40D2BD4D7}" type="slidenum">
              <a:rPr lang="ru-RU" smtClean="0"/>
              <a:t>‹#›</a:t>
            </a:fld>
            <a:endParaRPr lang="ru-RU"/>
          </a:p>
        </p:txBody>
      </p:sp>
    </p:spTree>
    <p:extLst>
      <p:ext uri="{BB962C8B-B14F-4D97-AF65-F5344CB8AC3E}">
        <p14:creationId xmlns:p14="http://schemas.microsoft.com/office/powerpoint/2010/main" val="4017550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6010E2-5F30-897E-CE83-1038FDAE56CB}"/>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B8346C7F-51C9-8D7E-3463-5230E870BB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E4C17A83-C833-9B87-C8A1-581C66475450}"/>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2B55D779-D581-5841-5719-F85EAF410D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771D2CA6-7ACF-F38D-0218-D0E3C97957ED}"/>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75C23AF3-01CE-0110-B238-126B5F0BE31A}"/>
              </a:ext>
            </a:extLst>
          </p:cNvPr>
          <p:cNvSpPr>
            <a:spLocks noGrp="1"/>
          </p:cNvSpPr>
          <p:nvPr>
            <p:ph type="dt" sz="half" idx="10"/>
          </p:nvPr>
        </p:nvSpPr>
        <p:spPr/>
        <p:txBody>
          <a:bodyPr/>
          <a:lstStyle/>
          <a:p>
            <a:fld id="{BE7DB416-A307-4FA9-9C1A-AD97C64F1D43}" type="datetimeFigureOut">
              <a:rPr lang="ru-RU" smtClean="0"/>
              <a:t>19.11.2023</a:t>
            </a:fld>
            <a:endParaRPr lang="ru-RU"/>
          </a:p>
        </p:txBody>
      </p:sp>
      <p:sp>
        <p:nvSpPr>
          <p:cNvPr id="8" name="Нижний колонтитул 7">
            <a:extLst>
              <a:ext uri="{FF2B5EF4-FFF2-40B4-BE49-F238E27FC236}">
                <a16:creationId xmlns:a16="http://schemas.microsoft.com/office/drawing/2014/main" id="{5E5F834B-012A-B01A-5660-2B102541B1F0}"/>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1E9B4535-8A41-326A-48A7-C1348CDCFF07}"/>
              </a:ext>
            </a:extLst>
          </p:cNvPr>
          <p:cNvSpPr>
            <a:spLocks noGrp="1"/>
          </p:cNvSpPr>
          <p:nvPr>
            <p:ph type="sldNum" sz="quarter" idx="12"/>
          </p:nvPr>
        </p:nvSpPr>
        <p:spPr/>
        <p:txBody>
          <a:bodyPr/>
          <a:lstStyle/>
          <a:p>
            <a:fld id="{46C5CBA5-EC61-4EE5-A8E5-18F40D2BD4D7}" type="slidenum">
              <a:rPr lang="ru-RU" smtClean="0"/>
              <a:t>‹#›</a:t>
            </a:fld>
            <a:endParaRPr lang="ru-RU"/>
          </a:p>
        </p:txBody>
      </p:sp>
    </p:spTree>
    <p:extLst>
      <p:ext uri="{BB962C8B-B14F-4D97-AF65-F5344CB8AC3E}">
        <p14:creationId xmlns:p14="http://schemas.microsoft.com/office/powerpoint/2010/main" val="2682222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7D50862-0D7C-A70B-9A9A-6210FF356773}"/>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CDF47025-5D63-6CD1-31AF-C325E83D33A3}"/>
              </a:ext>
            </a:extLst>
          </p:cNvPr>
          <p:cNvSpPr>
            <a:spLocks noGrp="1"/>
          </p:cNvSpPr>
          <p:nvPr>
            <p:ph type="dt" sz="half" idx="10"/>
          </p:nvPr>
        </p:nvSpPr>
        <p:spPr/>
        <p:txBody>
          <a:bodyPr/>
          <a:lstStyle/>
          <a:p>
            <a:fld id="{BE7DB416-A307-4FA9-9C1A-AD97C64F1D43}" type="datetimeFigureOut">
              <a:rPr lang="ru-RU" smtClean="0"/>
              <a:t>19.11.2023</a:t>
            </a:fld>
            <a:endParaRPr lang="ru-RU"/>
          </a:p>
        </p:txBody>
      </p:sp>
      <p:sp>
        <p:nvSpPr>
          <p:cNvPr id="4" name="Нижний колонтитул 3">
            <a:extLst>
              <a:ext uri="{FF2B5EF4-FFF2-40B4-BE49-F238E27FC236}">
                <a16:creationId xmlns:a16="http://schemas.microsoft.com/office/drawing/2014/main" id="{94A2A12D-FDA2-14A9-998F-6628CE284C8C}"/>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B663956C-19D0-4D83-666C-A51C1EF4DDD5}"/>
              </a:ext>
            </a:extLst>
          </p:cNvPr>
          <p:cNvSpPr>
            <a:spLocks noGrp="1"/>
          </p:cNvSpPr>
          <p:nvPr>
            <p:ph type="sldNum" sz="quarter" idx="12"/>
          </p:nvPr>
        </p:nvSpPr>
        <p:spPr/>
        <p:txBody>
          <a:bodyPr/>
          <a:lstStyle/>
          <a:p>
            <a:fld id="{46C5CBA5-EC61-4EE5-A8E5-18F40D2BD4D7}" type="slidenum">
              <a:rPr lang="ru-RU" smtClean="0"/>
              <a:t>‹#›</a:t>
            </a:fld>
            <a:endParaRPr lang="ru-RU"/>
          </a:p>
        </p:txBody>
      </p:sp>
    </p:spTree>
    <p:extLst>
      <p:ext uri="{BB962C8B-B14F-4D97-AF65-F5344CB8AC3E}">
        <p14:creationId xmlns:p14="http://schemas.microsoft.com/office/powerpoint/2010/main" val="3699346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713C3625-AD5D-F830-5E27-42E54F9774DF}"/>
              </a:ext>
            </a:extLst>
          </p:cNvPr>
          <p:cNvSpPr>
            <a:spLocks noGrp="1"/>
          </p:cNvSpPr>
          <p:nvPr>
            <p:ph type="dt" sz="half" idx="10"/>
          </p:nvPr>
        </p:nvSpPr>
        <p:spPr/>
        <p:txBody>
          <a:bodyPr/>
          <a:lstStyle/>
          <a:p>
            <a:fld id="{BE7DB416-A307-4FA9-9C1A-AD97C64F1D43}" type="datetimeFigureOut">
              <a:rPr lang="ru-RU" smtClean="0"/>
              <a:t>19.11.2023</a:t>
            </a:fld>
            <a:endParaRPr lang="ru-RU"/>
          </a:p>
        </p:txBody>
      </p:sp>
      <p:sp>
        <p:nvSpPr>
          <p:cNvPr id="3" name="Нижний колонтитул 2">
            <a:extLst>
              <a:ext uri="{FF2B5EF4-FFF2-40B4-BE49-F238E27FC236}">
                <a16:creationId xmlns:a16="http://schemas.microsoft.com/office/drawing/2014/main" id="{23E49066-436F-632E-1D9D-1E8F1C1C9A93}"/>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1984BDA9-3285-3D64-D7AB-EF10F699C569}"/>
              </a:ext>
            </a:extLst>
          </p:cNvPr>
          <p:cNvSpPr>
            <a:spLocks noGrp="1"/>
          </p:cNvSpPr>
          <p:nvPr>
            <p:ph type="sldNum" sz="quarter" idx="12"/>
          </p:nvPr>
        </p:nvSpPr>
        <p:spPr/>
        <p:txBody>
          <a:bodyPr/>
          <a:lstStyle/>
          <a:p>
            <a:fld id="{46C5CBA5-EC61-4EE5-A8E5-18F40D2BD4D7}" type="slidenum">
              <a:rPr lang="ru-RU" smtClean="0"/>
              <a:t>‹#›</a:t>
            </a:fld>
            <a:endParaRPr lang="ru-RU"/>
          </a:p>
        </p:txBody>
      </p:sp>
    </p:spTree>
    <p:extLst>
      <p:ext uri="{BB962C8B-B14F-4D97-AF65-F5344CB8AC3E}">
        <p14:creationId xmlns:p14="http://schemas.microsoft.com/office/powerpoint/2010/main" val="1752064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16A0EF2-3D9F-014F-97BF-56E707088271}"/>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C566916F-9FAA-5753-DE5F-097CD5C347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D5D1FB6E-239D-7443-F89E-24F97AF3E4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7B3A91C8-3186-F174-C36F-F79E920F8302}"/>
              </a:ext>
            </a:extLst>
          </p:cNvPr>
          <p:cNvSpPr>
            <a:spLocks noGrp="1"/>
          </p:cNvSpPr>
          <p:nvPr>
            <p:ph type="dt" sz="half" idx="10"/>
          </p:nvPr>
        </p:nvSpPr>
        <p:spPr/>
        <p:txBody>
          <a:bodyPr/>
          <a:lstStyle/>
          <a:p>
            <a:fld id="{BE7DB416-A307-4FA9-9C1A-AD97C64F1D43}" type="datetimeFigureOut">
              <a:rPr lang="ru-RU" smtClean="0"/>
              <a:t>19.11.2023</a:t>
            </a:fld>
            <a:endParaRPr lang="ru-RU"/>
          </a:p>
        </p:txBody>
      </p:sp>
      <p:sp>
        <p:nvSpPr>
          <p:cNvPr id="6" name="Нижний колонтитул 5">
            <a:extLst>
              <a:ext uri="{FF2B5EF4-FFF2-40B4-BE49-F238E27FC236}">
                <a16:creationId xmlns:a16="http://schemas.microsoft.com/office/drawing/2014/main" id="{49C81EE7-D2F4-C8B9-07D9-13C770FEE335}"/>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AFC3141D-B0A0-CEE1-E432-8B9BE56B05B9}"/>
              </a:ext>
            </a:extLst>
          </p:cNvPr>
          <p:cNvSpPr>
            <a:spLocks noGrp="1"/>
          </p:cNvSpPr>
          <p:nvPr>
            <p:ph type="sldNum" sz="quarter" idx="12"/>
          </p:nvPr>
        </p:nvSpPr>
        <p:spPr/>
        <p:txBody>
          <a:bodyPr/>
          <a:lstStyle/>
          <a:p>
            <a:fld id="{46C5CBA5-EC61-4EE5-A8E5-18F40D2BD4D7}" type="slidenum">
              <a:rPr lang="ru-RU" smtClean="0"/>
              <a:t>‹#›</a:t>
            </a:fld>
            <a:endParaRPr lang="ru-RU"/>
          </a:p>
        </p:txBody>
      </p:sp>
    </p:spTree>
    <p:extLst>
      <p:ext uri="{BB962C8B-B14F-4D97-AF65-F5344CB8AC3E}">
        <p14:creationId xmlns:p14="http://schemas.microsoft.com/office/powerpoint/2010/main" val="3860356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AAEF123-94F3-BA7A-C0CC-925CC9C9A461}"/>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4A73B627-E0C5-376A-D240-52FC3BFA26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7AE3F08B-EBD1-CE9D-94F5-745CEE3E6C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02C41DDC-ED54-A5C9-B35A-ED67ED7D2A4F}"/>
              </a:ext>
            </a:extLst>
          </p:cNvPr>
          <p:cNvSpPr>
            <a:spLocks noGrp="1"/>
          </p:cNvSpPr>
          <p:nvPr>
            <p:ph type="dt" sz="half" idx="10"/>
          </p:nvPr>
        </p:nvSpPr>
        <p:spPr/>
        <p:txBody>
          <a:bodyPr/>
          <a:lstStyle/>
          <a:p>
            <a:fld id="{BE7DB416-A307-4FA9-9C1A-AD97C64F1D43}" type="datetimeFigureOut">
              <a:rPr lang="ru-RU" smtClean="0"/>
              <a:t>19.11.2023</a:t>
            </a:fld>
            <a:endParaRPr lang="ru-RU"/>
          </a:p>
        </p:txBody>
      </p:sp>
      <p:sp>
        <p:nvSpPr>
          <p:cNvPr id="6" name="Нижний колонтитул 5">
            <a:extLst>
              <a:ext uri="{FF2B5EF4-FFF2-40B4-BE49-F238E27FC236}">
                <a16:creationId xmlns:a16="http://schemas.microsoft.com/office/drawing/2014/main" id="{B5E72797-51B3-EF62-E122-F6E9F454C426}"/>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C10D9AAB-CC2A-A3E7-7AF1-D0525F3A6B9B}"/>
              </a:ext>
            </a:extLst>
          </p:cNvPr>
          <p:cNvSpPr>
            <a:spLocks noGrp="1"/>
          </p:cNvSpPr>
          <p:nvPr>
            <p:ph type="sldNum" sz="quarter" idx="12"/>
          </p:nvPr>
        </p:nvSpPr>
        <p:spPr/>
        <p:txBody>
          <a:bodyPr/>
          <a:lstStyle/>
          <a:p>
            <a:fld id="{46C5CBA5-EC61-4EE5-A8E5-18F40D2BD4D7}" type="slidenum">
              <a:rPr lang="ru-RU" smtClean="0"/>
              <a:t>‹#›</a:t>
            </a:fld>
            <a:endParaRPr lang="ru-RU"/>
          </a:p>
        </p:txBody>
      </p:sp>
    </p:spTree>
    <p:extLst>
      <p:ext uri="{BB962C8B-B14F-4D97-AF65-F5344CB8AC3E}">
        <p14:creationId xmlns:p14="http://schemas.microsoft.com/office/powerpoint/2010/main" val="3972911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19262D4-51E1-3A3C-604E-CE7408B223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08295867-F6A3-52A6-7355-6A8B9297B2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B8D7E313-AD99-C6E2-B704-D8434CC6C6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7DB416-A307-4FA9-9C1A-AD97C64F1D43}" type="datetimeFigureOut">
              <a:rPr lang="ru-RU" smtClean="0"/>
              <a:t>19.11.2023</a:t>
            </a:fld>
            <a:endParaRPr lang="ru-RU"/>
          </a:p>
        </p:txBody>
      </p:sp>
      <p:sp>
        <p:nvSpPr>
          <p:cNvPr id="5" name="Нижний колонтитул 4">
            <a:extLst>
              <a:ext uri="{FF2B5EF4-FFF2-40B4-BE49-F238E27FC236}">
                <a16:creationId xmlns:a16="http://schemas.microsoft.com/office/drawing/2014/main" id="{38CB3A85-8C4D-BFC3-E862-FA2007C366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EE8BDE04-DB4F-AEA1-843F-E2E0BBD160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C5CBA5-EC61-4EE5-A8E5-18F40D2BD4D7}" type="slidenum">
              <a:rPr lang="ru-RU" smtClean="0"/>
              <a:t>‹#›</a:t>
            </a:fld>
            <a:endParaRPr lang="ru-RU"/>
          </a:p>
        </p:txBody>
      </p:sp>
    </p:spTree>
    <p:extLst>
      <p:ext uri="{BB962C8B-B14F-4D97-AF65-F5344CB8AC3E}">
        <p14:creationId xmlns:p14="http://schemas.microsoft.com/office/powerpoint/2010/main" val="24419687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a:extLst>
              <a:ext uri="{FF2B5EF4-FFF2-40B4-BE49-F238E27FC236}">
                <a16:creationId xmlns:a16="http://schemas.microsoft.com/office/drawing/2014/main" id="{D9BDD9DA-A950-9E2E-886B-B4D30FE70C78}"/>
              </a:ext>
            </a:extLst>
          </p:cNvPr>
          <p:cNvSpPr>
            <a:spLocks noGrp="1"/>
          </p:cNvSpPr>
          <p:nvPr>
            <p:ph type="subTitle" idx="1"/>
          </p:nvPr>
        </p:nvSpPr>
        <p:spPr/>
        <p:txBody>
          <a:bodyPr/>
          <a:lstStyle/>
          <a:p>
            <a:r>
              <a:rPr lang="ru-RU" b="1" dirty="0"/>
              <a:t>Лекция </a:t>
            </a:r>
            <a:r>
              <a:rPr lang="en-US" b="1"/>
              <a:t>9</a:t>
            </a:r>
            <a:r>
              <a:rPr lang="ru-RU"/>
              <a:t>.</a:t>
            </a:r>
            <a:endParaRPr lang="ru-RU" dirty="0"/>
          </a:p>
        </p:txBody>
      </p:sp>
      <p:sp>
        <p:nvSpPr>
          <p:cNvPr id="4" name="Заголовок 1">
            <a:extLst>
              <a:ext uri="{FF2B5EF4-FFF2-40B4-BE49-F238E27FC236}">
                <a16:creationId xmlns:a16="http://schemas.microsoft.com/office/drawing/2014/main" id="{267E412C-16AC-A017-FD0A-9708D2E30872}"/>
              </a:ext>
            </a:extLst>
          </p:cNvPr>
          <p:cNvSpPr>
            <a:spLocks noGrp="1"/>
          </p:cNvSpPr>
          <p:nvPr>
            <p:ph type="ctrTitle"/>
          </p:nvPr>
        </p:nvSpPr>
        <p:spPr>
          <a:xfrm>
            <a:off x="1524000" y="1122363"/>
            <a:ext cx="9144000" cy="2387600"/>
          </a:xfrm>
          <a:solidFill>
            <a:schemeClr val="accent4">
              <a:lumMod val="20000"/>
              <a:lumOff val="80000"/>
            </a:schemeClr>
          </a:solidFill>
        </p:spPr>
        <p:txBody>
          <a:bodyPr/>
          <a:lstStyle/>
          <a:p>
            <a:r>
              <a:rPr lang="ru-RU" b="1" dirty="0">
                <a:solidFill>
                  <a:schemeClr val="tx2"/>
                </a:solidFill>
              </a:rPr>
              <a:t>Архитектура вычислительных систем.</a:t>
            </a:r>
          </a:p>
        </p:txBody>
      </p:sp>
    </p:spTree>
    <p:extLst>
      <p:ext uri="{BB962C8B-B14F-4D97-AF65-F5344CB8AC3E}">
        <p14:creationId xmlns:p14="http://schemas.microsoft.com/office/powerpoint/2010/main" val="894517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3A3D41C-E1E2-E527-3F66-848A526A8613}"/>
              </a:ext>
            </a:extLst>
          </p:cNvPr>
          <p:cNvSpPr>
            <a:spLocks noGrp="1"/>
          </p:cNvSpPr>
          <p:nvPr>
            <p:ph type="title"/>
          </p:nvPr>
        </p:nvSpPr>
        <p:spPr>
          <a:solidFill>
            <a:schemeClr val="accent4">
              <a:lumMod val="20000"/>
              <a:lumOff val="80000"/>
            </a:schemeClr>
          </a:solidFill>
        </p:spPr>
        <p:txBody>
          <a:bodyPr/>
          <a:lstStyle/>
          <a:p>
            <a:pPr algn="ctr"/>
            <a:r>
              <a:rPr lang="ru-RU" b="1" dirty="0">
                <a:solidFill>
                  <a:schemeClr val="tx2"/>
                </a:solidFill>
              </a:rPr>
              <a:t>Способы сокращения внешних фрагментаций.</a:t>
            </a:r>
          </a:p>
        </p:txBody>
      </p:sp>
      <p:sp>
        <p:nvSpPr>
          <p:cNvPr id="3" name="Объект 2">
            <a:extLst>
              <a:ext uri="{FF2B5EF4-FFF2-40B4-BE49-F238E27FC236}">
                <a16:creationId xmlns:a16="http://schemas.microsoft.com/office/drawing/2014/main" id="{221180B0-C06F-FAB5-D43C-78C7F7DCF1C1}"/>
              </a:ext>
            </a:extLst>
          </p:cNvPr>
          <p:cNvSpPr>
            <a:spLocks noGrp="1"/>
          </p:cNvSpPr>
          <p:nvPr>
            <p:ph idx="1"/>
          </p:nvPr>
        </p:nvSpPr>
        <p:spPr/>
        <p:txBody>
          <a:bodyPr/>
          <a:lstStyle/>
          <a:p>
            <a:r>
              <a:rPr lang="ru-RU" dirty="0">
                <a:effectLst/>
                <a:latin typeface="Times New Roman" panose="02020603050405020304" pitchFamily="18" charset="0"/>
                <a:ea typeface="Calibri" panose="020F0502020204030204" pitchFamily="34" charset="0"/>
                <a:cs typeface="Times New Roman" panose="02020603050405020304" pitchFamily="18" charset="0"/>
              </a:rPr>
              <a:t>1. Уплотнение сегментов – «выдавливание» пустых пространств. Такое уплотнение можно производить или сразу по появлению пустого пространства, или после некоторого накопления таких пространств, когда доля незаполненных участков достигнет определенного допустимого процента от общего объема памяти. Этот способ имеет один существенный недостаток – дополнительные затраты времени на процесс.</a:t>
            </a:r>
          </a:p>
          <a:p>
            <a:endParaRPr lang="ru-RU" dirty="0"/>
          </a:p>
        </p:txBody>
      </p:sp>
    </p:spTree>
    <p:extLst>
      <p:ext uri="{BB962C8B-B14F-4D97-AF65-F5344CB8AC3E}">
        <p14:creationId xmlns:p14="http://schemas.microsoft.com/office/powerpoint/2010/main" val="1141394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0518DD-37CF-708A-2841-F34624D52E95}"/>
              </a:ext>
            </a:extLst>
          </p:cNvPr>
          <p:cNvSpPr txBox="1"/>
          <p:nvPr/>
        </p:nvSpPr>
        <p:spPr>
          <a:xfrm>
            <a:off x="419724" y="419724"/>
            <a:ext cx="11077731" cy="5274906"/>
          </a:xfrm>
          <a:prstGeom prst="rect">
            <a:avLst/>
          </a:prstGeom>
          <a:noFill/>
        </p:spPr>
        <p:txBody>
          <a:bodyPr wrap="square">
            <a:spAutoFit/>
          </a:bodyPr>
          <a:lstStyle/>
          <a:p>
            <a:pPr lvl="0" algn="just">
              <a:lnSpc>
                <a:spcPct val="115000"/>
              </a:lnSpc>
              <a:spcAft>
                <a:spcPts val="1000"/>
              </a:spcAft>
            </a:pP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2. Алгоритм оптимальной подгонки. В этом случае должен присутствовать список всех адресов и размеров пустот. При копировании сегмента в память выбирается самая маленькая из пустот, в которую он может поместиться. </a:t>
            </a:r>
          </a:p>
          <a:p>
            <a:pPr algn="just">
              <a:lnSpc>
                <a:spcPct val="115000"/>
              </a:lnSpc>
              <a:spcAft>
                <a:spcPts val="1000"/>
              </a:spcAft>
            </a:pPr>
            <a:r>
              <a:rPr lang="ru-RU" sz="2800" dirty="0">
                <a:latin typeface="Times New Roman" panose="02020603050405020304" pitchFamily="18" charset="0"/>
                <a:ea typeface="Calibri" panose="020F0502020204030204" pitchFamily="34" charset="0"/>
                <a:cs typeface="Times New Roman" panose="02020603050405020304" pitchFamily="18" charset="0"/>
              </a:rPr>
              <a:t>3. </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В этом случае также имеется список всех пустот, но оптимальной подгонки не производится, а сегмент копируется в первое подходящее для него пространство. Этот способ позволяет получить меньшее количество маленьких пустых пространств, чем алгоритм оптимальной подгонки.</a:t>
            </a:r>
          </a:p>
          <a:p>
            <a:pPr lvl="0" algn="just">
              <a:lnSpc>
                <a:spcPct val="115000"/>
              </a:lnSpc>
              <a:spcAft>
                <a:spcPts val="1000"/>
              </a:spcAft>
            </a:pPr>
            <a:endParaRPr lang="ru-RU"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83990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888081B-D073-4186-ABAF-340CBF0F07AA}"/>
              </a:ext>
            </a:extLst>
          </p:cNvPr>
          <p:cNvSpPr>
            <a:spLocks noGrp="1"/>
          </p:cNvSpPr>
          <p:nvPr>
            <p:ph type="title"/>
          </p:nvPr>
        </p:nvSpPr>
        <p:spPr>
          <a:solidFill>
            <a:schemeClr val="accent4">
              <a:lumMod val="20000"/>
              <a:lumOff val="80000"/>
            </a:schemeClr>
          </a:solidFill>
        </p:spPr>
        <p:txBody>
          <a:bodyPr/>
          <a:lstStyle/>
          <a:p>
            <a:pPr algn="ctr"/>
            <a:r>
              <a:rPr lang="ru-RU" b="1" dirty="0">
                <a:solidFill>
                  <a:schemeClr val="tx2"/>
                </a:solidFill>
              </a:rPr>
              <a:t>Подсчет временных интервалов. Таймеры.</a:t>
            </a:r>
          </a:p>
        </p:txBody>
      </p:sp>
      <p:sp>
        <p:nvSpPr>
          <p:cNvPr id="6" name="Объект 5">
            <a:extLst>
              <a:ext uri="{FF2B5EF4-FFF2-40B4-BE49-F238E27FC236}">
                <a16:creationId xmlns:a16="http://schemas.microsoft.com/office/drawing/2014/main" id="{C27852A3-263F-0EA2-4743-67EC9EF2A9AF}"/>
              </a:ext>
            </a:extLst>
          </p:cNvPr>
          <p:cNvSpPr>
            <a:spLocks noGrp="1"/>
          </p:cNvSpPr>
          <p:nvPr>
            <p:ph idx="1"/>
          </p:nvPr>
        </p:nvSpPr>
        <p:spPr/>
        <p:txBody>
          <a:bodyPr/>
          <a:lstStyle/>
          <a:p>
            <a:r>
              <a:rPr lang="ru-RU" sz="3200" dirty="0"/>
              <a:t>Основными элементами таймера служат вычитающие счетчики.</a:t>
            </a:r>
          </a:p>
          <a:p>
            <a:endParaRPr lang="ru-RU" dirty="0"/>
          </a:p>
        </p:txBody>
      </p:sp>
      <p:pic>
        <p:nvPicPr>
          <p:cNvPr id="7" name="Объект 3">
            <a:extLst>
              <a:ext uri="{FF2B5EF4-FFF2-40B4-BE49-F238E27FC236}">
                <a16:creationId xmlns:a16="http://schemas.microsoft.com/office/drawing/2014/main" id="{6371F5A3-F7F5-44EA-6827-8C88591BE933}"/>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a:xfrm>
            <a:off x="3028013" y="2788170"/>
            <a:ext cx="5644177" cy="2998275"/>
          </a:xfrm>
          <a:prstGeom prst="rect">
            <a:avLst/>
          </a:prstGeom>
        </p:spPr>
      </p:pic>
    </p:spTree>
    <p:extLst>
      <p:ext uri="{BB962C8B-B14F-4D97-AF65-F5344CB8AC3E}">
        <p14:creationId xmlns:p14="http://schemas.microsoft.com/office/powerpoint/2010/main" val="749983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F976C7-E494-9B8E-7EBB-98784F732320}"/>
              </a:ext>
            </a:extLst>
          </p:cNvPr>
          <p:cNvSpPr>
            <a:spLocks noGrp="1"/>
          </p:cNvSpPr>
          <p:nvPr>
            <p:ph type="title"/>
          </p:nvPr>
        </p:nvSpPr>
        <p:spPr>
          <a:solidFill>
            <a:schemeClr val="accent4">
              <a:lumMod val="20000"/>
              <a:lumOff val="80000"/>
            </a:schemeClr>
          </a:solidFill>
        </p:spPr>
        <p:txBody>
          <a:bodyPr/>
          <a:lstStyle/>
          <a:p>
            <a:pPr algn="ctr"/>
            <a:r>
              <a:rPr lang="ru-RU" b="1" dirty="0">
                <a:solidFill>
                  <a:schemeClr val="tx2"/>
                </a:solidFill>
              </a:rPr>
              <a:t>Собственный таймер </a:t>
            </a:r>
            <a:r>
              <a:rPr lang="en-US" b="1" dirty="0">
                <a:solidFill>
                  <a:schemeClr val="tx2"/>
                </a:solidFill>
              </a:rPr>
              <a:t>A9.</a:t>
            </a:r>
            <a:endParaRPr lang="ru-RU" b="1" dirty="0">
              <a:solidFill>
                <a:schemeClr val="tx2"/>
              </a:solidFill>
            </a:endParaRPr>
          </a:p>
        </p:txBody>
      </p:sp>
      <p:pic>
        <p:nvPicPr>
          <p:cNvPr id="4" name="Picture 2">
            <a:extLst>
              <a:ext uri="{FF2B5EF4-FFF2-40B4-BE49-F238E27FC236}">
                <a16:creationId xmlns:a16="http://schemas.microsoft.com/office/drawing/2014/main" id="{B5E8C09D-DA2D-D4B6-C710-8D22A2F60B7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35465" y="2203554"/>
            <a:ext cx="10861600" cy="3642610"/>
          </a:xfrm>
          <a:prstGeom prst="rect">
            <a:avLst/>
          </a:prstGeom>
          <a:noFill/>
          <a:ln>
            <a:noFill/>
          </a:ln>
          <a:effectLst/>
        </p:spPr>
      </p:pic>
    </p:spTree>
    <p:extLst>
      <p:ext uri="{BB962C8B-B14F-4D97-AF65-F5344CB8AC3E}">
        <p14:creationId xmlns:p14="http://schemas.microsoft.com/office/powerpoint/2010/main" val="1168647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12BCDFE2-C785-7EF2-93F9-D02FF65A27B8}"/>
              </a:ext>
            </a:extLst>
          </p:cNvPr>
          <p:cNvPicPr>
            <a:picLocks noChangeAspect="1"/>
          </p:cNvPicPr>
          <p:nvPr/>
        </p:nvPicPr>
        <p:blipFill>
          <a:blip r:embed="rId2"/>
          <a:stretch>
            <a:fillRect/>
          </a:stretch>
        </p:blipFill>
        <p:spPr>
          <a:xfrm>
            <a:off x="1833562" y="781050"/>
            <a:ext cx="8524875" cy="5295900"/>
          </a:xfrm>
          <a:prstGeom prst="rect">
            <a:avLst/>
          </a:prstGeom>
        </p:spPr>
      </p:pic>
    </p:spTree>
    <p:extLst>
      <p:ext uri="{BB962C8B-B14F-4D97-AF65-F5344CB8AC3E}">
        <p14:creationId xmlns:p14="http://schemas.microsoft.com/office/powerpoint/2010/main" val="566778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C7BFE6-5277-5C6B-8D98-E92DFBC1EFB3}"/>
              </a:ext>
            </a:extLst>
          </p:cNvPr>
          <p:cNvSpPr txBox="1"/>
          <p:nvPr/>
        </p:nvSpPr>
        <p:spPr>
          <a:xfrm>
            <a:off x="1004342" y="524656"/>
            <a:ext cx="10867868" cy="5511637"/>
          </a:xfrm>
          <a:prstGeom prst="rect">
            <a:avLst/>
          </a:prstGeom>
          <a:noFill/>
        </p:spPr>
        <p:txBody>
          <a:bodyPr wrap="square">
            <a:spAutoFit/>
          </a:bodyPr>
          <a:lstStyle/>
          <a:p>
            <a:pPr>
              <a:lnSpc>
                <a:spcPct val="115000"/>
              </a:lnSpc>
              <a:spcAft>
                <a:spcPts val="1000"/>
              </a:spcAft>
            </a:pP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Таймер содержит 4 регистра. Начальный адрес обращения к регистрам таймера 0</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xFFFEC</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600. Младший адрес принадлежит регистру, в который загружается коэффициент деления. Следующий регистр следит за текущим состоянием счетчика. Третий по счету регистр служит для записи коэффициента предварительного деления частоты и установки контрольных битов. Для запуска таймера в 1 устанавливается бит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E</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для цикличного счета в 1 устанавливается бит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A</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Когда счетчик достигает состояния 0, бит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F</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регистра статуса прерывания устанавливается в 1</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ru-RU" sz="2800" dirty="0">
                <a:latin typeface="Times New Roman" panose="02020603050405020304" pitchFamily="18" charset="0"/>
                <a:ea typeface="Calibri" panose="020F0502020204030204" pitchFamily="34" charset="0"/>
                <a:cs typeface="Times New Roman" panose="02020603050405020304" pitchFamily="18" charset="0"/>
              </a:rPr>
              <a:t>но запрос может быть послан, если </a:t>
            </a:r>
            <a:r>
              <a:rPr lang="en-US" sz="2800" dirty="0">
                <a:latin typeface="Times New Roman" panose="02020603050405020304" pitchFamily="18" charset="0"/>
                <a:ea typeface="Calibri" panose="020F0502020204030204" pitchFamily="34" charset="0"/>
                <a:cs typeface="Times New Roman" panose="02020603050405020304" pitchFamily="18" charset="0"/>
              </a:rPr>
              <a:t>I=1.</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Сбросить этот бит возможно повторной записью в него 1. Счетчик таймера считает с частотой </a:t>
            </a:r>
            <a:r>
              <a:rPr lang="ru-RU" sz="2800" b="1" dirty="0">
                <a:effectLst/>
                <a:latin typeface="Times New Roman" panose="02020603050405020304" pitchFamily="18" charset="0"/>
                <a:ea typeface="Calibri" panose="020F0502020204030204" pitchFamily="34" charset="0"/>
                <a:cs typeface="Times New Roman" panose="02020603050405020304" pitchFamily="18" charset="0"/>
              </a:rPr>
              <a:t>200 МГц</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ID=29</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ru-RU"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20152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EAD50B-C70F-0E85-1192-35E5B1135433}"/>
              </a:ext>
            </a:extLst>
          </p:cNvPr>
          <p:cNvSpPr>
            <a:spLocks noGrp="1"/>
          </p:cNvSpPr>
          <p:nvPr>
            <p:ph type="title"/>
          </p:nvPr>
        </p:nvSpPr>
        <p:spPr>
          <a:solidFill>
            <a:schemeClr val="accent4">
              <a:lumMod val="20000"/>
              <a:lumOff val="80000"/>
            </a:schemeClr>
          </a:solidFill>
        </p:spPr>
        <p:txBody>
          <a:bodyPr/>
          <a:lstStyle/>
          <a:p>
            <a:pPr algn="ctr"/>
            <a:r>
              <a:rPr lang="ru-RU" b="1" dirty="0">
                <a:solidFill>
                  <a:schemeClr val="tx2"/>
                </a:solidFill>
              </a:rPr>
              <a:t>Разделяемые таймеры.</a:t>
            </a:r>
          </a:p>
        </p:txBody>
      </p:sp>
      <p:pic>
        <p:nvPicPr>
          <p:cNvPr id="9" name="Объект 8">
            <a:extLst>
              <a:ext uri="{FF2B5EF4-FFF2-40B4-BE49-F238E27FC236}">
                <a16:creationId xmlns:a16="http://schemas.microsoft.com/office/drawing/2014/main" id="{A8389645-7C81-91F5-AA5D-2C32EEB805B9}"/>
              </a:ext>
            </a:extLst>
          </p:cNvPr>
          <p:cNvPicPr>
            <a:picLocks noGrp="1" noChangeAspect="1"/>
          </p:cNvPicPr>
          <p:nvPr>
            <p:ph idx="1"/>
          </p:nvPr>
        </p:nvPicPr>
        <p:blipFill>
          <a:blip r:embed="rId2"/>
          <a:stretch>
            <a:fillRect/>
          </a:stretch>
        </p:blipFill>
        <p:spPr>
          <a:xfrm>
            <a:off x="2045852" y="2248525"/>
            <a:ext cx="8763410" cy="3792511"/>
          </a:xfrm>
        </p:spPr>
      </p:pic>
    </p:spTree>
    <p:extLst>
      <p:ext uri="{BB962C8B-B14F-4D97-AF65-F5344CB8AC3E}">
        <p14:creationId xmlns:p14="http://schemas.microsoft.com/office/powerpoint/2010/main" val="1596767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F3E8A3-99A1-D980-3216-A16AD8B2FD14}"/>
              </a:ext>
            </a:extLst>
          </p:cNvPr>
          <p:cNvSpPr txBox="1"/>
          <p:nvPr/>
        </p:nvSpPr>
        <p:spPr>
          <a:xfrm>
            <a:off x="599607" y="494675"/>
            <a:ext cx="11152682" cy="4401205"/>
          </a:xfrm>
          <a:prstGeom prst="rect">
            <a:avLst/>
          </a:prstGeom>
          <a:noFill/>
        </p:spPr>
        <p:txBody>
          <a:bodyPr wrap="square">
            <a:spAutoFit/>
          </a:bodyPr>
          <a:lstStyle/>
          <a:p>
            <a:r>
              <a:rPr lang="ru-RU" sz="2800" dirty="0">
                <a:latin typeface="Times New Roman" panose="02020603050405020304" pitchFamily="18" charset="0"/>
                <a:cs typeface="Times New Roman" panose="02020603050405020304" pitchFamily="18" charset="0"/>
              </a:rPr>
              <a:t>Процессор </a:t>
            </a:r>
            <a:r>
              <a:rPr lang="ru-RU" sz="2800" dirty="0" err="1">
                <a:latin typeface="Times New Roman" panose="02020603050405020304" pitchFamily="18" charset="0"/>
                <a:cs typeface="Times New Roman" panose="02020603050405020304" pitchFamily="18" charset="0"/>
              </a:rPr>
              <a:t>Cortex</a:t>
            </a:r>
            <a:r>
              <a:rPr lang="ru-RU" sz="2800" dirty="0">
                <a:latin typeface="Times New Roman" panose="02020603050405020304" pitchFamily="18" charset="0"/>
                <a:cs typeface="Times New Roman" panose="02020603050405020304" pitchFamily="18" charset="0"/>
              </a:rPr>
              <a:t> A9 имеет 4 разделяемых таймера. Их регистры имеют следующие базовые адреса: 0xffc08000, 0xffc09000, 0xffd00000 и 0xffd01000. Частота первых двух таймеров равна 100 </a:t>
            </a:r>
            <a:r>
              <a:rPr lang="ru-RU" sz="2800" dirty="0" err="1">
                <a:latin typeface="Times New Roman" panose="02020603050405020304" pitchFamily="18" charset="0"/>
                <a:cs typeface="Times New Roman" panose="02020603050405020304" pitchFamily="18" charset="0"/>
              </a:rPr>
              <a:t>MHz</a:t>
            </a:r>
            <a:r>
              <a:rPr lang="ru-RU" sz="2800" dirty="0">
                <a:latin typeface="Times New Roman" panose="02020603050405020304" pitchFamily="18" charset="0"/>
                <a:cs typeface="Times New Roman" panose="02020603050405020304" pitchFamily="18" charset="0"/>
              </a:rPr>
              <a:t>, вторых двух — 25 </a:t>
            </a:r>
            <a:r>
              <a:rPr lang="ru-RU" sz="2800" dirty="0" err="1">
                <a:latin typeface="Times New Roman" panose="02020603050405020304" pitchFamily="18" charset="0"/>
                <a:cs typeface="Times New Roman" panose="02020603050405020304" pitchFamily="18" charset="0"/>
              </a:rPr>
              <a:t>MHz</a:t>
            </a:r>
            <a:r>
              <a:rPr lang="ru-RU" sz="2800" dirty="0">
                <a:latin typeface="Times New Roman" panose="02020603050405020304" pitchFamily="18" charset="0"/>
                <a:cs typeface="Times New Roman" panose="02020603050405020304" pitchFamily="18" charset="0"/>
              </a:rPr>
              <a:t>.</a:t>
            </a:r>
          </a:p>
          <a:p>
            <a:r>
              <a:rPr lang="ru-RU" sz="2800" dirty="0">
                <a:latin typeface="Times New Roman" panose="02020603050405020304" pitchFamily="18" charset="0"/>
                <a:cs typeface="Times New Roman" panose="02020603050405020304" pitchFamily="18" charset="0"/>
              </a:rPr>
              <a:t>Назначение регистров подобно назначениям регистров собственного таймера, входящего в ядро процессора. Но бит </a:t>
            </a:r>
            <a:r>
              <a:rPr lang="en-US" sz="2800" dirty="0">
                <a:latin typeface="Times New Roman" panose="02020603050405020304" pitchFamily="18" charset="0"/>
                <a:cs typeface="Times New Roman" panose="02020603050405020304" pitchFamily="18" charset="0"/>
              </a:rPr>
              <a:t>I</a:t>
            </a:r>
            <a:r>
              <a:rPr lang="ru-RU" sz="2800" dirty="0">
                <a:latin typeface="Times New Roman" panose="02020603050405020304" pitchFamily="18" charset="0"/>
                <a:cs typeface="Times New Roman" panose="02020603050405020304" pitchFamily="18" charset="0"/>
              </a:rPr>
              <a:t> содержит не разрешение, а маскирование посылки запроса на прерывание в случае окончания цикла счета счетчика. Бит </a:t>
            </a:r>
            <a:r>
              <a:rPr lang="en-US" sz="2800" dirty="0">
                <a:latin typeface="Times New Roman" panose="02020603050405020304" pitchFamily="18" charset="0"/>
                <a:cs typeface="Times New Roman" panose="02020603050405020304" pitchFamily="18" charset="0"/>
              </a:rPr>
              <a:t>F </a:t>
            </a:r>
            <a:r>
              <a:rPr lang="ru-RU" sz="2800" dirty="0">
                <a:latin typeface="Times New Roman" panose="02020603050405020304" pitchFamily="18" charset="0"/>
                <a:cs typeface="Times New Roman" panose="02020603050405020304" pitchFamily="18" charset="0"/>
              </a:rPr>
              <a:t>указывает только на завершение цикла счета, генерация запроса производится с помощью бита </a:t>
            </a:r>
            <a:r>
              <a:rPr lang="en-US" sz="2800" dirty="0">
                <a:latin typeface="Times New Roman" panose="02020603050405020304" pitchFamily="18" charset="0"/>
                <a:cs typeface="Times New Roman" panose="02020603050405020304" pitchFamily="18" charset="0"/>
              </a:rPr>
              <a:t>S. </a:t>
            </a:r>
            <a:r>
              <a:rPr lang="en-US" sz="2800" dirty="0">
                <a:solidFill>
                  <a:srgbClr val="FF0000"/>
                </a:solidFill>
                <a:latin typeface="Times New Roman" panose="02020603050405020304" pitchFamily="18" charset="0"/>
                <a:cs typeface="Times New Roman" panose="02020603050405020304" pitchFamily="18" charset="0"/>
              </a:rPr>
              <a:t>ID=199 – 202.</a:t>
            </a:r>
            <a:endParaRPr lang="ru-RU" sz="28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063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6F8D013-6A8C-AD5A-2627-AC4B67A5F2F7}"/>
              </a:ext>
            </a:extLst>
          </p:cNvPr>
          <p:cNvSpPr>
            <a:spLocks noGrp="1"/>
          </p:cNvSpPr>
          <p:nvPr>
            <p:ph type="title"/>
          </p:nvPr>
        </p:nvSpPr>
        <p:spPr>
          <a:solidFill>
            <a:schemeClr val="accent4">
              <a:lumMod val="20000"/>
              <a:lumOff val="80000"/>
            </a:schemeClr>
          </a:solidFill>
        </p:spPr>
        <p:txBody>
          <a:bodyPr/>
          <a:lstStyle/>
          <a:p>
            <a:pPr algn="ctr"/>
            <a:r>
              <a:rPr lang="ru-RU" b="1" dirty="0">
                <a:solidFill>
                  <a:schemeClr val="tx2"/>
                </a:solidFill>
              </a:rPr>
              <a:t>Интервальный таймер.</a:t>
            </a:r>
          </a:p>
        </p:txBody>
      </p:sp>
      <p:pic>
        <p:nvPicPr>
          <p:cNvPr id="5" name="Объект 4">
            <a:extLst>
              <a:ext uri="{FF2B5EF4-FFF2-40B4-BE49-F238E27FC236}">
                <a16:creationId xmlns:a16="http://schemas.microsoft.com/office/drawing/2014/main" id="{004B3D40-184B-25EB-F1F1-59C42AC18C08}"/>
              </a:ext>
            </a:extLst>
          </p:cNvPr>
          <p:cNvPicPr>
            <a:picLocks noGrp="1" noChangeAspect="1"/>
          </p:cNvPicPr>
          <p:nvPr>
            <p:ph idx="1"/>
          </p:nvPr>
        </p:nvPicPr>
        <p:blipFill>
          <a:blip r:embed="rId2"/>
          <a:stretch>
            <a:fillRect/>
          </a:stretch>
        </p:blipFill>
        <p:spPr>
          <a:xfrm>
            <a:off x="1891297" y="2139156"/>
            <a:ext cx="8856651" cy="4580622"/>
          </a:xfrm>
        </p:spPr>
      </p:pic>
    </p:spTree>
    <p:extLst>
      <p:ext uri="{BB962C8B-B14F-4D97-AF65-F5344CB8AC3E}">
        <p14:creationId xmlns:p14="http://schemas.microsoft.com/office/powerpoint/2010/main" val="22516871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0D602A-3B2A-AA74-7335-F3C91B29A7C7}"/>
              </a:ext>
            </a:extLst>
          </p:cNvPr>
          <p:cNvSpPr txBox="1"/>
          <p:nvPr/>
        </p:nvSpPr>
        <p:spPr>
          <a:xfrm>
            <a:off x="614597" y="239844"/>
            <a:ext cx="11227633" cy="6124754"/>
          </a:xfrm>
          <a:prstGeom prst="rect">
            <a:avLst/>
          </a:prstGeom>
          <a:noFill/>
        </p:spPr>
        <p:txBody>
          <a:bodyPr wrap="square">
            <a:spAutoFit/>
          </a:bodyPr>
          <a:lstStyle/>
          <a:p>
            <a:r>
              <a:rPr lang="ru-RU" sz="2800" dirty="0">
                <a:latin typeface="Times New Roman" panose="02020603050405020304" pitchFamily="18" charset="0"/>
                <a:cs typeface="Times New Roman" panose="02020603050405020304" pitchFamily="18" charset="0"/>
              </a:rPr>
              <a:t>Макет DE1-SoC имеет 2 таймера. Их базовые адреса — 0xff202000 и 0xff202020. Частота таймеров — 125 </a:t>
            </a:r>
            <a:r>
              <a:rPr lang="ru-RU" sz="2800" dirty="0" err="1">
                <a:latin typeface="Times New Roman" panose="02020603050405020304" pitchFamily="18" charset="0"/>
                <a:cs typeface="Times New Roman" panose="02020603050405020304" pitchFamily="18" charset="0"/>
              </a:rPr>
              <a:t>MHz</a:t>
            </a:r>
            <a:r>
              <a:rPr lang="ru-RU" sz="2800" dirty="0">
                <a:latin typeface="Times New Roman" panose="02020603050405020304" pitchFamily="18" charset="0"/>
                <a:cs typeface="Times New Roman" panose="02020603050405020304" pitchFamily="18" charset="0"/>
              </a:rPr>
              <a:t>. У каждого таймера есть шесть 32-ти разрядных регистров, в каждом их которых используется однако только первые 16 бит. </a:t>
            </a:r>
            <a:r>
              <a:rPr lang="ru-RU" sz="2800" b="1" dirty="0">
                <a:latin typeface="Times New Roman" panose="02020603050405020304" pitchFamily="18" charset="0"/>
                <a:cs typeface="Times New Roman" panose="02020603050405020304" pitchFamily="18" charset="0"/>
              </a:rPr>
              <a:t> </a:t>
            </a:r>
            <a:r>
              <a:rPr lang="ru-RU" sz="2800" b="1" dirty="0" err="1">
                <a:latin typeface="Times New Roman" panose="02020603050405020304" pitchFamily="18" charset="0"/>
                <a:cs typeface="Times New Roman" panose="02020603050405020304" pitchFamily="18" charset="0"/>
              </a:rPr>
              <a:t>Status</a:t>
            </a:r>
            <a:r>
              <a:rPr lang="ru-RU" sz="2800" b="1" dirty="0">
                <a:latin typeface="Times New Roman" panose="02020603050405020304" pitchFamily="18" charset="0"/>
                <a:cs typeface="Times New Roman" panose="02020603050405020304" pitchFamily="18" charset="0"/>
              </a:rPr>
              <a:t> </a:t>
            </a:r>
            <a:r>
              <a:rPr lang="ru-RU" sz="2800" dirty="0">
                <a:latin typeface="Times New Roman" panose="02020603050405020304" pitchFamily="18" charset="0"/>
                <a:cs typeface="Times New Roman" panose="02020603050405020304" pitchFamily="18" charset="0"/>
              </a:rPr>
              <a:t>— регистр текущего состояния таймера; содержит следующие флаги:  </a:t>
            </a:r>
            <a:r>
              <a:rPr lang="ru-RU" sz="2800" b="1" dirty="0">
                <a:latin typeface="Times New Roman" panose="02020603050405020304" pitchFamily="18" charset="0"/>
                <a:cs typeface="Times New Roman" panose="02020603050405020304" pitchFamily="18" charset="0"/>
              </a:rPr>
              <a:t>R</a:t>
            </a:r>
            <a:r>
              <a:rPr lang="ru-RU" sz="2800" dirty="0">
                <a:latin typeface="Times New Roman" panose="02020603050405020304" pitchFamily="18" charset="0"/>
                <a:cs typeface="Times New Roman" panose="02020603050405020304" pitchFamily="18" charset="0"/>
              </a:rPr>
              <a:t> — установлен в единицу, если таймер в данный момент работает;</a:t>
            </a:r>
            <a:r>
              <a:rPr lang="en-US" sz="2800" dirty="0">
                <a:latin typeface="Times New Roman" panose="02020603050405020304" pitchFamily="18" charset="0"/>
                <a:cs typeface="Times New Roman" panose="02020603050405020304" pitchFamily="18" charset="0"/>
              </a:rPr>
              <a:t> </a:t>
            </a:r>
            <a:r>
              <a:rPr lang="ru-RU" sz="2800" dirty="0">
                <a:latin typeface="Times New Roman" panose="02020603050405020304" pitchFamily="18" charset="0"/>
                <a:cs typeface="Times New Roman" panose="02020603050405020304" pitchFamily="18" charset="0"/>
              </a:rPr>
              <a:t> </a:t>
            </a:r>
            <a:r>
              <a:rPr lang="ru-RU" sz="2800" b="1" dirty="0">
                <a:latin typeface="Times New Roman" panose="02020603050405020304" pitchFamily="18" charset="0"/>
                <a:cs typeface="Times New Roman" panose="02020603050405020304" pitchFamily="18" charset="0"/>
              </a:rPr>
              <a:t>T</a:t>
            </a:r>
            <a:r>
              <a:rPr lang="ru-RU" sz="2800" dirty="0">
                <a:latin typeface="Times New Roman" panose="02020603050405020304" pitchFamily="18" charset="0"/>
                <a:cs typeface="Times New Roman" panose="02020603050405020304" pitchFamily="18" charset="0"/>
              </a:rPr>
              <a:t> — выставлен в единицу, если произошёл таймаут; сбрасывается в ноль записью в разряд значения 0;  </a:t>
            </a:r>
            <a:r>
              <a:rPr lang="ru-RU" sz="2800" b="1" dirty="0">
                <a:latin typeface="Times New Roman" panose="02020603050405020304" pitchFamily="18" charset="0"/>
                <a:cs typeface="Times New Roman" panose="02020603050405020304" pitchFamily="18" charset="0"/>
              </a:rPr>
              <a:t>Control </a:t>
            </a:r>
            <a:r>
              <a:rPr lang="ru-RU" sz="2800" dirty="0">
                <a:latin typeface="Times New Roman" panose="02020603050405020304" pitchFamily="18" charset="0"/>
                <a:cs typeface="Times New Roman" panose="02020603050405020304" pitchFamily="18" charset="0"/>
              </a:rPr>
              <a:t>— регистр управления таймером; доступен только для записи; содержит следующие флаги: ∙ I — бит разрешения прерываний; если выставлен в единицу, то, при истечении времени, таймер генерирует запрос прерывания; ∙ </a:t>
            </a:r>
            <a:r>
              <a:rPr lang="ru-RU" sz="2800" b="1" dirty="0">
                <a:latin typeface="Times New Roman" panose="02020603050405020304" pitchFamily="18" charset="0"/>
                <a:cs typeface="Times New Roman" panose="02020603050405020304" pitchFamily="18" charset="0"/>
              </a:rPr>
              <a:t>C </a:t>
            </a:r>
            <a:r>
              <a:rPr lang="ru-RU" sz="2800" dirty="0">
                <a:latin typeface="Times New Roman" panose="02020603050405020304" pitchFamily="18" charset="0"/>
                <a:cs typeface="Times New Roman" panose="02020603050405020304" pitchFamily="18" charset="0"/>
              </a:rPr>
              <a:t>— бит автоматического перезапуска таймера; ∙ </a:t>
            </a:r>
            <a:r>
              <a:rPr lang="ru-RU" sz="2800" b="1" dirty="0" err="1">
                <a:latin typeface="Times New Roman" panose="02020603050405020304" pitchFamily="18" charset="0"/>
                <a:cs typeface="Times New Roman" panose="02020603050405020304" pitchFamily="18" charset="0"/>
              </a:rPr>
              <a:t>Str</a:t>
            </a:r>
            <a:r>
              <a:rPr lang="ru-RU" sz="2800" b="1" dirty="0">
                <a:latin typeface="Times New Roman" panose="02020603050405020304" pitchFamily="18" charset="0"/>
                <a:cs typeface="Times New Roman" panose="02020603050405020304" pitchFamily="18" charset="0"/>
              </a:rPr>
              <a:t> </a:t>
            </a:r>
            <a:r>
              <a:rPr lang="ru-RU" sz="2800" dirty="0">
                <a:latin typeface="Times New Roman" panose="02020603050405020304" pitchFamily="18" charset="0"/>
                <a:cs typeface="Times New Roman" panose="02020603050405020304" pitchFamily="18" charset="0"/>
              </a:rPr>
              <a:t>— используется для запуска таймера (записью в бит значения 1); ∙ </a:t>
            </a:r>
            <a:r>
              <a:rPr lang="ru-RU" sz="2800" b="1" dirty="0" err="1">
                <a:latin typeface="Times New Roman" panose="02020603050405020304" pitchFamily="18" charset="0"/>
                <a:cs typeface="Times New Roman" panose="02020603050405020304" pitchFamily="18" charset="0"/>
              </a:rPr>
              <a:t>Stp</a:t>
            </a:r>
            <a:r>
              <a:rPr lang="ru-RU" sz="2800" dirty="0">
                <a:latin typeface="Times New Roman" panose="02020603050405020304" pitchFamily="18" charset="0"/>
                <a:cs typeface="Times New Roman" panose="02020603050405020304" pitchFamily="18" charset="0"/>
              </a:rPr>
              <a:t> — используется для остановки таймера (также как и в случае с битом </a:t>
            </a:r>
            <a:r>
              <a:rPr lang="ru-RU" sz="2800" b="1" dirty="0" err="1">
                <a:latin typeface="Times New Roman" panose="02020603050405020304" pitchFamily="18" charset="0"/>
                <a:cs typeface="Times New Roman" panose="02020603050405020304" pitchFamily="18" charset="0"/>
              </a:rPr>
              <a:t>Str</a:t>
            </a:r>
            <a:r>
              <a:rPr lang="ru-RU" sz="2800" dirty="0">
                <a:latin typeface="Times New Roman" panose="02020603050405020304" pitchFamily="18" charset="0"/>
                <a:cs typeface="Times New Roman" panose="02020603050405020304" pitchFamily="18" charset="0"/>
              </a:rPr>
              <a:t>, записью значения 1); </a:t>
            </a:r>
            <a:r>
              <a:rPr lang="en-US" sz="2800" b="1" dirty="0">
                <a:solidFill>
                  <a:srgbClr val="FF0000"/>
                </a:solidFill>
                <a:latin typeface="Times New Roman" panose="02020603050405020304" pitchFamily="18" charset="0"/>
                <a:cs typeface="Times New Roman" panose="02020603050405020304" pitchFamily="18" charset="0"/>
              </a:rPr>
              <a:t>ID=72, 74.</a:t>
            </a:r>
            <a:endParaRPr lang="ru-RU" sz="28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9410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BD17C71-BB82-1EA2-2986-1BB8686E60C2}"/>
              </a:ext>
            </a:extLst>
          </p:cNvPr>
          <p:cNvSpPr>
            <a:spLocks noGrp="1"/>
          </p:cNvSpPr>
          <p:nvPr>
            <p:ph type="title"/>
          </p:nvPr>
        </p:nvSpPr>
        <p:spPr>
          <a:solidFill>
            <a:schemeClr val="accent4">
              <a:lumMod val="20000"/>
              <a:lumOff val="80000"/>
            </a:schemeClr>
          </a:solidFill>
        </p:spPr>
        <p:txBody>
          <a:bodyPr/>
          <a:lstStyle/>
          <a:p>
            <a:pPr algn="ctr"/>
            <a:r>
              <a:rPr lang="ru-RU" b="1" dirty="0">
                <a:solidFill>
                  <a:schemeClr val="tx2"/>
                </a:solidFill>
              </a:rPr>
              <a:t>Формат дескриптора.</a:t>
            </a:r>
          </a:p>
        </p:txBody>
      </p:sp>
      <p:pic>
        <p:nvPicPr>
          <p:cNvPr id="4" name="Объект 3">
            <a:extLst>
              <a:ext uri="{FF2B5EF4-FFF2-40B4-BE49-F238E27FC236}">
                <a16:creationId xmlns:a16="http://schemas.microsoft.com/office/drawing/2014/main" id="{53F51922-E242-B86A-AD39-DB9CFA19E42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49551" y="2498871"/>
            <a:ext cx="10795930" cy="2372931"/>
          </a:xfrm>
          <a:prstGeom prst="rect">
            <a:avLst/>
          </a:prstGeom>
          <a:noFill/>
          <a:ln>
            <a:noFill/>
          </a:ln>
        </p:spPr>
      </p:pic>
    </p:spTree>
    <p:extLst>
      <p:ext uri="{BB962C8B-B14F-4D97-AF65-F5344CB8AC3E}">
        <p14:creationId xmlns:p14="http://schemas.microsoft.com/office/powerpoint/2010/main" val="1021614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6B7CD8-12F0-2B84-2F38-887358B4A0FC}"/>
              </a:ext>
            </a:extLst>
          </p:cNvPr>
          <p:cNvSpPr txBox="1"/>
          <p:nvPr/>
        </p:nvSpPr>
        <p:spPr>
          <a:xfrm>
            <a:off x="689548" y="209862"/>
            <a:ext cx="10897849" cy="6918165"/>
          </a:xfrm>
          <a:prstGeom prst="rect">
            <a:avLst/>
          </a:prstGeom>
          <a:noFill/>
        </p:spPr>
        <p:txBody>
          <a:bodyPr wrap="square">
            <a:spAutoFit/>
          </a:bodyPr>
          <a:lstStyle/>
          <a:p>
            <a:pPr algn="just">
              <a:lnSpc>
                <a:spcPct val="115000"/>
              </a:lnSpc>
              <a:spcAft>
                <a:spcPts val="1000"/>
              </a:spcAft>
            </a:pP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База –базовый адрес сегмента;</a:t>
            </a:r>
          </a:p>
          <a:p>
            <a:pPr algn="just">
              <a:lnSpc>
                <a:spcPct val="115000"/>
              </a:lnSpc>
              <a:spcAft>
                <a:spcPts val="1000"/>
              </a:spcAft>
            </a:pP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Предел – длина сегмента;</a:t>
            </a:r>
          </a:p>
          <a:p>
            <a:pPr algn="just">
              <a:lnSpc>
                <a:spcPct val="115000"/>
              </a:lnSpc>
              <a:spcAft>
                <a:spcPts val="1000"/>
              </a:spcAft>
            </a:pP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Тип – тип сегмента;</a:t>
            </a:r>
          </a:p>
          <a:p>
            <a:pPr algn="just">
              <a:lnSpc>
                <a:spcPct val="115000"/>
              </a:lnSpc>
              <a:spcAft>
                <a:spcPts val="1000"/>
              </a:spcAft>
            </a:pP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G</a:t>
            </a:r>
            <a:r>
              <a:rPr lang="ru-RU" sz="2800" i="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granularity</a:t>
            </a:r>
            <a:r>
              <a:rPr lang="ru-RU" sz="2800" i="1" dirty="0">
                <a:effectLst/>
                <a:latin typeface="Times New Roman" panose="02020603050405020304" pitchFamily="18" charset="0"/>
                <a:ea typeface="Calibri" panose="020F0502020204030204" pitchFamily="34" charset="0"/>
                <a:cs typeface="Times New Roman" panose="02020603050405020304" pitchFamily="18" charset="0"/>
              </a:rPr>
              <a:t>)</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–степень дробления поля предел ( 0- в байтах, 1 – в страницах);</a:t>
            </a:r>
          </a:p>
          <a:p>
            <a:pPr algn="just">
              <a:lnSpc>
                <a:spcPct val="115000"/>
              </a:lnSpc>
              <a:spcAft>
                <a:spcPts val="1000"/>
              </a:spcAft>
            </a:pP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D</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 разрядность сегмента ( 0- 16, 1 -32);</a:t>
            </a:r>
          </a:p>
          <a:p>
            <a:pPr algn="just">
              <a:lnSpc>
                <a:spcPct val="115000"/>
              </a:lnSpc>
              <a:spcAft>
                <a:spcPts val="1000"/>
              </a:spcAft>
            </a:pP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P</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 бит присутствия сегмента в памяти;</a:t>
            </a:r>
          </a:p>
          <a:p>
            <a:pPr algn="just">
              <a:lnSpc>
                <a:spcPct val="115000"/>
              </a:lnSpc>
              <a:spcAft>
                <a:spcPts val="1000"/>
              </a:spcAft>
            </a:pP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DPL </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уровень привилегий (0 -3). Уровень привилегий отражает степень защиты работающей программы. Самый низкий уровень привилегий у обычных пользовательских программ. Далее – общие библиотечные процедуры, системные вызовы и ядро операционной системы.</a:t>
            </a:r>
          </a:p>
        </p:txBody>
      </p:sp>
    </p:spTree>
    <p:extLst>
      <p:ext uri="{BB962C8B-B14F-4D97-AF65-F5344CB8AC3E}">
        <p14:creationId xmlns:p14="http://schemas.microsoft.com/office/powerpoint/2010/main" val="1481135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9A33C3-89DF-056D-08DB-73017C1ED6D9}"/>
              </a:ext>
            </a:extLst>
          </p:cNvPr>
          <p:cNvSpPr txBox="1"/>
          <p:nvPr/>
        </p:nvSpPr>
        <p:spPr>
          <a:xfrm>
            <a:off x="554636" y="344774"/>
            <a:ext cx="11152682" cy="5832366"/>
          </a:xfrm>
          <a:prstGeom prst="rect">
            <a:avLst/>
          </a:prstGeom>
          <a:noFill/>
        </p:spPr>
        <p:txBody>
          <a:bodyPr wrap="square">
            <a:spAutoFit/>
          </a:bodyPr>
          <a:lstStyle/>
          <a:p>
            <a:pPr algn="just">
              <a:lnSpc>
                <a:spcPct val="115000"/>
              </a:lnSpc>
              <a:spcAft>
                <a:spcPts val="1000"/>
              </a:spcAft>
            </a:pPr>
            <a:r>
              <a:rPr lang="ru-RU" sz="2400" dirty="0">
                <a:effectLst/>
                <a:latin typeface="Times New Roman" panose="02020603050405020304" pitchFamily="18" charset="0"/>
                <a:ea typeface="Calibri" panose="020F0502020204030204" pitchFamily="34" charset="0"/>
                <a:cs typeface="Times New Roman" panose="02020603050405020304" pitchFamily="18" charset="0"/>
              </a:rPr>
              <a:t>В локальной таблице каждому сегментному регистру соответствует свой тип дескриптора. Вызов дескриптора производится, если этот сегмент присутствует в памяти, при условии, что индекс дескриптора отличен от 0.</a:t>
            </a:r>
          </a:p>
          <a:p>
            <a:pPr algn="just">
              <a:lnSpc>
                <a:spcPct val="115000"/>
              </a:lnSpc>
              <a:spcAft>
                <a:spcPts val="1000"/>
              </a:spcAft>
            </a:pPr>
            <a:r>
              <a:rPr lang="ru-RU" sz="2400" dirty="0">
                <a:effectLst/>
                <a:latin typeface="Times New Roman" panose="02020603050405020304" pitchFamily="18" charset="0"/>
                <a:ea typeface="Calibri" panose="020F0502020204030204" pitchFamily="34" charset="0"/>
                <a:cs typeface="Times New Roman" panose="02020603050405020304" pitchFamily="18" charset="0"/>
              </a:rPr>
              <a:t>Затем производится проверка соответствия смещения размеру сегмента. При 32-разрядном сегменте необходимо представлять предел в страницах, так как размер страницы не меньше 4Кбайт, а поле лимита 20 разрядов.</a:t>
            </a:r>
          </a:p>
          <a:p>
            <a:pPr algn="just">
              <a:lnSpc>
                <a:spcPct val="115000"/>
              </a:lnSpc>
              <a:spcAft>
                <a:spcPts val="1000"/>
              </a:spcAft>
            </a:pPr>
            <a:r>
              <a:rPr lang="ru-RU" sz="2400" dirty="0">
                <a:effectLst/>
                <a:latin typeface="Times New Roman" panose="02020603050405020304" pitchFamily="18" charset="0"/>
                <a:ea typeface="Calibri" panose="020F0502020204030204" pitchFamily="34" charset="0"/>
                <a:cs typeface="Times New Roman" panose="02020603050405020304" pitchFamily="18" charset="0"/>
              </a:rPr>
              <a:t>Если смещение не превышает размер сегмента, то формируется линейный адрес. К базовому адресу из дескриптора прибавляется смещение. Линейный адрес выставляется как физический в том случае, когда нет разбиения сегментов на страницы.</a:t>
            </a:r>
          </a:p>
          <a:p>
            <a:r>
              <a:rPr lang="ru-RU" sz="2400" dirty="0">
                <a:effectLst/>
                <a:latin typeface="Times New Roman" panose="02020603050405020304" pitchFamily="18" charset="0"/>
                <a:ea typeface="Calibri" panose="020F0502020204030204" pitchFamily="34" charset="0"/>
                <a:cs typeface="Times New Roman" panose="02020603050405020304" pitchFamily="18" charset="0"/>
              </a:rPr>
              <a:t>В случае разбиения сегментов на страницы линейный адрес будет еще не физическим, а виртуальным. Он будет содержать адрес каталога страниц, адрес страницы в таблице и адрес символа на странице</a:t>
            </a:r>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0508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CDFA12F9-C634-1C99-A533-79E0C89DC00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89650" y="473542"/>
            <a:ext cx="9135539" cy="4952897"/>
          </a:xfrm>
          <a:prstGeom prst="rect">
            <a:avLst/>
          </a:prstGeom>
          <a:noFill/>
          <a:ln>
            <a:noFill/>
          </a:ln>
        </p:spPr>
      </p:pic>
    </p:spTree>
    <p:extLst>
      <p:ext uri="{BB962C8B-B14F-4D97-AF65-F5344CB8AC3E}">
        <p14:creationId xmlns:p14="http://schemas.microsoft.com/office/powerpoint/2010/main" val="3756878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4B7555-1D3A-96C1-4ACC-C2487E0F8903}"/>
              </a:ext>
            </a:extLst>
          </p:cNvPr>
          <p:cNvSpPr txBox="1"/>
          <p:nvPr/>
        </p:nvSpPr>
        <p:spPr>
          <a:xfrm>
            <a:off x="644578" y="554635"/>
            <a:ext cx="10957810" cy="5793702"/>
          </a:xfrm>
          <a:prstGeom prst="rect">
            <a:avLst/>
          </a:prstGeom>
          <a:noFill/>
        </p:spPr>
        <p:txBody>
          <a:bodyPr wrap="square">
            <a:spAutoFit/>
          </a:bodyPr>
          <a:lstStyle/>
          <a:p>
            <a:pPr>
              <a:lnSpc>
                <a:spcPct val="115000"/>
              </a:lnSpc>
              <a:spcAft>
                <a:spcPts val="1000"/>
              </a:spcAft>
            </a:pP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Предположим, что мы получили линейный адрес 0</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x</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01</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C</a:t>
            </a:r>
            <a:r>
              <a:rPr lang="ru-RU" sz="2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US" sz="2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B</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035.</a:t>
            </a:r>
          </a:p>
          <a:p>
            <a:pPr>
              <a:lnSpc>
                <a:spcPct val="115000"/>
              </a:lnSpc>
              <a:spcAft>
                <a:spcPts val="1000"/>
              </a:spcAft>
            </a:pP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Первые 10 бит этого адреса 0</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b</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0000000111 ==7.</a:t>
            </a:r>
          </a:p>
          <a:p>
            <a:pPr>
              <a:lnSpc>
                <a:spcPct val="115000"/>
              </a:lnSpc>
              <a:spcAft>
                <a:spcPts val="1000"/>
              </a:spcAft>
            </a:pP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Таким образом, из каталога страниц на 7 позиции мы находим указатель на, предположим</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10-ю таблицу и находим в ней </a:t>
            </a:r>
            <a:r>
              <a:rPr lang="ru-RU" sz="2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27</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страницу. На 27 странице записан 20 номер страничного кадра. Размер страничного кадра 4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КБайта</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что соответствует 2</a:t>
            </a:r>
            <a:r>
              <a:rPr lang="ru-RU" sz="2800" baseline="30000" dirty="0">
                <a:effectLst/>
                <a:latin typeface="Times New Roman" panose="02020603050405020304" pitchFamily="18" charset="0"/>
                <a:ea typeface="Calibri" panose="020F0502020204030204" pitchFamily="34" charset="0"/>
                <a:cs typeface="Times New Roman" panose="02020603050405020304" pitchFamily="18" charset="0"/>
              </a:rPr>
              <a:t>12 </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элементам адреса. Запишем число 20 в двоичной системе и сдвинем на 12 позиций влево. 0</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b</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10100000000000000 ==0</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x</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14000. Это адрес начала страничного кадра. Добавим смещение на 12-ти разрядах.</a:t>
            </a:r>
          </a:p>
          <a:p>
            <a:pPr>
              <a:lnSpc>
                <a:spcPct val="115000"/>
              </a:lnSpc>
              <a:spcAft>
                <a:spcPts val="1000"/>
              </a:spcAft>
            </a:pP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x14000 + 0x035 = 0x14035</a:t>
            </a:r>
            <a:endParaRPr lang="ru-RU" sz="2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pP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02577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4DC5EB4D-DADC-E3C6-A6B9-0604EDF76D27}"/>
              </a:ext>
            </a:extLst>
          </p:cNvPr>
          <p:cNvPicPr>
            <a:picLocks noChangeAspect="1"/>
          </p:cNvPicPr>
          <p:nvPr/>
        </p:nvPicPr>
        <p:blipFill>
          <a:blip r:embed="rId2"/>
          <a:stretch>
            <a:fillRect/>
          </a:stretch>
        </p:blipFill>
        <p:spPr>
          <a:xfrm>
            <a:off x="1688168" y="1349115"/>
            <a:ext cx="9581859" cy="3413385"/>
          </a:xfrm>
          <a:prstGeom prst="rect">
            <a:avLst/>
          </a:prstGeom>
        </p:spPr>
      </p:pic>
    </p:spTree>
    <p:extLst>
      <p:ext uri="{BB962C8B-B14F-4D97-AF65-F5344CB8AC3E}">
        <p14:creationId xmlns:p14="http://schemas.microsoft.com/office/powerpoint/2010/main" val="704945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0DADF3D-2FEF-83B2-1B60-9DEB348B1469}"/>
              </a:ext>
            </a:extLst>
          </p:cNvPr>
          <p:cNvSpPr>
            <a:spLocks noGrp="1"/>
          </p:cNvSpPr>
          <p:nvPr>
            <p:ph type="title"/>
          </p:nvPr>
        </p:nvSpPr>
        <p:spPr>
          <a:solidFill>
            <a:schemeClr val="accent4">
              <a:lumMod val="20000"/>
              <a:lumOff val="80000"/>
            </a:schemeClr>
          </a:solidFill>
        </p:spPr>
        <p:txBody>
          <a:bodyPr>
            <a:normAutofit fontScale="90000"/>
          </a:bodyPr>
          <a:lstStyle/>
          <a:p>
            <a:pPr algn="ctr"/>
            <a:br>
              <a:rPr lang="en-US" sz="1800" b="1" dirty="0">
                <a:effectLst/>
                <a:latin typeface="Times New Roman" panose="02020603050405020304" pitchFamily="18" charset="0"/>
                <a:ea typeface="Calibri" panose="020F0502020204030204" pitchFamily="34" charset="0"/>
                <a:cs typeface="Times New Roman" panose="02020603050405020304" pitchFamily="18" charset="0"/>
              </a:rPr>
            </a:br>
            <a:r>
              <a:rPr lang="ru-RU"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5300" b="1" dirty="0">
                <a:solidFill>
                  <a:schemeClr val="tx2"/>
                </a:solidFill>
                <a:effectLst/>
                <a:ea typeface="Calibri" panose="020F0502020204030204" pitchFamily="34" charset="0"/>
                <a:cs typeface="Times New Roman" panose="02020603050405020304" pitchFamily="18" charset="0"/>
              </a:rPr>
              <a:t>Фрагментация</a:t>
            </a:r>
            <a:br>
              <a:rPr lang="ru-RU" sz="5300" dirty="0">
                <a:solidFill>
                  <a:schemeClr val="tx2"/>
                </a:solidFill>
                <a:effectLst/>
                <a:ea typeface="Calibri" panose="020F0502020204030204" pitchFamily="34" charset="0"/>
                <a:cs typeface="Times New Roman" panose="02020603050405020304" pitchFamily="18" charset="0"/>
              </a:rPr>
            </a:br>
            <a:endParaRPr lang="ru-RU" sz="5300" dirty="0">
              <a:solidFill>
                <a:schemeClr val="tx2"/>
              </a:solidFill>
            </a:endParaRPr>
          </a:p>
        </p:txBody>
      </p:sp>
      <p:sp>
        <p:nvSpPr>
          <p:cNvPr id="3" name="Объект 2">
            <a:extLst>
              <a:ext uri="{FF2B5EF4-FFF2-40B4-BE49-F238E27FC236}">
                <a16:creationId xmlns:a16="http://schemas.microsoft.com/office/drawing/2014/main" id="{416DAFDC-BDB8-09B1-20B0-A169D459C843}"/>
              </a:ext>
            </a:extLst>
          </p:cNvPr>
          <p:cNvSpPr>
            <a:spLocks noGrp="1"/>
          </p:cNvSpPr>
          <p:nvPr>
            <p:ph idx="1"/>
          </p:nvPr>
        </p:nvSpPr>
        <p:spPr>
          <a:xfrm>
            <a:off x="149901" y="1825625"/>
            <a:ext cx="11602387" cy="4351338"/>
          </a:xfrm>
        </p:spPr>
        <p:txBody>
          <a:bodyPr>
            <a:noAutofit/>
          </a:bodyPr>
          <a:lstStyle/>
          <a:p>
            <a:pPr algn="just">
              <a:lnSpc>
                <a:spcPct val="115000"/>
              </a:lnSpc>
              <a:spcAft>
                <a:spcPts val="1000"/>
              </a:spcAft>
            </a:pPr>
            <a:r>
              <a:rPr lang="ru-RU" sz="2400" dirty="0">
                <a:effectLst/>
                <a:latin typeface="Times New Roman" panose="02020603050405020304" pitchFamily="18" charset="0"/>
                <a:ea typeface="Calibri" panose="020F0502020204030204" pitchFamily="34" charset="0"/>
                <a:cs typeface="Times New Roman" panose="02020603050405020304" pitchFamily="18" charset="0"/>
              </a:rPr>
              <a:t>При преобразовании памяти</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400" dirty="0">
                <a:effectLst/>
                <a:latin typeface="Times New Roman" panose="02020603050405020304" pitchFamily="18" charset="0"/>
                <a:ea typeface="Calibri" panose="020F0502020204030204" pitchFamily="34" charset="0"/>
                <a:cs typeface="Times New Roman" panose="02020603050405020304" pitchFamily="18" charset="0"/>
              </a:rPr>
              <a:t>неизбежно появляются неиспользованные участки. Эта проблема называется фрагментацией. При страничной организации памяти возникает </a:t>
            </a:r>
            <a:r>
              <a:rPr lang="ru-RU" sz="2400" b="1" dirty="0">
                <a:effectLst/>
                <a:latin typeface="Times New Roman" panose="02020603050405020304" pitchFamily="18" charset="0"/>
                <a:ea typeface="Calibri" panose="020F0502020204030204" pitchFamily="34" charset="0"/>
                <a:cs typeface="Times New Roman" panose="02020603050405020304" pitchFamily="18" charset="0"/>
              </a:rPr>
              <a:t>внутренняя фрагментация</a:t>
            </a:r>
            <a:r>
              <a:rPr lang="ru-RU" sz="2400" dirty="0">
                <a:effectLst/>
                <a:latin typeface="Times New Roman" panose="02020603050405020304" pitchFamily="18" charset="0"/>
                <a:ea typeface="Calibri" panose="020F0502020204030204" pitchFamily="34" charset="0"/>
                <a:cs typeface="Times New Roman" panose="02020603050405020304" pitchFamily="18" charset="0"/>
              </a:rPr>
              <a:t>, так как размер страницы всегда фиксирован. Неиспользованными остаются участки страниц после выполнения переходов, или если это последняя страница программы. Для сокращения внутренней фрагментации удобнее использовать страницы небольшого объема. Но, с точки зрения структуры диспетчера памяти, использование маленьких страниц очень невыгодно, так как увеличивается количество регистров в </a:t>
            </a:r>
            <a:r>
              <a:rPr lang="en-US" sz="2400" i="1" dirty="0">
                <a:effectLst/>
                <a:latin typeface="Times New Roman" panose="02020603050405020304" pitchFamily="18" charset="0"/>
                <a:ea typeface="Calibri" panose="020F0502020204030204" pitchFamily="34" charset="0"/>
                <a:cs typeface="Times New Roman" panose="02020603050405020304" pitchFamily="18" charset="0"/>
              </a:rPr>
              <a:t>TLB</a:t>
            </a:r>
            <a:r>
              <a:rPr lang="ru-RU" sz="24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400" dirty="0">
                <a:effectLst/>
                <a:latin typeface="Times New Roman" panose="02020603050405020304" pitchFamily="18" charset="0"/>
                <a:ea typeface="Calibri" panose="020F0502020204030204" pitchFamily="34" charset="0"/>
                <a:cs typeface="Times New Roman" panose="02020603050405020304" pitchFamily="18" charset="0"/>
              </a:rPr>
              <a:t>В отличие от страниц, сегменты не имеют фиксированного размера. Размер сегмента оговаривается в структуре программы. Поэтому, при  замене сегментов</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r>
              <a:rPr lang="ru-RU" sz="2400" dirty="0">
                <a:effectLst/>
                <a:latin typeface="Times New Roman" panose="02020603050405020304" pitchFamily="18" charset="0"/>
                <a:ea typeface="Calibri" panose="020F0502020204030204" pitchFamily="34" charset="0"/>
                <a:cs typeface="Times New Roman" panose="02020603050405020304" pitchFamily="18" charset="0"/>
              </a:rPr>
              <a:t> в памяти возникают пустоты. Это </a:t>
            </a:r>
            <a:r>
              <a:rPr lang="ru-RU" sz="2400" b="1" dirty="0">
                <a:effectLst/>
                <a:latin typeface="Times New Roman" panose="02020603050405020304" pitchFamily="18" charset="0"/>
                <a:ea typeface="Calibri" panose="020F0502020204030204" pitchFamily="34" charset="0"/>
                <a:cs typeface="Times New Roman" panose="02020603050405020304" pitchFamily="18" charset="0"/>
              </a:rPr>
              <a:t>внешняя фрагментация</a:t>
            </a:r>
            <a:r>
              <a:rPr lang="ru-RU" sz="2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9174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95BBC279-B0A8-876F-3F1C-948509E32B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68643" y="771100"/>
            <a:ext cx="8303210" cy="5479798"/>
          </a:xfrm>
          <a:prstGeom prst="rect">
            <a:avLst/>
          </a:prstGeom>
          <a:noFill/>
          <a:ln>
            <a:noFill/>
          </a:ln>
        </p:spPr>
      </p:pic>
    </p:spTree>
    <p:extLst>
      <p:ext uri="{BB962C8B-B14F-4D97-AF65-F5344CB8AC3E}">
        <p14:creationId xmlns:p14="http://schemas.microsoft.com/office/powerpoint/2010/main" val="2602062230"/>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531</TotalTime>
  <Words>1000</Words>
  <Application>Microsoft Office PowerPoint</Application>
  <PresentationFormat>Широкоэкранный</PresentationFormat>
  <Paragraphs>33</Paragraphs>
  <Slides>19</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19</vt:i4>
      </vt:variant>
    </vt:vector>
  </HeadingPairs>
  <TitlesOfParts>
    <vt:vector size="24" baseType="lpstr">
      <vt:lpstr>Arial</vt:lpstr>
      <vt:lpstr>Calibri</vt:lpstr>
      <vt:lpstr>Calibri Light</vt:lpstr>
      <vt:lpstr>Times New Roman</vt:lpstr>
      <vt:lpstr>Тема Office</vt:lpstr>
      <vt:lpstr>Архитектура вычислительных систем.</vt:lpstr>
      <vt:lpstr>Формат дескриптора.</vt:lpstr>
      <vt:lpstr>Презентация PowerPoint</vt:lpstr>
      <vt:lpstr>Презентация PowerPoint</vt:lpstr>
      <vt:lpstr>Презентация PowerPoint</vt:lpstr>
      <vt:lpstr>Презентация PowerPoint</vt:lpstr>
      <vt:lpstr>Презентация PowerPoint</vt:lpstr>
      <vt:lpstr>  Фрагментация </vt:lpstr>
      <vt:lpstr>Презентация PowerPoint</vt:lpstr>
      <vt:lpstr>Способы сокращения внешних фрагментаций.</vt:lpstr>
      <vt:lpstr>Презентация PowerPoint</vt:lpstr>
      <vt:lpstr>Подсчет временных интервалов. Таймеры.</vt:lpstr>
      <vt:lpstr>Собственный таймер A9.</vt:lpstr>
      <vt:lpstr>Презентация PowerPoint</vt:lpstr>
      <vt:lpstr>Презентация PowerPoint</vt:lpstr>
      <vt:lpstr>Разделяемые таймеры.</vt:lpstr>
      <vt:lpstr>Презентация PowerPoint</vt:lpstr>
      <vt:lpstr>Интервальный таймер.</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Архитектура вычислительных систем.</dc:title>
  <dc:creator> </dc:creator>
  <cp:lastModifiedBy>Olga Neelova</cp:lastModifiedBy>
  <cp:revision>6</cp:revision>
  <dcterms:created xsi:type="dcterms:W3CDTF">2022-11-19T12:47:18Z</dcterms:created>
  <dcterms:modified xsi:type="dcterms:W3CDTF">2023-11-19T15:51:13Z</dcterms:modified>
</cp:coreProperties>
</file>