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24"/>
  </p:notesMasterIdLst>
  <p:sldIdLst>
    <p:sldId id="271" r:id="rId2"/>
    <p:sldId id="287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21" r:id="rId15"/>
    <p:sldId id="300" r:id="rId16"/>
    <p:sldId id="322" r:id="rId17"/>
    <p:sldId id="323" r:id="rId18"/>
    <p:sldId id="324" r:id="rId19"/>
    <p:sldId id="325" r:id="rId20"/>
    <p:sldId id="326" r:id="rId21"/>
    <p:sldId id="327" r:id="rId22"/>
    <p:sldId id="328" r:id="rId23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55" d="100"/>
          <a:sy n="55" d="100"/>
        </p:scale>
        <p:origin x="1272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69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111" y="756285"/>
            <a:ext cx="7017544" cy="3277236"/>
          </a:xfrm>
        </p:spPr>
        <p:txBody>
          <a:bodyPr anchor="b">
            <a:normAutofit/>
          </a:bodyPr>
          <a:lstStyle>
            <a:lvl1pPr algn="l">
              <a:defRPr sz="421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111" y="4238931"/>
            <a:ext cx="5614035" cy="2147476"/>
          </a:xfrm>
        </p:spPr>
        <p:txBody>
          <a:bodyPr anchor="t">
            <a:normAutofit/>
          </a:bodyPr>
          <a:lstStyle>
            <a:lvl1pPr marL="0" indent="0" algn="l">
              <a:buNone/>
              <a:defRPr sz="1842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8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216652" y="9337"/>
            <a:ext cx="3341688" cy="4201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57375" y="100954"/>
            <a:ext cx="5333241" cy="670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46421" y="252095"/>
            <a:ext cx="4344194" cy="5462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34141" y="35596"/>
            <a:ext cx="4256476" cy="53517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881093" y="672255"/>
            <a:ext cx="3809523" cy="47898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01504" y="588222"/>
            <a:ext cx="9489000" cy="344529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1010" indent="0">
              <a:buNone/>
              <a:defRPr sz="1403"/>
            </a:lvl2pPr>
            <a:lvl3pPr marL="802020" indent="0">
              <a:buNone/>
              <a:defRPr sz="1403"/>
            </a:lvl3pPr>
            <a:lvl4pPr marL="1203030" indent="0">
              <a:buNone/>
              <a:defRPr sz="1403"/>
            </a:lvl4pPr>
            <a:lvl5pPr marL="1604040" indent="0">
              <a:buNone/>
              <a:defRPr sz="1403"/>
            </a:lvl5pPr>
            <a:lvl6pPr marL="2005051" indent="0">
              <a:buNone/>
              <a:defRPr sz="1403"/>
            </a:lvl6pPr>
            <a:lvl7pPr marL="2406061" indent="0">
              <a:buNone/>
              <a:defRPr sz="1403"/>
            </a:lvl7pPr>
            <a:lvl8pPr marL="2807071" indent="0">
              <a:buNone/>
              <a:defRPr sz="1403"/>
            </a:lvl8pPr>
            <a:lvl9pPr marL="3208081" indent="0">
              <a:buNone/>
              <a:defRPr sz="1403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02007" y="4238931"/>
            <a:ext cx="7283484" cy="50419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403"/>
            </a:lvl1pPr>
            <a:lvl2pPr marL="401010" indent="0">
              <a:buFontTx/>
              <a:buNone/>
              <a:defRPr/>
            </a:lvl2pPr>
            <a:lvl3pPr marL="802020" indent="0">
              <a:buFontTx/>
              <a:buNone/>
              <a:defRPr/>
            </a:lvl3pPr>
            <a:lvl4pPr marL="1203030" indent="0">
              <a:buFontTx/>
              <a:buNone/>
              <a:defRPr/>
            </a:lvl4pPr>
            <a:lvl5pPr marL="160404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5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12" y="756285"/>
            <a:ext cx="8822055" cy="3025140"/>
          </a:xfrm>
        </p:spPr>
        <p:txBody>
          <a:bodyPr anchor="ctr">
            <a:normAutofit/>
          </a:bodyPr>
          <a:lstStyle>
            <a:lvl1pPr algn="l">
              <a:defRPr sz="2807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1" y="4537710"/>
            <a:ext cx="7486773" cy="2072781"/>
          </a:xfrm>
        </p:spPr>
        <p:txBody>
          <a:bodyPr anchor="ctr">
            <a:normAutofit/>
          </a:bodyPr>
          <a:lstStyle>
            <a:lvl1pPr marL="0" indent="0" algn="l">
              <a:buNone/>
              <a:defRPr sz="1754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8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3" y="756285"/>
            <a:ext cx="8020051" cy="3025140"/>
          </a:xfrm>
        </p:spPr>
        <p:txBody>
          <a:bodyPr anchor="ctr">
            <a:normAutofit/>
          </a:bodyPr>
          <a:lstStyle>
            <a:lvl1pPr algn="l">
              <a:defRPr sz="2807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68448" y="3781425"/>
            <a:ext cx="7485380" cy="420158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01010" indent="0">
              <a:buFontTx/>
              <a:buNone/>
              <a:defRPr/>
            </a:lvl2pPr>
            <a:lvl3pPr marL="802020" indent="0">
              <a:buFontTx/>
              <a:buNone/>
              <a:defRPr/>
            </a:lvl3pPr>
            <a:lvl4pPr marL="1203030" indent="0">
              <a:buFontTx/>
              <a:buNone/>
              <a:defRPr/>
            </a:lvl4pPr>
            <a:lvl5pPr marL="160404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2" y="4743122"/>
            <a:ext cx="7485380" cy="1858032"/>
          </a:xfrm>
        </p:spPr>
        <p:txBody>
          <a:bodyPr anchor="ctr">
            <a:normAutofit/>
          </a:bodyPr>
          <a:lstStyle>
            <a:lvl1pPr marL="0" indent="0" algn="l">
              <a:buNone/>
              <a:defRPr sz="1754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443" y="895700"/>
            <a:ext cx="534670" cy="644878"/>
          </a:xfrm>
          <a:prstGeom prst="rect">
            <a:avLst/>
          </a:prstGeom>
        </p:spPr>
        <p:txBody>
          <a:bodyPr vert="horz" lIns="80201" tIns="40100" rIns="80201" bIns="40100" rtlCol="0" anchor="ctr">
            <a:noAutofit/>
          </a:bodyPr>
          <a:lstStyle/>
          <a:p>
            <a:pPr lvl="0"/>
            <a:r>
              <a:rPr lang="en-US" sz="70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1163" y="3053152"/>
            <a:ext cx="534670" cy="644878"/>
          </a:xfrm>
          <a:prstGeom prst="rect">
            <a:avLst/>
          </a:prstGeom>
        </p:spPr>
        <p:txBody>
          <a:bodyPr vert="horz" lIns="80201" tIns="40100" rIns="80201" bIns="40100" rtlCol="0" anchor="ctr">
            <a:noAutofit/>
          </a:bodyPr>
          <a:lstStyle/>
          <a:p>
            <a:pPr lvl="0" algn="r"/>
            <a:r>
              <a:rPr lang="en-US" sz="70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47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11" y="3781425"/>
            <a:ext cx="7485380" cy="1871855"/>
          </a:xfrm>
        </p:spPr>
        <p:txBody>
          <a:bodyPr anchor="b">
            <a:normAutofit/>
          </a:bodyPr>
          <a:lstStyle>
            <a:lvl1pPr algn="l">
              <a:defRPr sz="2807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0" y="5660537"/>
            <a:ext cx="7486775" cy="948830"/>
          </a:xfrm>
        </p:spPr>
        <p:txBody>
          <a:bodyPr anchor="t">
            <a:normAutofit/>
          </a:bodyPr>
          <a:lstStyle>
            <a:lvl1pPr marL="0" indent="0" algn="l">
              <a:buNone/>
              <a:defRPr sz="1754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2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4" y="756285"/>
            <a:ext cx="8020050" cy="3025140"/>
          </a:xfrm>
        </p:spPr>
        <p:txBody>
          <a:bodyPr anchor="ctr">
            <a:normAutofit/>
          </a:bodyPr>
          <a:lstStyle>
            <a:lvl1pPr algn="l">
              <a:defRPr sz="2807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0111" y="4332300"/>
            <a:ext cx="7485381" cy="115776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0" y="5490069"/>
            <a:ext cx="7485381" cy="1120422"/>
          </a:xfrm>
        </p:spPr>
        <p:txBody>
          <a:bodyPr anchor="t">
            <a:normAutofit/>
          </a:bodyPr>
          <a:lstStyle>
            <a:lvl1pPr marL="0" indent="0" algn="l">
              <a:buNone/>
              <a:defRPr sz="1579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6443" y="895700"/>
            <a:ext cx="534670" cy="644878"/>
          </a:xfrm>
          <a:prstGeom prst="rect">
            <a:avLst/>
          </a:prstGeom>
        </p:spPr>
        <p:txBody>
          <a:bodyPr vert="horz" lIns="80201" tIns="40100" rIns="80201" bIns="40100" rtlCol="0" anchor="ctr">
            <a:noAutofit/>
          </a:bodyPr>
          <a:lstStyle/>
          <a:p>
            <a:pPr lvl="0"/>
            <a:r>
              <a:rPr lang="en-US" sz="70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1163" y="3053152"/>
            <a:ext cx="534670" cy="644878"/>
          </a:xfrm>
          <a:prstGeom prst="rect">
            <a:avLst/>
          </a:prstGeom>
        </p:spPr>
        <p:txBody>
          <a:bodyPr vert="horz" lIns="80201" tIns="40100" rIns="80201" bIns="40100" rtlCol="0" anchor="ctr">
            <a:noAutofit/>
          </a:bodyPr>
          <a:lstStyle/>
          <a:p>
            <a:pPr lvl="0" algn="r"/>
            <a:r>
              <a:rPr lang="en-US" sz="70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11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12" y="756285"/>
            <a:ext cx="8822055" cy="30251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0111" y="4332300"/>
            <a:ext cx="7485380" cy="9243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0" y="5256647"/>
            <a:ext cx="7485381" cy="1353844"/>
          </a:xfrm>
        </p:spPr>
        <p:txBody>
          <a:bodyPr anchor="t">
            <a:normAutofit/>
          </a:bodyPr>
          <a:lstStyle>
            <a:lvl1pPr marL="0" indent="0" algn="l">
              <a:buNone/>
              <a:defRPr sz="1579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4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3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7655" y="756285"/>
            <a:ext cx="1804511" cy="50419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1504" y="756285"/>
            <a:ext cx="6861598" cy="5854206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2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10" y="2212834"/>
            <a:ext cx="7485381" cy="2516098"/>
          </a:xfrm>
        </p:spPr>
        <p:txBody>
          <a:bodyPr anchor="b">
            <a:normAutofit/>
          </a:bodyPr>
          <a:lstStyle>
            <a:lvl1pPr algn="l">
              <a:defRPr sz="3158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2" y="4957868"/>
            <a:ext cx="7485380" cy="1652623"/>
          </a:xfrm>
        </p:spPr>
        <p:txBody>
          <a:bodyPr anchor="t">
            <a:normAutofit/>
          </a:bodyPr>
          <a:lstStyle>
            <a:lvl1pPr marL="0" indent="0" algn="l">
              <a:buNone/>
              <a:defRPr sz="1579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5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110" y="756286"/>
            <a:ext cx="4330735" cy="398683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4217" y="756286"/>
            <a:ext cx="4327949" cy="398683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595" y="756285"/>
            <a:ext cx="4078251" cy="635489"/>
          </a:xfrm>
        </p:spPr>
        <p:txBody>
          <a:bodyPr anchor="b">
            <a:noAutofit/>
          </a:bodyPr>
          <a:lstStyle>
            <a:lvl1pPr marL="0" indent="0">
              <a:buNone/>
              <a:defRPr sz="2456" b="0">
                <a:solidFill>
                  <a:schemeClr val="tx1"/>
                </a:solidFill>
              </a:defRPr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10" y="1401111"/>
            <a:ext cx="4330735" cy="334201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848" y="756285"/>
            <a:ext cx="4091711" cy="635489"/>
          </a:xfrm>
        </p:spPr>
        <p:txBody>
          <a:bodyPr anchor="b">
            <a:noAutofit/>
          </a:bodyPr>
          <a:lstStyle>
            <a:lvl1pPr marL="0" indent="0">
              <a:buNone/>
              <a:defRPr sz="2456" b="0">
                <a:solidFill>
                  <a:schemeClr val="tx1"/>
                </a:solidFill>
              </a:defRPr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824" y="1391774"/>
            <a:ext cx="4323309" cy="334201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4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8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3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146" y="756285"/>
            <a:ext cx="3208020" cy="1512570"/>
          </a:xfrm>
        </p:spPr>
        <p:txBody>
          <a:bodyPr anchor="b">
            <a:normAutofit/>
          </a:bodyPr>
          <a:lstStyle>
            <a:lvl1pPr algn="l">
              <a:defRPr sz="2105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12" y="756285"/>
            <a:ext cx="5213033" cy="5854206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4146" y="2436918"/>
            <a:ext cx="3208020" cy="2306203"/>
          </a:xfrm>
        </p:spPr>
        <p:txBody>
          <a:bodyPr anchor="t">
            <a:normAutofit/>
          </a:bodyPr>
          <a:lstStyle>
            <a:lvl1pPr marL="0" indent="0">
              <a:buNone/>
              <a:defRPr sz="1403"/>
            </a:lvl1pPr>
            <a:lvl2pPr marL="401010" indent="0">
              <a:buNone/>
              <a:defRPr sz="1053"/>
            </a:lvl2pPr>
            <a:lvl3pPr marL="802020" indent="0">
              <a:buNone/>
              <a:defRPr sz="877"/>
            </a:lvl3pPr>
            <a:lvl4pPr marL="1203030" indent="0">
              <a:buNone/>
              <a:defRPr sz="789"/>
            </a:lvl4pPr>
            <a:lvl5pPr marL="1604040" indent="0">
              <a:buNone/>
              <a:defRPr sz="789"/>
            </a:lvl5pPr>
            <a:lvl6pPr marL="2005051" indent="0">
              <a:buNone/>
              <a:defRPr sz="789"/>
            </a:lvl6pPr>
            <a:lvl7pPr marL="2406061" indent="0">
              <a:buNone/>
              <a:defRPr sz="789"/>
            </a:lvl7pPr>
            <a:lvl8pPr marL="2807071" indent="0">
              <a:buNone/>
              <a:defRPr sz="789"/>
            </a:lvl8pPr>
            <a:lvl9pPr marL="3208081" indent="0">
              <a:buNone/>
              <a:defRPr sz="78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300" y="1596602"/>
            <a:ext cx="5279866" cy="1260475"/>
          </a:xfrm>
        </p:spPr>
        <p:txBody>
          <a:bodyPr anchor="b">
            <a:normAutofit/>
          </a:bodyPr>
          <a:lstStyle>
            <a:lvl1pPr algn="l">
              <a:defRPr sz="2456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7446" y="1008380"/>
            <a:ext cx="2877688" cy="50419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1010" indent="0">
              <a:buNone/>
              <a:defRPr sz="1403"/>
            </a:lvl2pPr>
            <a:lvl3pPr marL="802020" indent="0">
              <a:buNone/>
              <a:defRPr sz="1403"/>
            </a:lvl3pPr>
            <a:lvl4pPr marL="1203030" indent="0">
              <a:buNone/>
              <a:defRPr sz="1403"/>
            </a:lvl4pPr>
            <a:lvl5pPr marL="1604040" indent="0">
              <a:buNone/>
              <a:defRPr sz="1403"/>
            </a:lvl5pPr>
            <a:lvl6pPr marL="2005051" indent="0">
              <a:buNone/>
              <a:defRPr sz="1403"/>
            </a:lvl6pPr>
            <a:lvl7pPr marL="2406061" indent="0">
              <a:buNone/>
              <a:defRPr sz="1403"/>
            </a:lvl7pPr>
            <a:lvl8pPr marL="2807071" indent="0">
              <a:buNone/>
              <a:defRPr sz="1403"/>
            </a:lvl8pPr>
            <a:lvl9pPr marL="3208081" indent="0">
              <a:buNone/>
              <a:defRPr sz="1403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300" y="3062487"/>
            <a:ext cx="5281259" cy="2259518"/>
          </a:xfrm>
        </p:spPr>
        <p:txBody>
          <a:bodyPr anchor="t">
            <a:normAutofit/>
          </a:bodyPr>
          <a:lstStyle>
            <a:lvl1pPr marL="0" indent="0">
              <a:buNone/>
              <a:defRPr sz="1579"/>
            </a:lvl1pPr>
            <a:lvl2pPr marL="401010" indent="0">
              <a:buNone/>
              <a:defRPr sz="1053"/>
            </a:lvl2pPr>
            <a:lvl3pPr marL="802020" indent="0">
              <a:buNone/>
              <a:defRPr sz="877"/>
            </a:lvl3pPr>
            <a:lvl4pPr marL="1203030" indent="0">
              <a:buNone/>
              <a:defRPr sz="789"/>
            </a:lvl4pPr>
            <a:lvl5pPr marL="1604040" indent="0">
              <a:buNone/>
              <a:defRPr sz="789"/>
            </a:lvl5pPr>
            <a:lvl6pPr marL="2005051" indent="0">
              <a:buNone/>
              <a:defRPr sz="789"/>
            </a:lvl6pPr>
            <a:lvl7pPr marL="2406061" indent="0">
              <a:buNone/>
              <a:defRPr sz="789"/>
            </a:lvl7pPr>
            <a:lvl8pPr marL="2807071" indent="0">
              <a:buNone/>
              <a:defRPr sz="789"/>
            </a:lvl8pPr>
            <a:lvl9pPr marL="3208081" indent="0">
              <a:buNone/>
              <a:defRPr sz="78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6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tx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075279" y="3267898"/>
            <a:ext cx="2615338" cy="35386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111" y="4948531"/>
            <a:ext cx="7485380" cy="1661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1" y="756286"/>
            <a:ext cx="7485380" cy="3986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6995" y="6806565"/>
            <a:ext cx="1403509" cy="4026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7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111" y="6806565"/>
            <a:ext cx="6616541" cy="4026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7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9390" y="6151819"/>
            <a:ext cx="1001844" cy="7387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4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401010" rtl="0" eaLnBrk="1" latinLnBrk="0" hangingPunct="1">
        <a:spcBef>
          <a:spcPct val="0"/>
        </a:spcBef>
        <a:buNone/>
        <a:defRPr sz="315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0631" indent="-250631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5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51641" indent="-250631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7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052652" indent="-250631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353409" indent="-150379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754419" indent="-150379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205556" indent="-200505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606566" indent="-200505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007576" indent="-200505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408586" indent="-200505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%D0%94%D0%BE%D0%BA%D1%83%D0%BC%D0%B5%D0%BD%D1%82%D0%B0%D1%86%D0%B8%D1%8F_%D0%BD%D0%B0_%D0%BF%D1%80%D0%BE%D0%B3%D1%80%D0%B0%D0%BC%D0%BC%D0%BD%D0%BE%D0%B5_%D0%BE%D0%B1%D0%B5%D1%81%D0%BF%D0%B5%D1%87%D0%B5%D0%BD%D0%B8%D0%B5" TargetMode="External"/><Relationship Id="rId2" Type="http://schemas.openxmlformats.org/officeDocument/2006/relationships/hyperlink" Target="https://ru.wikipedia.org/wiki/%D0%9F%D1%80%D0%BE%D0%B5%D0%BA%D1%82%D0%B8%D1%80%D0%BE%D0%B2%D0%B0%D0%BD%D0%B8%D0%B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file:///C:\&#1090;&#1077;&#1082;&#1091;&#1097;&#1072;&#1103;\&#1057;&#1084;&#1080;&#1088;&#1085;&#1086;&#1074;_&#1085;&#1086;&#1091;&#1090;_&#1073;&#1086;&#1083;&#1100;&#1096;&#1086;&#1081;\&#1090;&#1077;&#1082;&#1091;&#1097;&#1072;&#1103;\&#1085;&#1072;&#1091;&#1082;&#1072;\&#1041;&#1054;&#1053;&#1063;\&#1052;&#1054;&#1045;\&#1055;&#1040;&#1055;&#1057;%201%20&#1089;&#1077;&#1084;&#1077;&#1089;&#1090;&#1088;\&#1051;&#1072;&#1073;%201\on(this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579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Преподаватель:</a:t>
            </a:r>
          </a:p>
          <a:p>
            <a:r>
              <a:rPr lang="ru-RU" sz="2105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Смирнов Константин Алексеевич</a:t>
            </a:r>
          </a:p>
          <a:p>
            <a:r>
              <a:rPr lang="en-US" sz="2105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konst17@mail.ru</a:t>
            </a:r>
          </a:p>
          <a:p>
            <a:r>
              <a:rPr lang="en-US" sz="2105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+79816807560</a:t>
            </a:r>
            <a:endParaRPr lang="ru-RU" sz="2105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91008" y="1370098"/>
            <a:ext cx="8901619" cy="2359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401010" eaLnBrk="1" hangingPunct="1"/>
            <a:r>
              <a:rPr lang="ru-RU" sz="2456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Дисциплина:</a:t>
            </a:r>
          </a:p>
          <a:p>
            <a:pPr defTabSz="401010" eaLnBrk="1" hangingPunct="1"/>
            <a:r>
              <a:rPr lang="ru-RU" sz="2456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Проектирование и архитектура программных систем</a:t>
            </a:r>
            <a:endParaRPr lang="en-US" sz="2456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01010" eaLnBrk="1" hangingPunct="1"/>
            <a:endParaRPr lang="ru-RU" sz="2456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01010" eaLnBrk="1" hangingPunct="1"/>
            <a:r>
              <a:rPr lang="ru-RU" sz="2456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Лабораторная </a:t>
            </a:r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работа №</a:t>
            </a:r>
            <a:r>
              <a:rPr lang="en-US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endParaRPr lang="ru-RU" sz="2456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01010" eaLnBrk="1" hangingPunct="1"/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Диаграмма Варнье-Орра. Схема </a:t>
            </a:r>
            <a:r>
              <a:rPr lang="en-US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HIPO. </a:t>
            </a:r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Синтаксическая диаграмма. Таблица принятия решения.</a:t>
            </a:r>
          </a:p>
        </p:txBody>
      </p:sp>
    </p:spTree>
    <p:extLst>
      <p:ext uri="{BB962C8B-B14F-4D97-AF65-F5344CB8AC3E}">
        <p14:creationId xmlns:p14="http://schemas.microsoft.com/office/powerpoint/2010/main" val="10443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300" y="276225"/>
            <a:ext cx="7610475" cy="601098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0" y="6677025"/>
            <a:ext cx="108615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7. Пример диаграммы Варнье-Орра для системы сопровождения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025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5100" y="123825"/>
            <a:ext cx="10528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0"/>
            <a:r>
              <a:rPr lang="en-US" sz="2400" b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</a:t>
            </a:r>
            <a:r>
              <a:rPr lang="ru-RU" sz="2400" b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технология </a:t>
            </a:r>
            <a:r>
              <a:rPr lang="ru-RU" sz="2400" u="sng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 tooltip="Проектирование"/>
              </a:rPr>
              <a:t>проектирования</a:t>
            </a:r>
            <a:r>
              <a:rPr lang="ru-RU" sz="2400" u="sng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 </a:t>
            </a:r>
            <a:r>
              <a:rPr lang="ru-RU" sz="2400" u="sng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 tooltip="Документация на программное обеспечение"/>
              </a:rPr>
              <a:t>документирования</a:t>
            </a:r>
            <a:r>
              <a:rPr lang="ru-RU" sz="2400" u="sng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Использование схем HIPO характерно для той стадии проектирования, когда системные аналитики уже могут приступать к разработке программ и данных. Эти схемы, определяя основные функции каждой программы и перечень основных элементов данных, не конкретизируют способы организации данных, иерархическую структуру подпрограмм и выбор алгоритмов обработки. На этапе разработки программ схемы HIPO могут применяться в качестве средства описания функций, реализуемых программой, и циркулирующих внутри нее потоков данных. На рисунке 8 представлен вид </a:t>
            </a:r>
            <a:r>
              <a:rPr lang="en-US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схемы.</a:t>
            </a:r>
            <a:endParaRPr lang="ru-RU" sz="2400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img29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1100" y="4543425"/>
            <a:ext cx="5691027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984500" y="6560641"/>
            <a:ext cx="3862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8. Вид 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 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30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300" y="1266825"/>
            <a:ext cx="10452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 «Вход» перечисляются имена входных данных, их типы, диапазоны возможных значений.</a:t>
            </a:r>
          </a:p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 «Выход» перечисляются имена выходных данных, их типы, диапазоны возможных значений.</a:t>
            </a:r>
          </a:p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разделе «Обработка» для каждого выхода необходимо указать, с какими входами он связана и как. В этом подразделе содержится описание того, что делает программа, а не того, как она это делает.</a:t>
            </a:r>
          </a:p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Таким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образом, HIPO-диаграмма – это описание поведения процесса обработки данных в таких существенных признаках, как входные значения, выходные значения и связь между ними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Рисунки 9-10 примеры </a:t>
            </a:r>
            <a:r>
              <a:rPr lang="en-US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схем</a:t>
            </a:r>
            <a:endParaRPr lang="ru-RU" sz="2400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9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lh6.googleusercontent.com/proxy/L2DNV1EjvAd5E46Cz9am5Z_gUQfEvfkD-855MhpeY2lpbNSjEAHh7qNWmI_rdscqsMjKTaPtZFR6R1Luyu4CSxdcb0bz2acwH3I5yZaOqpiM2rCaZLNYeeY_l7APmqLuO4oktI9Tvb9cl_SQEw=w1200-h630-p-k-no-n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00" y="581025"/>
            <a:ext cx="7713537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23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C:\Users\Мария\Downloads\HIPO2 (1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733425"/>
            <a:ext cx="7358062" cy="4176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1308100" y="5610225"/>
            <a:ext cx="8996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10. Схема 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HIPO 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процесса сохранения содержимого в файл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8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17500" y="276225"/>
            <a:ext cx="963503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indent="139700"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400" b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Синтаксические диаграммы </a:t>
            </a:r>
          </a:p>
          <a:p>
            <a:pPr indent="139700"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ru-RU" alt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того, чтобы улучшить зрительное восприятие и облегчить понимание сложных синтаксических описаний, применяют представление </a:t>
            </a:r>
            <a:r>
              <a:rPr lang="ru-RU" alt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 </a:t>
            </a: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грамматики в виде </a:t>
            </a: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MouseOver r:id="rId2"/>
              </a:rPr>
              <a:t>синтаксических диаграмм</a:t>
            </a: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Правила построения таких диаграмм можно сформулировать в следующем виде:</a:t>
            </a:r>
          </a:p>
          <a:p>
            <a:pPr marR="0" lvl="0" indent="1397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Каждому </a:t>
            </a: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правилу вида &lt;A&gt;        a</a:t>
            </a:r>
            <a:r>
              <a:rPr lang="ru-RU" altLang="ru-RU" sz="105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 a</a:t>
            </a:r>
            <a:r>
              <a:rPr lang="ru-RU" altLang="ru-RU" sz="11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|...| </a:t>
            </a:r>
            <a:r>
              <a:rPr lang="ru-RU" altLang="ru-RU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ставится в соответствие диаграмма, структура которой определяется правой частью правила.</a:t>
            </a:r>
          </a:p>
          <a:p>
            <a:pPr marR="0" lvl="0" indent="139700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Каждое появление терминального символа x в цепочке </a:t>
            </a:r>
            <a:r>
              <a:rPr lang="ru-RU" altLang="ru-RU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altLang="ru-RU" sz="16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alt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изображается на диаграмме дугой, помеченной этим символом x, заключенным в кружок</a:t>
            </a:r>
            <a:r>
              <a:rPr lang="ru-RU" alt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400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Прямая со стрелкой 6"/>
          <p:cNvCxnSpPr/>
          <p:nvPr/>
        </p:nvCxnSpPr>
        <p:spPr>
          <a:xfrm>
            <a:off x="4584700" y="275308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6" name="Picture 6" descr="http://bigor.bmstu.ru/?img/?doc=LO-SAPR/gram11.mod/?n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99" y="4338876"/>
            <a:ext cx="2887601" cy="134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465986" y="6067425"/>
            <a:ext cx="31518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Терминальный символ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7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3700" y="581025"/>
            <a:ext cx="9753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Каждому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появлению нетерминального символа &lt;A&gt; в цепочке </a:t>
            </a:r>
            <a:r>
              <a:rPr lang="ru-RU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ставится в соответствие на диаграмме дуга, помеченная символом, заключённым в квадрат.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5" name="Picture 3" descr="http://bigor.bmstu.ru/?img/?doc=LO-SAPR/gram11.mod/?n=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8900" y="1802355"/>
            <a:ext cx="2571750" cy="120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2889431" y="3023506"/>
            <a:ext cx="35633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нетерминальный символ</a:t>
            </a:r>
            <a:endParaRPr lang="ru-RU" dirty="0"/>
          </a:p>
        </p:txBody>
      </p:sp>
      <p:pic>
        <p:nvPicPr>
          <p:cNvPr id="13319" name="Picture 7" descr="http://bigor.bmstu.ru/?img/?doc=LO-SAPR/gram11.mod/?n=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5400654"/>
            <a:ext cx="6966857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356980" y="3782992"/>
            <a:ext cx="5723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Порождающее 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имеющее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5907752" y="3798799"/>
            <a:ext cx="2359924" cy="461665"/>
            <a:chOff x="5907752" y="3798799"/>
            <a:chExt cx="2359924" cy="461665"/>
          </a:xfrm>
        </p:grpSpPr>
        <p:sp>
          <p:nvSpPr>
            <p:cNvPr id="10" name="Rectangle 12"/>
            <p:cNvSpPr>
              <a:spLocks noChangeArrowheads="1"/>
            </p:cNvSpPr>
            <p:nvPr/>
          </p:nvSpPr>
          <p:spPr bwMode="auto">
            <a:xfrm>
              <a:off x="5907752" y="3798799"/>
              <a:ext cx="23599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139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13970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&lt;A&gt; 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a</a:t>
              </a:r>
              <a:r>
                <a:rPr kumimoji="0" lang="ru-RU" altLang="ru-RU" sz="24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0" lang="ru-RU" altLang="ru-RU" sz="2400" b="0" i="0" u="none" strike="noStrike" cap="none" normalizeH="0" baseline="-3000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r>
                <a:rPr kumimoji="0" lang="ru-RU" altLang="ru-RU" sz="24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0" lang="ru-RU" altLang="ru-RU" sz="2400" b="0" i="0" u="none" strike="noStrike" cap="none" normalizeH="0" baseline="-3000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ru-RU" altLang="ru-RU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6794500" y="4086225"/>
              <a:ext cx="327972" cy="0"/>
            </a:xfrm>
            <a:prstGeom prst="straightConnector1">
              <a:avLst/>
            </a:prstGeom>
            <a:ln>
              <a:solidFill>
                <a:schemeClr val="bg1">
                  <a:alpha val="77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Прямоугольник 16"/>
          <p:cNvSpPr/>
          <p:nvPr/>
        </p:nvSpPr>
        <p:spPr>
          <a:xfrm>
            <a:off x="546100" y="4336469"/>
            <a:ext cx="7726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изображается на диаграмме следующим образом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9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6527262" y="719027"/>
            <a:ext cx="31628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9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 defTabSz="914400"/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&lt;A&gt;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</a:t>
            </a:r>
            <a:r>
              <a:rPr kumimoji="0" lang="ru-RU" altLang="ru-RU" sz="2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ru-RU" sz="24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u-RU" altLang="ru-RU" sz="24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r>
              <a:rPr kumimoji="0" lang="en-US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0" lang="ru-RU" altLang="ru-RU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ru-RU" altLang="ru-RU" sz="2400" b="0" i="0" u="none" strike="noStrike" cap="none" normalizeH="0" baseline="-3000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7404100" y="962025"/>
            <a:ext cx="327972" cy="0"/>
          </a:xfrm>
          <a:prstGeom prst="straightConnector1">
            <a:avLst/>
          </a:prstGeom>
          <a:ln>
            <a:solidFill>
              <a:schemeClr val="bg1">
                <a:alpha val="77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74700" y="733425"/>
            <a:ext cx="5723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Порождающее 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имеющее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22300" y="1266825"/>
            <a:ext cx="7726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изображается на диаграмме следующим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39" name="Picture 3" descr="http://bigor.bmstu.ru/?img/?doc=LO-SAPR/gram11.mod/?n=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022" y="2028825"/>
            <a:ext cx="3829050" cy="33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0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41706" y="1038225"/>
            <a:ext cx="74596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Если порождающее правило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задано в виде итерации  </a:t>
            </a:r>
            <a:endParaRPr lang="ru-RU" sz="24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12900" y="1724025"/>
            <a:ext cx="3962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39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397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&lt;A&gt;  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{a}*,</a:t>
            </a: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5364" name="Picture 4" descr="http://bigor.bmstu.ru/?frm/?doc=LO-SAPR/gram11.mod/?n=2/?k=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897706"/>
            <a:ext cx="200025" cy="11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 descr="http://bigor.bmstu.ru/?img/?doc=LO-SAPR/gram11.mod/?n=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62" y="2714625"/>
            <a:ext cx="51435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546100" y="2128538"/>
            <a:ext cx="7726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изображается на диаграмме следующим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образом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4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s://present5.com/docs/1_osnovnye_ponyatiya_yazyka_object_pascal_images/1_osnovnye_ponyatiya_yazyka_object_pascal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700" y="809625"/>
            <a:ext cx="7619999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99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8900" y="-8377"/>
            <a:ext cx="10604500" cy="748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>
              <a:spcBef>
                <a:spcPts val="5"/>
              </a:spcBef>
              <a:spcAft>
                <a:spcPts val="0"/>
              </a:spcAft>
            </a:pPr>
            <a:r>
              <a:rPr lang="ru-RU" sz="2400" b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Диаграммы </a:t>
            </a:r>
            <a:r>
              <a:rPr lang="ru-RU" sz="2400" b="1" spc="-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Варнье-Орра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67310" indent="448945" algn="just">
              <a:lnSpc>
                <a:spcPct val="111000"/>
              </a:lnSpc>
              <a:spcBef>
                <a:spcPts val="190"/>
              </a:spcBef>
              <a:spcAft>
                <a:spcPts val="0"/>
              </a:spcAf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Основным</a:t>
            </a:r>
            <a:r>
              <a:rPr lang="ru-RU" sz="2400" spc="12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принципом</a:t>
            </a:r>
            <a:r>
              <a:rPr lang="ru-RU" sz="2400" spc="13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  <a:r>
              <a:rPr lang="ru-RU" sz="2400" spc="12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Варнье–Орра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spc="13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ru-RU" sz="2400" spc="27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зависимость</a:t>
            </a:r>
            <a:r>
              <a:rPr lang="ru-RU" sz="2400" spc="2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структуры</a:t>
            </a:r>
            <a:r>
              <a:rPr lang="ru-RU" sz="2400" spc="27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проектируемой</a:t>
            </a:r>
            <a:r>
              <a:rPr lang="ru-RU" sz="2400" spc="2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ru-RU" sz="2400" spc="27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</a:t>
            </a:r>
            <a:r>
              <a:rPr lang="ru-RU" sz="2400" spc="29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</a:t>
            </a:r>
            <a:r>
              <a:rPr lang="ru-RU" sz="2400" spc="1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  <a:r>
              <a:rPr lang="ru-RU" sz="2400" spc="19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Структуры</a:t>
            </a:r>
            <a:r>
              <a:rPr lang="ru-RU" sz="2400" spc="18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400" spc="1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spc="18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ru-RU" sz="2400" spc="18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ru-RU" sz="2400" spc="18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могут</a:t>
            </a:r>
            <a:r>
              <a:rPr lang="ru-RU" sz="2400" spc="1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быть</a:t>
            </a:r>
            <a:r>
              <a:rPr lang="ru-RU" sz="2400" spc="18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единым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набором</a:t>
            </a:r>
            <a:r>
              <a:rPr lang="ru-RU" sz="2400" spc="-1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основных</a:t>
            </a:r>
            <a:r>
              <a:rPr lang="ru-RU" sz="2400" spc="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конструкций.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64135" indent="448945" algn="just">
              <a:lnSpc>
                <a:spcPct val="111000"/>
              </a:lnSpc>
              <a:spcBef>
                <a:spcPts val="5"/>
              </a:spcBef>
              <a:spcAft>
                <a:spcPts val="0"/>
              </a:spcAf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Однако</a:t>
            </a:r>
            <a:r>
              <a:rPr lang="ru-RU" sz="2400" spc="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</a:t>
            </a:r>
            <a:r>
              <a:rPr lang="ru-RU" sz="2400" spc="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spc="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  <a:r>
              <a:rPr lang="ru-RU" sz="2400" spc="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Джексона</a:t>
            </a:r>
            <a:r>
              <a:rPr lang="ru-RU" sz="2400" spc="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ru-RU" sz="2400" spc="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ru-RU" sz="2400" spc="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определяется</a:t>
            </a:r>
            <a:r>
              <a:rPr lang="ru-RU" sz="2400" spc="15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слиянием</a:t>
            </a:r>
            <a:r>
              <a:rPr lang="ru-RU" sz="2400" spc="27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</a:t>
            </a:r>
            <a:r>
              <a:rPr lang="ru-RU" sz="2400" spc="27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входных</a:t>
            </a:r>
            <a:r>
              <a:rPr lang="ru-RU" sz="2400" spc="27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spc="27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выходных</a:t>
            </a:r>
            <a:r>
              <a:rPr lang="ru-RU" sz="2400" spc="27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данных,</a:t>
            </a:r>
            <a:r>
              <a:rPr lang="ru-RU" sz="2400" spc="26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</a:t>
            </a:r>
            <a:r>
              <a:rPr lang="ru-RU" sz="2400" spc="27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spc="27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  <a:r>
              <a:rPr lang="ru-RU" sz="2400" spc="27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Варнье–</a:t>
            </a:r>
            <a:r>
              <a:rPr lang="ru-RU" sz="2400" spc="20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Орра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зависит только</a:t>
            </a:r>
            <a:r>
              <a:rPr lang="ru-RU" sz="2400" spc="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400" spc="-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структуры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выходных</a:t>
            </a:r>
            <a:r>
              <a:rPr lang="ru-RU" sz="2400" spc="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67310" indent="448945" algn="just">
              <a:lnSpc>
                <a:spcPct val="111000"/>
              </a:lnSpc>
              <a:spcBef>
                <a:spcPts val="10"/>
              </a:spcBef>
              <a:spcAft>
                <a:spcPts val="0"/>
              </a:spcAf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Вторым</a:t>
            </a:r>
            <a:r>
              <a:rPr lang="ru-RU" sz="2400" spc="1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отличием</a:t>
            </a:r>
            <a:r>
              <a:rPr lang="ru-RU" sz="2400" spc="1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  <a:r>
              <a:rPr lang="ru-RU" sz="2400" spc="19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Варнье–Орра</a:t>
            </a:r>
            <a:r>
              <a:rPr lang="ru-RU" sz="2400" spc="19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является</a:t>
            </a:r>
            <a:r>
              <a:rPr lang="ru-RU" sz="2400" spc="20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то,</a:t>
            </a:r>
            <a:r>
              <a:rPr lang="ru-RU" sz="2400" spc="1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lang="ru-RU" sz="2400" spc="21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декомпозиция</a:t>
            </a:r>
            <a:r>
              <a:rPr lang="ru-RU" sz="2400" spc="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структуры</a:t>
            </a:r>
            <a:r>
              <a:rPr lang="ru-RU" sz="2400" spc="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400" spc="1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RU" sz="2400" spc="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диаграммах</a:t>
            </a:r>
            <a:r>
              <a:rPr lang="ru-RU" sz="2400" spc="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выполняется</a:t>
            </a:r>
            <a:r>
              <a:rPr lang="ru-RU" sz="2400" spc="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sz="2400" spc="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сверху</a:t>
            </a:r>
            <a:r>
              <a:rPr lang="ru-RU" sz="2400" spc="1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вниз,</a:t>
            </a:r>
            <a:r>
              <a:rPr lang="ru-RU" sz="2400" spc="12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как в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методологии</a:t>
            </a:r>
            <a:r>
              <a:rPr lang="ru-RU" sz="2400" spc="-1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Джексона</a:t>
            </a:r>
            <a:r>
              <a:rPr lang="ru-RU" sz="2400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2400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слева направо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104775" indent="448945" algn="just">
              <a:lnSpc>
                <a:spcPct val="111000"/>
              </a:lnSpc>
              <a:spcBef>
                <a:spcPts val="205"/>
              </a:spcBef>
              <a:spcAft>
                <a:spcPts val="0"/>
              </a:spcAf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spc="1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диаграммах</a:t>
            </a:r>
            <a:r>
              <a:rPr lang="ru-RU" sz="2400" spc="10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Варнье–Орра</a:t>
            </a:r>
            <a:r>
              <a:rPr lang="ru-RU" sz="2400" spc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используются</a:t>
            </a:r>
            <a:r>
              <a:rPr lang="ru-RU" sz="2400" spc="10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четыре</a:t>
            </a:r>
            <a:r>
              <a:rPr lang="ru-RU" sz="2400" b="1" i="1" spc="1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базовые</a:t>
            </a:r>
            <a:r>
              <a:rPr lang="ru-RU" sz="2400" b="1" i="1" spc="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конструкции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400" spc="19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иерархия,</a:t>
            </a:r>
            <a:r>
              <a:rPr lang="ru-RU" sz="2400" spc="5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последовательность,</a:t>
            </a:r>
            <a:r>
              <a:rPr lang="ru-RU" sz="2400" spc="5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выбор,</a:t>
            </a:r>
            <a:r>
              <a:rPr lang="ru-RU" sz="2400" spc="4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повторение.</a:t>
            </a:r>
            <a:r>
              <a:rPr lang="ru-RU" sz="2400" spc="5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Три</a:t>
            </a:r>
            <a:r>
              <a:rPr lang="ru-RU" sz="2400" spc="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последних</a:t>
            </a:r>
            <a:r>
              <a:rPr lang="ru-RU" sz="2400" spc="6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конструкции</a:t>
            </a:r>
            <a:r>
              <a:rPr lang="ru-RU" sz="2400" spc="18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соответствуют</a:t>
            </a:r>
            <a:r>
              <a:rPr lang="ru-RU" sz="2400" spc="15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ru-RU" sz="2400" spc="15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смыслу</a:t>
            </a:r>
            <a:r>
              <a:rPr lang="ru-RU" sz="2400" spc="13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аналогичным</a:t>
            </a:r>
            <a:r>
              <a:rPr lang="ru-RU" sz="2400" spc="15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конструкциям</a:t>
            </a:r>
            <a:r>
              <a:rPr lang="ru-RU" sz="2400" spc="15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методологии</a:t>
            </a:r>
            <a:r>
              <a:rPr lang="ru-RU" sz="2400" spc="15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Джексона.</a:t>
            </a:r>
            <a:r>
              <a:rPr lang="ru-RU" sz="2400" spc="19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ru-RU" sz="2400" spc="10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конструкций</a:t>
            </a:r>
            <a:r>
              <a:rPr lang="ru-RU" sz="2400" spc="1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Варнье–Орра</a:t>
            </a:r>
            <a:r>
              <a:rPr lang="ru-RU" sz="2400" spc="10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spc="10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графических</a:t>
            </a:r>
            <a:r>
              <a:rPr lang="ru-RU" sz="2400" spc="11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нотациях,</a:t>
            </a:r>
            <a:r>
              <a:rPr lang="ru-RU" sz="2400" spc="20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применяемых</a:t>
            </a:r>
            <a:r>
              <a:rPr lang="ru-RU" sz="2400" spc="15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400" spc="12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различных</a:t>
            </a:r>
            <a:r>
              <a:rPr lang="ru-RU" sz="2400" spc="13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-средствах,</a:t>
            </a:r>
            <a:r>
              <a:rPr lang="ru-RU" sz="2400" spc="14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может</a:t>
            </a:r>
            <a:r>
              <a:rPr lang="ru-RU" sz="2400" spc="12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отличаться</a:t>
            </a:r>
            <a:r>
              <a:rPr lang="ru-RU" sz="2400" spc="14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формой</a:t>
            </a:r>
            <a:r>
              <a:rPr lang="ru-RU" sz="2400" spc="14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скобки</a:t>
            </a:r>
            <a:r>
              <a:rPr lang="ru-RU" sz="2400" spc="18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(например</a:t>
            </a:r>
            <a:r>
              <a:rPr lang="ru-RU" sz="2400" spc="2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фигурная</a:t>
            </a:r>
            <a:r>
              <a:rPr lang="ru-RU" sz="2400" spc="2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или</a:t>
            </a:r>
            <a:r>
              <a:rPr lang="ru-RU" sz="2400" spc="2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квадратная)</a:t>
            </a:r>
            <a:r>
              <a:rPr lang="ru-RU" sz="2400" spc="28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spc="2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использованием</a:t>
            </a:r>
            <a:r>
              <a:rPr lang="ru-RU" sz="2400" spc="29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различных</a:t>
            </a:r>
            <a:r>
              <a:rPr lang="ru-RU" sz="2400" spc="14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специальных</a:t>
            </a:r>
            <a:r>
              <a:rPr lang="ru-RU" sz="2400" spc="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символов.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7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9900" y="962025"/>
            <a:ext cx="9906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принятия решений</a:t>
            </a:r>
          </a:p>
          <a:p>
            <a:pPr algn="just"/>
            <a:endParaRPr lang="ru-RU" sz="2400" b="1" spc="-5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Таблица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принятия решений (таблица решений) является табличной формой представления множества продукционных правил. Таблицы решений применяются с 60-х годов в различных областях, например, в задачах автоматизации проектирования технологических процессов.</a:t>
            </a:r>
          </a:p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Идея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 решений заключается в использовании их в качестве декларативного представления алгоритмов в постановках задач и одновременно в качестве средства программирования на исходном языке, т.е. чтобы этап алгоритмизации задачи являлся одновременно и этапом программирования. Постановка задачи с использованием таблиц является четкой и недвусмысленной.</a:t>
            </a:r>
          </a:p>
        </p:txBody>
      </p:sp>
    </p:spTree>
    <p:extLst>
      <p:ext uri="{BB962C8B-B14F-4D97-AF65-F5344CB8AC3E}">
        <p14:creationId xmlns:p14="http://schemas.microsoft.com/office/powerpoint/2010/main" val="30668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1300" y="428625"/>
            <a:ext cx="1021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Рассмотрим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таблицу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решений.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Таблица разделяется двойной горизон­тальной линией на область условий и область действий. Двой­ной вертикальной линией таблица также разделяется на две части: в левой части находится колонка с названием “операнд” и символы операций. Справа от двойной линии размещаются колонки правила, которые содержат правые части отношений и опе­ранды операторов (в примере - метки оператора перехода). Полученную таблицу называют таблицей принятия решений (ТР).</a:t>
            </a:r>
          </a:p>
        </p:txBody>
      </p:sp>
      <p:pic>
        <p:nvPicPr>
          <p:cNvPr id="17411" name="Picture 3" descr="https://avatars.mds.yandex.net/get-images-cbir/4248765/G9V0CnW4qhFdPPDQi-BFoA737/oc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00" y="3324225"/>
            <a:ext cx="6629400" cy="372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8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3700" y="962025"/>
            <a:ext cx="9906000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540385">
              <a:lnSpc>
                <a:spcPct val="150000"/>
              </a:lnSpc>
              <a:spcBef>
                <a:spcPts val="600"/>
              </a:spcBef>
              <a:defRPr/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Задание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lvl="0" indent="540385" algn="just">
              <a:lnSpc>
                <a:spcPct val="150000"/>
              </a:lnSpc>
              <a:spcBef>
                <a:spcPts val="600"/>
              </a:spcBef>
              <a:defRPr/>
            </a:pP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1. Применительно к индивидуальному программному проекту используйте диаграмму Варнье-Орра, схему </a:t>
            </a:r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HIPO, 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синтаксическую диаграмму, таблицу </a:t>
            </a:r>
            <a:r>
              <a:rPr lang="ru-RU" sz="2400" b="1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принятия </a:t>
            </a:r>
            <a:r>
              <a:rPr lang="ru-RU" sz="2400" b="1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решени</a:t>
            </a:r>
            <a:r>
              <a:rPr lang="ru-RU" sz="2400" b="1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й.</a:t>
            </a:r>
            <a:r>
              <a:rPr lang="ru-RU" sz="2400" b="1" smtClean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endParaRPr lang="ru-RU" sz="2400" b="1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693158" y="4010025"/>
            <a:ext cx="9154684" cy="141376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Оформление : № группы, Ф.И.О. , номер,</a:t>
            </a: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тема лабораторной работы, основной текст (структурированный, рисунки),  выводы.</a:t>
            </a: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konst17@mail.ru</a:t>
            </a:r>
            <a:endParaRPr kumimoji="0" lang="ru-RU" sz="2400" b="1" i="1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7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41300" y="200025"/>
            <a:ext cx="10452100" cy="2962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" marR="64135" lvl="1" algn="just">
              <a:lnSpc>
                <a:spcPct val="111000"/>
              </a:lnSpc>
              <a:spcBef>
                <a:spcPts val="5"/>
              </a:spcBef>
              <a:buSzPts val="1400"/>
              <a:tabLst>
                <a:tab pos="692785" algn="l"/>
              </a:tabLst>
            </a:pPr>
            <a:r>
              <a:rPr lang="en-US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</a:t>
            </a:r>
            <a:r>
              <a:rPr lang="en-US" sz="2400" b="1" i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иерархии</a:t>
            </a:r>
            <a:r>
              <a:rPr lang="en-US" sz="2400" b="1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b="1" i="1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64135" indent="448945" algn="just">
              <a:lnSpc>
                <a:spcPct val="111000"/>
              </a:lnSpc>
              <a:spcBef>
                <a:spcPts val="5"/>
              </a:spcBef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 иерархии данных отражает вложенность некоторых конструкций данных в другие компоненты данных. Графически данные объединяются в конструкцию иерархии с помощью скобки. Вложенность скобок определяет уровень иерархии соответствующих конструкций данных.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представления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конструкции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иерархии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Отчет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приведен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рисунке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ru-RU" sz="2400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e90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4900" y="2867025"/>
            <a:ext cx="5638800" cy="3200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089172" y="6219825"/>
            <a:ext cx="57351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1. К</a:t>
            </a:r>
            <a:r>
              <a:rPr lang="en-US" sz="2400" spc="-5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онструкци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иерархии</a:t>
            </a:r>
            <a:r>
              <a:rPr lang="en-US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58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69900" y="1724025"/>
            <a:ext cx="10058400" cy="37821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" marR="64135" indent="448945" algn="just">
              <a:lnSpc>
                <a:spcPct val="111000"/>
              </a:lnSpc>
              <a:spcBef>
                <a:spcPts val="5"/>
              </a:spcBef>
              <a:spcAft>
                <a:spcPts val="0"/>
              </a:spcAf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 данном  рисунке  на  втором  уровне  иерархии  структуры  данных</a:t>
            </a:r>
          </a:p>
          <a:p>
            <a:pPr marL="64770" marR="64135" indent="448945" algn="just">
              <a:lnSpc>
                <a:spcPct val="111000"/>
              </a:lnSpc>
              <a:spcBef>
                <a:spcPts val="5"/>
              </a:spcBef>
              <a:spcAft>
                <a:spcPts val="0"/>
              </a:spcAf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«Отчет» находится конструкция иерархии данных, состоящая из компонентов 1, 2,  3. 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 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представляет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собой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конструкцию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400" spc="-5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включающую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компоненты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4, 5, компонент 3 – конструкцию, содержащую компоненты 6, 7.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Компоненты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– 7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находятся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третьем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уровне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иерархии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состав компонента 5 входят компоненты 8, 9 четвертого уровня иерархии. Данные в каждой из конкретных конструкций иерархии могут быть представлены конструкциями последовательности, выбора или повторения.</a:t>
            </a:r>
          </a:p>
        </p:txBody>
      </p:sp>
    </p:spTree>
    <p:extLst>
      <p:ext uri="{BB962C8B-B14F-4D97-AF65-F5344CB8AC3E}">
        <p14:creationId xmlns:p14="http://schemas.microsoft.com/office/powerpoint/2010/main" val="213564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46100" y="504825"/>
            <a:ext cx="9906000" cy="337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" marR="64135" lvl="1" algn="just">
              <a:lnSpc>
                <a:spcPct val="111000"/>
              </a:lnSpc>
              <a:spcBef>
                <a:spcPts val="5"/>
              </a:spcBef>
              <a:buSzPts val="1400"/>
              <a:tabLst>
                <a:tab pos="692785" algn="l"/>
              </a:tabLst>
            </a:pPr>
            <a:r>
              <a:rPr lang="ru-RU" sz="2400" b="1" i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spc="-5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</a:t>
            </a:r>
            <a:r>
              <a:rPr lang="en-US" sz="2400" b="1" i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последовательности</a:t>
            </a:r>
            <a:r>
              <a:rPr lang="en-US" sz="2400" b="1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b="1" i="1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64135" indent="448945" algn="just">
              <a:lnSpc>
                <a:spcPct val="111000"/>
              </a:lnSpc>
              <a:spcBef>
                <a:spcPts val="5"/>
              </a:spcBef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Эта конструкция возникает, когда два или более компонента данных помещаются вместе, строго последовательным образом, и образуют единый компонент данных. Графически последовательные компоненты данных в конструкции последовательности изображаются сверху вниз.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рисунке 2 приведена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структура конструкции данных «Дата». Данная конструкция представляет собой последовательность данных «Число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«Месяц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«Год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</a:p>
        </p:txBody>
      </p:sp>
      <p:pic>
        <p:nvPicPr>
          <p:cNvPr id="9" name="image9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6900" y="3877030"/>
            <a:ext cx="4154170" cy="2743200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2527300" y="6905625"/>
            <a:ext cx="7133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2. К</a:t>
            </a:r>
            <a:r>
              <a:rPr lang="en-US" sz="2400" spc="-5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онструкци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последовательности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829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1386" y="200025"/>
            <a:ext cx="10223500" cy="419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" marR="64135" lvl="1" algn="just">
              <a:lnSpc>
                <a:spcPct val="111000"/>
              </a:lnSpc>
              <a:spcBef>
                <a:spcPts val="5"/>
              </a:spcBef>
              <a:spcAft>
                <a:spcPts val="0"/>
              </a:spcAft>
              <a:buSzPts val="1400"/>
              <a:tabLst>
                <a:tab pos="692785" algn="l"/>
              </a:tabLst>
            </a:pP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spc="-5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</a:t>
            </a:r>
            <a:r>
              <a:rPr lang="en-US" sz="2400" b="1" i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выбора</a:t>
            </a:r>
            <a:r>
              <a:rPr lang="en-US" sz="2400" b="1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b="1" i="1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64135" indent="448945" algn="just">
              <a:lnSpc>
                <a:spcPct val="111000"/>
              </a:lnSpc>
              <a:spcBef>
                <a:spcPts val="5"/>
              </a:spcBef>
              <a:spcAft>
                <a:spcPts val="0"/>
              </a:spcAf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 выбора данных – это конструкция сведения результирующего компонента данных к одному из двух или более выбираемых подкомпонентов. В зависимости от конкретной графической нотации между выбираемыми подкомпонентами помещается один из следующих символов: @,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⊕.</a:t>
            </a:r>
          </a:p>
          <a:p>
            <a:pPr marL="64770" marR="64135" indent="448945" algn="just">
              <a:lnSpc>
                <a:spcPct val="111000"/>
              </a:lnSpc>
              <a:spcBef>
                <a:spcPts val="5"/>
              </a:spcBef>
              <a:spcAft>
                <a:spcPts val="0"/>
              </a:spcAf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 конструкции выбора данных приведен на рисунке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данном рисунке конструкция «Сезон» представляет собой конструкцию выбора из альтернативных подкомпонентов «Зима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«Весна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«Лето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«Осень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(сезон представляет собой зиму, весну, лето или осень).</a:t>
            </a:r>
          </a:p>
        </p:txBody>
      </p:sp>
      <p:pic>
        <p:nvPicPr>
          <p:cNvPr id="5" name="image92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300" y="4380148"/>
            <a:ext cx="3657600" cy="258962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996165" y="6969775"/>
            <a:ext cx="5436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3. К</a:t>
            </a:r>
            <a:r>
              <a:rPr lang="en-US" sz="2400" spc="-5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онструкци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выбора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04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8900" y="0"/>
            <a:ext cx="10604500" cy="419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770" marR="64135" lvl="1" algn="just">
              <a:lnSpc>
                <a:spcPct val="111000"/>
              </a:lnSpc>
              <a:spcBef>
                <a:spcPts val="5"/>
              </a:spcBef>
              <a:buSzPts val="1400"/>
              <a:tabLst>
                <a:tab pos="692785" algn="l"/>
              </a:tabLst>
            </a:pP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i="1" spc="-5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</a:t>
            </a:r>
            <a:r>
              <a:rPr lang="en-US" sz="2400" b="1" i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повторения</a:t>
            </a:r>
            <a:r>
              <a:rPr lang="en-US" sz="2400" b="1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sz="2400" b="1" i="1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64135" indent="448945" algn="just">
              <a:lnSpc>
                <a:spcPct val="111000"/>
              </a:lnSpc>
              <a:spcBef>
                <a:spcPts val="5"/>
              </a:spcBef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Данная конструкция применяется тогда, когда конкретный подкомпонент данных может повторяться некоторое число раз. У конструкции повторения только один подкомпонент. Рядом с данным подкомпонентом в скобках отмечается нижняя и верхняя границы количества его повторений или количество повторений, если оно постоянно.</a:t>
            </a:r>
          </a:p>
          <a:p>
            <a:pPr marL="64770" marR="64135" indent="448945" algn="just">
              <a:lnSpc>
                <a:spcPct val="111000"/>
              </a:lnSpc>
              <a:spcBef>
                <a:spcPts val="5"/>
              </a:spcBef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рисунке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компонент «Файл» состоит из повторяющихся подкомпонентов «Запись», подкомпонент «Запись» может повторяться от одного до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раз. Компонент «Неделя» состоит из повторяющихся семь раз подкомпонентов «День».</a:t>
            </a:r>
          </a:p>
        </p:txBody>
      </p:sp>
      <p:pic>
        <p:nvPicPr>
          <p:cNvPr id="5" name="image93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900" y="4192173"/>
            <a:ext cx="5638800" cy="188913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146300" y="6075688"/>
            <a:ext cx="8118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4. К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онструкци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 повторения </a:t>
            </a:r>
            <a:r>
              <a:rPr lang="ru-RU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данных:</a:t>
            </a:r>
          </a:p>
          <a:p>
            <a:r>
              <a:rPr lang="ru-RU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а – повторение от одного до </a:t>
            </a:r>
            <a:r>
              <a:rPr lang="en-US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раз;</a:t>
            </a:r>
          </a:p>
          <a:p>
            <a:r>
              <a:rPr lang="en-US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 –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повторение</a:t>
            </a:r>
            <a:r>
              <a:rPr lang="en-US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ровно</a:t>
            </a:r>
            <a:r>
              <a:rPr lang="en-US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семь</a:t>
            </a:r>
            <a:r>
              <a:rPr lang="en-US" sz="2400" spc="-5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</a:t>
            </a:r>
            <a:endParaRPr lang="ru-RU" sz="2400" spc="-5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889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32286" y="-104775"/>
            <a:ext cx="10604500" cy="4977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Bef>
                <a:spcPts val="790"/>
              </a:spcBef>
              <a:buSzPts val="1400"/>
              <a:tabLst>
                <a:tab pos="692785" algn="l"/>
              </a:tabLs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Расширением диаграмм Варнье–Орра является применение двух дополнительных конструкций – </a:t>
            </a:r>
            <a:r>
              <a:rPr lang="ru-RU" sz="2400" b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конструкции параллелизма и конструкции рекурсии.</a:t>
            </a:r>
          </a:p>
          <a:p>
            <a:pPr lvl="1" algn="just">
              <a:spcBef>
                <a:spcPts val="790"/>
              </a:spcBef>
              <a:buSzPts val="1400"/>
              <a:tabLst>
                <a:tab pos="692785" algn="l"/>
              </a:tabLst>
            </a:pPr>
            <a:r>
              <a:rPr lang="en-US" sz="2400" b="1" i="1" spc="-5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</a:t>
            </a:r>
            <a:r>
              <a:rPr lang="en-US" sz="2400" b="1" i="1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параллелизма</a:t>
            </a:r>
            <a:endParaRPr lang="ru-RU" sz="2400" b="1" i="1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63500" indent="448945" algn="just">
              <a:lnSpc>
                <a:spcPct val="111000"/>
              </a:lnSpc>
              <a:spcBef>
                <a:spcPts val="190"/>
              </a:spcBef>
              <a:spcAft>
                <a:spcPts val="0"/>
              </a:spcAf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Данная конструкция используется, если подкомпоненты некоторого компонента могут выполняться в любом порядке, в том числе и параллельно. При графическом представлении в данной конструкции между подкомпонентами помещается символ +. На рисунке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приведена конструкция параллелизма «Выполнение задания». Подкомпонентами данной конструкции  являются  «Выполнение  задания  1»,  «Выполнение  задания  2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», «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Выполнение задания 3». Из рисунка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следует, что задания 1, 2 и 3 могут быть выполнены в любом порядке.</a:t>
            </a:r>
          </a:p>
        </p:txBody>
      </p:sp>
      <p:pic>
        <p:nvPicPr>
          <p:cNvPr id="8" name="image94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300" y="4871047"/>
            <a:ext cx="4572000" cy="22834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679700" y="7109333"/>
            <a:ext cx="5436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5. К</a:t>
            </a:r>
            <a:r>
              <a:rPr lang="en-US" sz="2400" spc="-5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онструкци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выбора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136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71360" y="352425"/>
            <a:ext cx="10287000" cy="253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790"/>
              </a:spcBef>
              <a:spcAft>
                <a:spcPts val="0"/>
              </a:spcAft>
              <a:buSzPts val="1400"/>
              <a:tabLst>
                <a:tab pos="692785" algn="l"/>
              </a:tabLst>
            </a:pP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</a:t>
            </a:r>
            <a:r>
              <a:rPr lang="en-US" sz="2400" b="1" i="1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spc="-5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рекурсии</a:t>
            </a:r>
            <a:endParaRPr lang="ru-RU" sz="2400" b="1" i="1" spc="-5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4770" marR="64135" indent="448945" algn="just">
              <a:lnSpc>
                <a:spcPct val="111000"/>
              </a:lnSpc>
              <a:spcBef>
                <a:spcPts val="190"/>
              </a:spcBef>
              <a:spcAft>
                <a:spcPts val="0"/>
              </a:spcAft>
            </a:pP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Конструкция рекурсии используется, если в состав некоторого компонента в качестве подкомпонента входит сам компонент. Графически рекурсия обозначается двойной скобкой. Пример конструкции рекурсии приведен на рисунке </a:t>
            </a:r>
            <a:r>
              <a:rPr lang="ru-RU" sz="2400" spc="-5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данном рисунке компонент «Агрегат» состоит из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узлов. Каждый узел в свою очередь может содержать от 0 до </a:t>
            </a:r>
            <a:r>
              <a:rPr lang="en-US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ru-RU" sz="2400" spc="-5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узлов.</a:t>
            </a:r>
          </a:p>
        </p:txBody>
      </p:sp>
      <p:pic>
        <p:nvPicPr>
          <p:cNvPr id="8" name="image95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9300" y="3324225"/>
            <a:ext cx="4696777" cy="143637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060700" y="5195162"/>
            <a:ext cx="5690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Рисунок 6. К</a:t>
            </a:r>
            <a:r>
              <a:rPr lang="en-US" sz="2400" spc="-5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онструкци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рекурсии</a:t>
            </a:r>
            <a:r>
              <a:rPr lang="en-US" sz="2400" spc="-5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32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</TotalTime>
  <Words>679</Words>
  <Application>Microsoft Office PowerPoint</Application>
  <PresentationFormat>Произвольный</PresentationFormat>
  <Paragraphs>75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алгоритма</dc:title>
  <dc:creator>КГСХА</dc:creator>
  <cp:lastModifiedBy>skons</cp:lastModifiedBy>
  <cp:revision>36</cp:revision>
  <dcterms:created xsi:type="dcterms:W3CDTF">2023-09-30T06:06:04Z</dcterms:created>
  <dcterms:modified xsi:type="dcterms:W3CDTF">2024-10-12T08:59:13Z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LastSaved">
    <vt:filetime>2023-09-30T00:00:00Z</vt:filetime>
  </property>
</Properties>
</file>