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05" r:id="rId1"/>
    <p:sldMasterId id="2147483723" r:id="rId2"/>
  </p:sldMasterIdLst>
  <p:notesMasterIdLst>
    <p:notesMasterId r:id="rId31"/>
  </p:notesMasterIdLst>
  <p:handoutMasterIdLst>
    <p:handoutMasterId r:id="rId32"/>
  </p:handoutMasterIdLst>
  <p:sldIdLst>
    <p:sldId id="256" r:id="rId3"/>
    <p:sldId id="322" r:id="rId4"/>
    <p:sldId id="392" r:id="rId5"/>
    <p:sldId id="393" r:id="rId6"/>
    <p:sldId id="394" r:id="rId7"/>
    <p:sldId id="395" r:id="rId8"/>
    <p:sldId id="430" r:id="rId9"/>
    <p:sldId id="431" r:id="rId10"/>
    <p:sldId id="432" r:id="rId11"/>
    <p:sldId id="433" r:id="rId12"/>
    <p:sldId id="434" r:id="rId13"/>
    <p:sldId id="435" r:id="rId14"/>
    <p:sldId id="436" r:id="rId15"/>
    <p:sldId id="437" r:id="rId16"/>
    <p:sldId id="438" r:id="rId17"/>
    <p:sldId id="454" r:id="rId18"/>
    <p:sldId id="441" r:id="rId19"/>
    <p:sldId id="442" r:id="rId20"/>
    <p:sldId id="443" r:id="rId21"/>
    <p:sldId id="444" r:id="rId22"/>
    <p:sldId id="455" r:id="rId23"/>
    <p:sldId id="445" r:id="rId24"/>
    <p:sldId id="446" r:id="rId25"/>
    <p:sldId id="447" r:id="rId26"/>
    <p:sldId id="448" r:id="rId27"/>
    <p:sldId id="449" r:id="rId28"/>
    <p:sldId id="450" r:id="rId29"/>
    <p:sldId id="35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68" d="100"/>
          <a:sy n="68" d="100"/>
        </p:scale>
        <p:origin x="6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FC9223-D1A8-4403-B8B2-754EDCFB61A1}" type="datetimeFigureOut">
              <a:rPr lang="ru-RU" smtClean="0"/>
              <a:t>23.10.2023</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B87AD3-A68C-4EB5-99F1-39A7F27265BA}" type="slidenum">
              <a:rPr lang="ru-RU" smtClean="0"/>
              <a:t>‹#›</a:t>
            </a:fld>
            <a:endParaRPr lang="ru-RU"/>
          </a:p>
        </p:txBody>
      </p:sp>
    </p:spTree>
    <p:extLst>
      <p:ext uri="{BB962C8B-B14F-4D97-AF65-F5344CB8AC3E}">
        <p14:creationId xmlns:p14="http://schemas.microsoft.com/office/powerpoint/2010/main" val="19856225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AD1D0-EE05-4036-AA69-DE8B7865AB01}" type="datetimeFigureOut">
              <a:rPr lang="ru-RU" smtClean="0"/>
              <a:t>23.10.2023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DBBE3-4D85-4951-BFAF-6FB2833F7C53}" type="slidenum">
              <a:rPr lang="ru-RU" smtClean="0"/>
              <a:t>‹#›</a:t>
            </a:fld>
            <a:endParaRPr lang="ru-RU"/>
          </a:p>
        </p:txBody>
      </p:sp>
    </p:spTree>
    <p:extLst>
      <p:ext uri="{BB962C8B-B14F-4D97-AF65-F5344CB8AC3E}">
        <p14:creationId xmlns:p14="http://schemas.microsoft.com/office/powerpoint/2010/main" val="181788671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5A5015E7-6DEE-4795-94C7-F6BE09A305EF}"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387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E9C19923-BA0B-410D-8479-CE530B910C3C}" type="datetime1">
              <a:rPr lang="en-US" smtClean="0"/>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8E77AAC-0EFE-49D6-BBBB-94636FCEDF99}"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7190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A692266-FA84-4552-AC92-38385D2957D4}"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2196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4DCC116-74B0-4AC3-B8AA-F1AF79F8EFE8}"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16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FC57BB9-AC0A-4FC3-994E-A8A8B262C5B9}"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92658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FA8B2FC-67DF-4F91-9BB0-D763F5EAFEE1}"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090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35F69D7-7845-44BB-9F42-46B5E64F823B}"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56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1974B8CD-8863-42C6-909F-E85E3611BC81}"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235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833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294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906F3AE-90EA-416B-9163-E124B897D124}"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5462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2970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876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703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1382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51197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86486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59830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579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5496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7695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D8D5282-3043-4A7E-A10B-1E7EC9BE6514}" type="datetime1">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718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14441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957582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436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33868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688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AD69011-CC0F-4BCB-A7FD-F4543015900E}" type="datetime1">
              <a:rPr lang="en-US" smtClean="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21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B6C6AE9-26BD-4048-92F8-5BAC93EECB6A}" type="datetime1">
              <a:rPr lang="en-US" smtClean="0"/>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60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7B26583D-5ED6-4F11-B9F3-83B0F62A454F}" type="datetime1">
              <a:rPr lang="en-US" smtClean="0"/>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24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A5976-7B7E-4680-98AE-F8C4E71FD740}" type="datetime1">
              <a:rPr lang="en-US" smtClean="0"/>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491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C70700E-432B-4ADA-A535-DE1EFC989EEC}" type="datetime1">
              <a:rPr lang="en-US" smtClean="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85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545902E3-A0A8-4767-A769-279DCD6B4F8F}" type="datetime1">
              <a:rPr lang="en-US" smtClean="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6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100000">
              <a:schemeClr val="tx2"/>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DED96A-C7F3-4950-9401-FFE9D3B6A4A2}" type="datetime1">
              <a:rPr lang="en-US" smtClean="0"/>
              <a:t>10/23/2023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55547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100000">
              <a:schemeClr val="tx2"/>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10/23/2023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1764252"/>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onst17@mail.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u.wikipedia.org/wiki/%D0%A3%D0%BF%D1%80%D0%B0%D0%B2%D0%BB%D0%B5%D0%BD%D0%B8%D0%B5_%D0%BF%D1%80%D0%BE%D0%B5%D0%BA%D1%82%D0%B0%D0%BC%D0%B8" TargetMode="External"/><Relationship Id="rId2" Type="http://schemas.openxmlformats.org/officeDocument/2006/relationships/hyperlink" Target="https://ru.wikipedia.org/wiki/%D0%9F%D1%80%D0%BE%D0%B5%D0%BA%D1%82_(%D0%B2_%D1%83%D0%BF%D1%80%D0%B0%D0%B2%D0%BB%D0%B5%D0%BD%D1%87%D0%B5%D1%81%D0%BA%D0%BE%D0%B9_%D0%B4%D0%B5%D1%8F%D1%82%D0%B5%D0%BB%D1%8C%D0%BD%D0%BE%D1%81%D1%82%D0%B8)" TargetMode="External"/><Relationship Id="rId1" Type="http://schemas.openxmlformats.org/officeDocument/2006/relationships/slideLayout" Target="../slideLayouts/slideLayout2.xml"/><Relationship Id="rId5" Type="http://schemas.openxmlformats.org/officeDocument/2006/relationships/hyperlink" Target="https://ru.wikipedia.org/wiki/%D0%A1%D0%B5%D1%82%D0%B5%D0%B2%D0%BE%D0%B9_%D0%B3%D1%80%D0%B0%D1%84%D0%B8%D0%BA" TargetMode="External"/><Relationship Id="rId4" Type="http://schemas.openxmlformats.org/officeDocument/2006/relationships/hyperlink" Target="https://ru.wikipedia.org/wiki/%D0%9C%D0%B5%D1%82%D0%BE%D0%B4_%D0%BA%D1%80%D0%B8%D1%82%D0%B8%D1%87%D0%B5%D1%81%D0%BA%D0%BE%D0%B3%D0%BE_%D0%BF%D1%83%D1%82%D0%B8"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ru.wikipedia.org/wiki/%D0%90%D0%BD%D0%B3%D0%BB%D0%B8%D0%B9%D1%81%D0%BA%D0%B8%D0%B9_%D1%8F%D0%B7%D1%8B%D0%B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ru.wikipedia.org/wiki/%D0%90%D0%BD%D0%B3%D0%BB%D0%B8%D0%B9%D1%81%D0%BA%D0%B8%D0%B9_%D1%8F%D0%B7%D1%8B%D0%B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ru.wikipedia.org/wiki/%D0%90%D0%BD%D0%B3%D0%BB%D0%B8%D0%B9%D1%81%D0%BA%D0%B8%D0%B9_%D1%8F%D0%B7%D1%8B%D0%B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ru.wikipedia.org/wiki/%D0%A1%D0%B5%D1%82%D0%B5%D0%B2%D0%BE%D0%B9_%D0%B3%D1%80%D0%B0%D1%84%D0%B8%D0%BA" TargetMode="External"/><Relationship Id="rId2" Type="http://schemas.openxmlformats.org/officeDocument/2006/relationships/hyperlink" Target="https://ru.wikipedia.org/wiki/%D0%93%D1%80%D0%B0%D1%84_(%D0%BC%D0%B0%D1%82%D0%B5%D0%BC%D0%B0%D1%82%D0%B8%D0%BA%D0%B0)" TargetMode="External"/><Relationship Id="rId1" Type="http://schemas.openxmlformats.org/officeDocument/2006/relationships/slideLayout" Target="../slideLayouts/slideLayout2.xml"/><Relationship Id="rId5" Type="http://schemas.openxmlformats.org/officeDocument/2006/relationships/hyperlink" Target="https://ru.wikipedia.org/wiki/%D0%9F%D1%80%D0%BE%D0%B5%D0%BA%D1%82_(%D0%B2_%D1%83%D0%BF%D1%80%D0%B0%D0%B2%D0%BB%D0%B5%D0%BD%D1%87%D0%B5%D1%81%D0%BA%D0%BE%D0%B9_%D0%B4%D0%B5%D1%8F%D1%82%D0%B5%D0%BB%D1%8C%D0%BD%D0%BE%D1%81%D1%82%D0%B8)" TargetMode="External"/><Relationship Id="rId4" Type="http://schemas.openxmlformats.org/officeDocument/2006/relationships/hyperlink" Target="https://ru.wikipedia.org/wiki/%D0%94%D0%B8%D0%B0%D0%B3%D1%80%D0%B0%D0%BC%D0%BC%D0%B0_%D0%93%D0%B0%D0%BD%D1%82%D1%82%D0%B0"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ntuit.ru/studies/courses/64/64/lecture/1896?page=7#table.16.1" TargetMode="External"/><Relationship Id="rId2" Type="http://schemas.openxmlformats.org/officeDocument/2006/relationships/hyperlink" Target="https://intuit.ru/studies/courses/64/64/lecture/1896?page=7#image.16.5"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intuit.ru/studies/courses/64/64/lecture/1896?page=7#image.16.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795816" y="3749600"/>
            <a:ext cx="6400800" cy="1947333"/>
          </a:xfrm>
        </p:spPr>
        <p:txBody>
          <a:bodyPr>
            <a:normAutofit fontScale="85000" lnSpcReduction="20000"/>
          </a:bodyPr>
          <a:lstStyle/>
          <a:p>
            <a:r>
              <a:rPr lang="ru-RU" sz="1800" dirty="0" smtClean="0">
                <a:solidFill>
                  <a:schemeClr val="bg1"/>
                </a:solidFill>
                <a:latin typeface="Arial" pitchFamily="34" charset="0"/>
                <a:cs typeface="Arial" pitchFamily="34" charset="0"/>
              </a:rPr>
              <a:t>Преподаватель</a:t>
            </a:r>
            <a:r>
              <a:rPr lang="ru-RU" sz="1800" dirty="0">
                <a:solidFill>
                  <a:schemeClr val="bg1"/>
                </a:solidFill>
                <a:latin typeface="Arial" pitchFamily="34" charset="0"/>
                <a:cs typeface="Arial" pitchFamily="34" charset="0"/>
              </a:rPr>
              <a:t>:</a:t>
            </a:r>
          </a:p>
          <a:p>
            <a:r>
              <a:rPr lang="ru-RU" sz="2400" b="1" dirty="0">
                <a:solidFill>
                  <a:schemeClr val="bg1"/>
                </a:solidFill>
                <a:latin typeface="Arial" pitchFamily="34" charset="0"/>
                <a:cs typeface="Arial" pitchFamily="34" charset="0"/>
              </a:rPr>
              <a:t>Смирнов Константин </a:t>
            </a:r>
            <a:r>
              <a:rPr lang="ru-RU" sz="2400" b="1" dirty="0" smtClean="0">
                <a:solidFill>
                  <a:schemeClr val="bg1"/>
                </a:solidFill>
                <a:latin typeface="Arial" pitchFamily="34" charset="0"/>
                <a:cs typeface="Arial" pitchFamily="34" charset="0"/>
              </a:rPr>
              <a:t>Алексеевич</a:t>
            </a:r>
          </a:p>
          <a:p>
            <a:r>
              <a:rPr lang="en-US" sz="2400" b="1" dirty="0" smtClean="0">
                <a:solidFill>
                  <a:schemeClr val="bg1"/>
                </a:solidFill>
                <a:latin typeface="Arial" pitchFamily="34" charset="0"/>
                <a:cs typeface="Arial" pitchFamily="34" charset="0"/>
                <a:hlinkClick r:id="rId2"/>
              </a:rPr>
              <a:t>konst17@mail.ru</a:t>
            </a:r>
            <a:endParaRPr lang="en-US" sz="2400" b="1" dirty="0" smtClean="0">
              <a:solidFill>
                <a:schemeClr val="bg1"/>
              </a:solidFill>
              <a:latin typeface="Arial" pitchFamily="34" charset="0"/>
              <a:cs typeface="Arial" pitchFamily="34" charset="0"/>
            </a:endParaRPr>
          </a:p>
          <a:p>
            <a:r>
              <a:rPr lang="en-US" sz="2400" b="1" dirty="0" smtClean="0">
                <a:solidFill>
                  <a:schemeClr val="bg1"/>
                </a:solidFill>
                <a:latin typeface="Arial" pitchFamily="34" charset="0"/>
                <a:cs typeface="Arial" pitchFamily="34" charset="0"/>
              </a:rPr>
              <a:t>+7(981)-680-75-60</a:t>
            </a:r>
            <a:endParaRPr lang="ru-RU" sz="2400" b="1" dirty="0" smtClean="0">
              <a:solidFill>
                <a:schemeClr val="bg1"/>
              </a:solidFill>
              <a:latin typeface="Arial" pitchFamily="34" charset="0"/>
              <a:cs typeface="Arial" pitchFamily="34" charset="0"/>
            </a:endParaRPr>
          </a:p>
          <a:p>
            <a:r>
              <a:rPr lang="ru-RU" sz="2400" b="1" dirty="0" smtClean="0">
                <a:solidFill>
                  <a:schemeClr val="bg1"/>
                </a:solidFill>
                <a:latin typeface="Arial" pitchFamily="34" charset="0"/>
                <a:cs typeface="Arial" pitchFamily="34" charset="0"/>
              </a:rPr>
              <a:t>+7(921)-301-64-21</a:t>
            </a:r>
            <a:endParaRPr lang="ru-RU" sz="2400" b="1" dirty="0">
              <a:solidFill>
                <a:schemeClr val="bg1"/>
              </a:solidFill>
              <a:latin typeface="Arial" pitchFamily="34" charset="0"/>
              <a:cs typeface="Arial" pitchFamily="34" charset="0"/>
            </a:endParaRPr>
          </a:p>
          <a:p>
            <a:endParaRPr lang="ru-RU" dirty="0"/>
          </a:p>
        </p:txBody>
      </p:sp>
      <p:sp>
        <p:nvSpPr>
          <p:cNvPr id="4" name="TextBox 8"/>
          <p:cNvSpPr txBox="1">
            <a:spLocks noChangeArrowheads="1"/>
          </p:cNvSpPr>
          <p:nvPr/>
        </p:nvSpPr>
        <p:spPr bwMode="auto">
          <a:xfrm>
            <a:off x="684212" y="441069"/>
            <a:ext cx="1014911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ru-RU" sz="2800" b="1" dirty="0" smtClean="0">
                <a:solidFill>
                  <a:schemeClr val="bg1"/>
                </a:solidFill>
                <a:latin typeface="Arial" pitchFamily="34" charset="0"/>
                <a:cs typeface="Arial" pitchFamily="34" charset="0"/>
              </a:rPr>
              <a:t>Дисциплина:</a:t>
            </a:r>
          </a:p>
          <a:p>
            <a:pPr eaLnBrk="1" hangingPunct="1"/>
            <a:r>
              <a:rPr lang="ru-RU" sz="2800" b="1" dirty="0" smtClean="0">
                <a:solidFill>
                  <a:schemeClr val="bg1"/>
                </a:solidFill>
                <a:latin typeface="Arial" pitchFamily="34" charset="0"/>
                <a:cs typeface="Arial" pitchFamily="34" charset="0"/>
              </a:rPr>
              <a:t>Проектирование и архитектура программных систем</a:t>
            </a:r>
          </a:p>
          <a:p>
            <a:pPr eaLnBrk="1" hangingPunct="1"/>
            <a:endParaRPr lang="ru-RU" sz="2800" b="1" dirty="0" smtClean="0">
              <a:solidFill>
                <a:schemeClr val="bg1"/>
              </a:solidFill>
              <a:latin typeface="Arial" pitchFamily="34" charset="0"/>
              <a:cs typeface="Arial" pitchFamily="34" charset="0"/>
            </a:endParaRPr>
          </a:p>
          <a:p>
            <a:pPr eaLnBrk="1" hangingPunct="1"/>
            <a:r>
              <a:rPr lang="ru-RU" sz="2800" b="1" dirty="0" smtClean="0">
                <a:solidFill>
                  <a:schemeClr val="bg1"/>
                </a:solidFill>
                <a:latin typeface="Arial" pitchFamily="34" charset="0"/>
                <a:cs typeface="Arial" pitchFamily="34" charset="0"/>
              </a:rPr>
              <a:t>Практическое занятие 4:</a:t>
            </a:r>
            <a:endParaRPr lang="en-US" sz="2800" b="1" i="1" dirty="0">
              <a:solidFill>
                <a:schemeClr val="bg1"/>
              </a:solidFill>
              <a:latin typeface="Arial" pitchFamily="34" charset="0"/>
              <a:cs typeface="Arial" pitchFamily="34" charset="0"/>
            </a:endParaRPr>
          </a:p>
          <a:p>
            <a:pPr eaLnBrk="1" hangingPunct="1"/>
            <a:r>
              <a:rPr lang="ru-RU" sz="2800" b="1" dirty="0" smtClean="0">
                <a:solidFill>
                  <a:schemeClr val="bg1"/>
                </a:solidFill>
                <a:latin typeface="Arial" pitchFamily="34" charset="0"/>
                <a:cs typeface="Arial" pitchFamily="34" charset="0"/>
              </a:rPr>
              <a:t>Спецификации программных систем</a:t>
            </a:r>
            <a:r>
              <a:rPr lang="ru-RU" sz="2800" b="1" dirty="0" smtClean="0">
                <a:solidFill>
                  <a:schemeClr val="bg1"/>
                </a:solidFill>
                <a:latin typeface="Arial" pitchFamily="34" charset="0"/>
                <a:cs typeface="Arial" pitchFamily="34" charset="0"/>
              </a:rPr>
              <a:t>. </a:t>
            </a:r>
            <a:r>
              <a:rPr lang="en-US" sz="2800" b="1" dirty="0">
                <a:solidFill>
                  <a:schemeClr val="bg1"/>
                </a:solidFill>
                <a:latin typeface="Arial" pitchFamily="34" charset="0"/>
                <a:cs typeface="Arial" pitchFamily="34" charset="0"/>
              </a:rPr>
              <a:t>P</a:t>
            </a:r>
            <a:r>
              <a:rPr lang="en-US" sz="2800" b="1" dirty="0" smtClean="0">
                <a:solidFill>
                  <a:schemeClr val="bg1"/>
                </a:solidFill>
                <a:latin typeface="Arial" pitchFamily="34" charset="0"/>
                <a:cs typeface="Arial" pitchFamily="34" charset="0"/>
              </a:rPr>
              <a:t>ERT</a:t>
            </a:r>
            <a:r>
              <a:rPr lang="ru-RU" sz="2800" b="1" dirty="0" smtClean="0">
                <a:solidFill>
                  <a:schemeClr val="bg1"/>
                </a:solidFill>
                <a:latin typeface="Arial" pitchFamily="34" charset="0"/>
                <a:cs typeface="Arial" pitchFamily="34" charset="0"/>
              </a:rPr>
              <a:t>-диаграммы</a:t>
            </a:r>
            <a:endParaRPr lang="ru-RU" sz="2800" b="1" dirty="0" smtClean="0">
              <a:solidFill>
                <a:schemeClr val="bg1"/>
              </a:solidFill>
              <a:latin typeface="Arial" pitchFamily="34" charset="0"/>
              <a:cs typeface="Arial" pitchFamily="34" charset="0"/>
            </a:endParaRPr>
          </a:p>
        </p:txBody>
      </p:sp>
      <p:sp>
        <p:nvSpPr>
          <p:cNvPr id="2" name="Номер слайда 1"/>
          <p:cNvSpPr>
            <a:spLocks noGrp="1"/>
          </p:cNvSpPr>
          <p:nvPr>
            <p:ph type="sldNum" sz="quarter" idx="12"/>
          </p:nvPr>
        </p:nvSpPr>
        <p:spPr/>
        <p:txBody>
          <a:bodyPr/>
          <a:lstStyle/>
          <a:p>
            <a:fld id="{D57F1E4F-1CFF-5643-939E-217C01CDF565}" type="slidenum">
              <a:rPr lang="en-US" sz="1200" smtClean="0"/>
              <a:pPr/>
              <a:t>1</a:t>
            </a:fld>
            <a:endParaRPr lang="en-US" sz="1200" dirty="0"/>
          </a:p>
        </p:txBody>
      </p:sp>
    </p:spTree>
    <p:extLst>
      <p:ext uri="{BB962C8B-B14F-4D97-AF65-F5344CB8AC3E}">
        <p14:creationId xmlns:p14="http://schemas.microsoft.com/office/powerpoint/2010/main" val="996105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302738" y="6438507"/>
            <a:ext cx="636340" cy="371311"/>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697584" y="612845"/>
            <a:ext cx="11067068" cy="5262979"/>
          </a:xfrm>
          <a:prstGeom prst="rect">
            <a:avLst/>
          </a:prstGeom>
        </p:spPr>
        <p:txBody>
          <a:bodyPr wrap="square">
            <a:spAutoFit/>
          </a:bodyPr>
          <a:lstStyle/>
          <a:p>
            <a:pPr algn="just"/>
            <a:r>
              <a:rPr lang="ru-RU" sz="2400" dirty="0" smtClean="0">
                <a:solidFill>
                  <a:schemeClr val="bg1"/>
                </a:solidFill>
                <a:latin typeface="Times New Roman" panose="02020603050405020304" pitchFamily="18" charset="0"/>
                <a:ea typeface="Times New Roman" panose="02020603050405020304" pitchFamily="18" charset="0"/>
              </a:rPr>
              <a:t>4</a:t>
            </a:r>
            <a:r>
              <a:rPr lang="ru-RU" sz="2400" dirty="0">
                <a:solidFill>
                  <a:schemeClr val="bg1"/>
                </a:solidFill>
                <a:latin typeface="Times New Roman" panose="02020603050405020304" pitchFamily="18" charset="0"/>
                <a:ea typeface="Times New Roman" panose="02020603050405020304" pitchFamily="18" charset="0"/>
              </a:rPr>
              <a:t>. </a:t>
            </a:r>
            <a:r>
              <a:rPr lang="ru-RU" sz="2400" b="1" i="1" dirty="0">
                <a:solidFill>
                  <a:schemeClr val="bg1"/>
                </a:solidFill>
                <a:latin typeface="Times New Roman" panose="02020603050405020304" pitchFamily="18" charset="0"/>
                <a:ea typeface="Times New Roman" panose="02020603050405020304" pitchFamily="18" charset="0"/>
              </a:rPr>
              <a:t>Принцип сокрытия</a:t>
            </a:r>
            <a:r>
              <a:rPr lang="ru-RU" sz="2400" dirty="0">
                <a:solidFill>
                  <a:schemeClr val="bg1"/>
                </a:solidFill>
                <a:latin typeface="Times New Roman" panose="02020603050405020304" pitchFamily="18" charset="0"/>
                <a:ea typeface="Times New Roman" panose="02020603050405020304" pitchFamily="18" charset="0"/>
              </a:rPr>
              <a:t> заключается в "</a:t>
            </a:r>
            <a:r>
              <a:rPr lang="ru-RU" sz="2400" dirty="0" err="1">
                <a:solidFill>
                  <a:schemeClr val="bg1"/>
                </a:solidFill>
                <a:latin typeface="Times New Roman" panose="02020603050405020304" pitchFamily="18" charset="0"/>
                <a:ea typeface="Times New Roman" panose="02020603050405020304" pitchFamily="18" charset="0"/>
              </a:rPr>
              <a:t>упрятывании</a:t>
            </a:r>
            <a:r>
              <a:rPr lang="ru-RU" sz="2400" dirty="0">
                <a:solidFill>
                  <a:schemeClr val="bg1"/>
                </a:solidFill>
                <a:latin typeface="Times New Roman" panose="02020603050405020304" pitchFamily="18" charset="0"/>
                <a:ea typeface="Times New Roman" panose="02020603050405020304" pitchFamily="18" charset="0"/>
              </a:rPr>
              <a:t>" несущественной на определенном этапе информации: каждая часть "знает" только то, что необходимо.</a:t>
            </a:r>
          </a:p>
          <a:p>
            <a:pPr algn="just"/>
            <a:r>
              <a:rPr lang="ru-RU" sz="2400" dirty="0">
                <a:solidFill>
                  <a:schemeClr val="bg1"/>
                </a:solidFill>
                <a:latin typeface="Times New Roman" panose="02020603050405020304" pitchFamily="18" charset="0"/>
                <a:ea typeface="Times New Roman" panose="02020603050405020304" pitchFamily="18" charset="0"/>
              </a:rPr>
              <a:t>5. </a:t>
            </a:r>
            <a:r>
              <a:rPr lang="ru-RU" sz="2400" b="1" i="1" dirty="0">
                <a:solidFill>
                  <a:schemeClr val="bg1"/>
                </a:solidFill>
                <a:latin typeface="Times New Roman" panose="02020603050405020304" pitchFamily="18" charset="0"/>
                <a:ea typeface="Times New Roman" panose="02020603050405020304" pitchFamily="18" charset="0"/>
              </a:rPr>
              <a:t>Принцип полноты</a:t>
            </a:r>
            <a:r>
              <a:rPr lang="ru-RU" sz="2400" dirty="0">
                <a:solidFill>
                  <a:schemeClr val="bg1"/>
                </a:solidFill>
                <a:latin typeface="Times New Roman" panose="02020603050405020304" pitchFamily="18" charset="0"/>
                <a:ea typeface="Times New Roman" panose="02020603050405020304" pitchFamily="18" charset="0"/>
              </a:rPr>
              <a:t> заключается в контроле на присутствие лишних элементов.</a:t>
            </a:r>
          </a:p>
          <a:p>
            <a:pPr algn="just"/>
            <a:r>
              <a:rPr lang="ru-RU" sz="2400" dirty="0">
                <a:solidFill>
                  <a:schemeClr val="bg1"/>
                </a:solidFill>
                <a:latin typeface="Times New Roman" panose="02020603050405020304" pitchFamily="18" charset="0"/>
                <a:ea typeface="Times New Roman" panose="02020603050405020304" pitchFamily="18" charset="0"/>
              </a:rPr>
              <a:t>6. Принцип непротиворечивости заключается в обоснованности и согласованности элементов.</a:t>
            </a:r>
          </a:p>
          <a:p>
            <a:pPr algn="just"/>
            <a:r>
              <a:rPr lang="ru-RU" sz="2400" dirty="0">
                <a:solidFill>
                  <a:schemeClr val="bg1"/>
                </a:solidFill>
                <a:latin typeface="Times New Roman" panose="02020603050405020304" pitchFamily="18" charset="0"/>
                <a:ea typeface="Times New Roman" panose="02020603050405020304" pitchFamily="18" charset="0"/>
              </a:rPr>
              <a:t>7. </a:t>
            </a:r>
            <a:r>
              <a:rPr lang="ru-RU" sz="2400" b="1" i="1" dirty="0">
                <a:solidFill>
                  <a:schemeClr val="bg1"/>
                </a:solidFill>
                <a:latin typeface="Times New Roman" panose="02020603050405020304" pitchFamily="18" charset="0"/>
                <a:ea typeface="Times New Roman" panose="02020603050405020304" pitchFamily="18" charset="0"/>
              </a:rPr>
              <a:t>Принцип логической независимости</a:t>
            </a:r>
            <a:r>
              <a:rPr lang="ru-RU" sz="2400" dirty="0">
                <a:solidFill>
                  <a:schemeClr val="bg1"/>
                </a:solidFill>
                <a:latin typeface="Times New Roman" panose="02020603050405020304" pitchFamily="18" charset="0"/>
                <a:ea typeface="Times New Roman" panose="02020603050405020304" pitchFamily="18" charset="0"/>
              </a:rPr>
              <a:t> заключается в концентрации внимания на логическом проектировании для обеспечения независимости от физического исполнения.</a:t>
            </a:r>
          </a:p>
          <a:p>
            <a:pPr algn="just"/>
            <a:r>
              <a:rPr lang="ru-RU" sz="2400" dirty="0">
                <a:solidFill>
                  <a:schemeClr val="bg1"/>
                </a:solidFill>
                <a:latin typeface="Times New Roman" panose="02020603050405020304" pitchFamily="18" charset="0"/>
                <a:ea typeface="Times New Roman" panose="02020603050405020304" pitchFamily="18" charset="0"/>
              </a:rPr>
              <a:t>8. </a:t>
            </a:r>
            <a:r>
              <a:rPr lang="ru-RU" sz="2400" b="1" i="1" dirty="0">
                <a:solidFill>
                  <a:schemeClr val="bg1"/>
                </a:solidFill>
                <a:latin typeface="Times New Roman" panose="02020603050405020304" pitchFamily="18" charset="0"/>
                <a:ea typeface="Times New Roman" panose="02020603050405020304" pitchFamily="18" charset="0"/>
              </a:rPr>
              <a:t>Принцип независимости данных </a:t>
            </a:r>
            <a:r>
              <a:rPr lang="ru-RU" sz="2400" dirty="0">
                <a:solidFill>
                  <a:schemeClr val="bg1"/>
                </a:solidFill>
                <a:latin typeface="Times New Roman" panose="02020603050405020304" pitchFamily="18" charset="0"/>
                <a:ea typeface="Times New Roman" panose="02020603050405020304" pitchFamily="18" charset="0"/>
              </a:rPr>
              <a:t>заключается в том, что модели данных должны быть проанализированы и спроектированы независимо от процессов их логической обработки, а также от их физической структуры и распределения в памяти вычислительной системы</a:t>
            </a:r>
            <a:r>
              <a:rPr lang="ru-RU" sz="2400" dirty="0" smtClean="0">
                <a:solidFill>
                  <a:schemeClr val="bg1"/>
                </a:solidFill>
                <a:latin typeface="Times New Roman" panose="02020603050405020304" pitchFamily="18" charset="0"/>
                <a:ea typeface="Times New Roman" panose="02020603050405020304" pitchFamily="18" charset="0"/>
              </a:rPr>
              <a:t>.</a:t>
            </a:r>
          </a:p>
          <a:p>
            <a:pPr algn="just"/>
            <a:r>
              <a:rPr lang="ru-RU" sz="2400" dirty="0">
                <a:solidFill>
                  <a:schemeClr val="bg1"/>
                </a:solidFill>
                <a:latin typeface="Times New Roman" panose="02020603050405020304" pitchFamily="18" charset="0"/>
                <a:ea typeface="Times New Roman" panose="02020603050405020304" pitchFamily="18" charset="0"/>
              </a:rPr>
              <a:t>9. </a:t>
            </a:r>
            <a:r>
              <a:rPr lang="ru-RU" sz="2400" b="1" i="1" dirty="0">
                <a:solidFill>
                  <a:schemeClr val="bg1"/>
                </a:solidFill>
                <a:latin typeface="Times New Roman" panose="02020603050405020304" pitchFamily="18" charset="0"/>
                <a:ea typeface="Times New Roman" panose="02020603050405020304" pitchFamily="18" charset="0"/>
              </a:rPr>
              <a:t>Принцип структурирования данных</a:t>
            </a:r>
            <a:r>
              <a:rPr lang="ru-RU" sz="2400" dirty="0">
                <a:solidFill>
                  <a:schemeClr val="bg1"/>
                </a:solidFill>
                <a:latin typeface="Times New Roman" panose="02020603050405020304" pitchFamily="18" charset="0"/>
                <a:ea typeface="Times New Roman" panose="02020603050405020304" pitchFamily="18" charset="0"/>
              </a:rPr>
              <a:t> заключается в том, что данные должны быть структурированы и иерархически организован</a:t>
            </a:r>
          </a:p>
        </p:txBody>
      </p:sp>
    </p:spTree>
    <p:extLst>
      <p:ext uri="{BB962C8B-B14F-4D97-AF65-F5344CB8AC3E}">
        <p14:creationId xmlns:p14="http://schemas.microsoft.com/office/powerpoint/2010/main" val="326091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444140" y="6231118"/>
            <a:ext cx="494938" cy="57870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575035" y="979025"/>
            <a:ext cx="11494416" cy="3416320"/>
          </a:xfrm>
          <a:prstGeom prst="rect">
            <a:avLst/>
          </a:prstGeom>
        </p:spPr>
        <p:txBody>
          <a:bodyPr wrap="square">
            <a:spAutoFit/>
          </a:bodyPr>
          <a:lstStyle/>
          <a:p>
            <a:pPr algn="just"/>
            <a:r>
              <a:rPr lang="en-US" sz="2400" dirty="0" smtClean="0">
                <a:solidFill>
                  <a:srgbClr val="000000"/>
                </a:solidFill>
                <a:latin typeface="Times New Roman" panose="02020603050405020304" pitchFamily="18" charset="0"/>
                <a:cs typeface="Times New Roman" panose="02020603050405020304" pitchFamily="18" charset="0"/>
              </a:rPr>
              <a:t>	</a:t>
            </a:r>
            <a:r>
              <a:rPr lang="ru-RU" sz="2400" dirty="0" smtClean="0">
                <a:solidFill>
                  <a:srgbClr val="000000"/>
                </a:solidFill>
                <a:latin typeface="Times New Roman" panose="02020603050405020304" pitchFamily="18" charset="0"/>
                <a:cs typeface="Times New Roman" panose="02020603050405020304" pitchFamily="18" charset="0"/>
              </a:rPr>
              <a:t>Руководствуясь </a:t>
            </a:r>
            <a:r>
              <a:rPr lang="ru-RU" sz="2400" dirty="0">
                <a:solidFill>
                  <a:srgbClr val="000000"/>
                </a:solidFill>
                <a:latin typeface="Times New Roman" panose="02020603050405020304" pitchFamily="18" charset="0"/>
                <a:cs typeface="Times New Roman" panose="02020603050405020304" pitchFamily="18" charset="0"/>
              </a:rPr>
              <a:t>всеми принципами в комплексе, можно на этапе специфицирования понять, что будет представлять из себя разрабатываемое программное обеспечение, обнаружить промахи и недоработки, что, в свою очередь, облегчит работы на последующих этапах жизненного цикла.</a:t>
            </a:r>
          </a:p>
          <a:p>
            <a:pPr algn="just"/>
            <a:r>
              <a:rPr lang="ru-RU" sz="2400" dirty="0">
                <a:solidFill>
                  <a:srgbClr val="000000"/>
                </a:solidFill>
                <a:latin typeface="Times New Roman" panose="02020603050405020304" pitchFamily="18" charset="0"/>
                <a:cs typeface="Times New Roman" panose="02020603050405020304" pitchFamily="18" charset="0"/>
              </a:rPr>
              <a:t>Для целей специфицирования систем в структурном анализе используются три группы средств, иллюстрирующих:</a:t>
            </a:r>
          </a:p>
          <a:p>
            <a:pPr algn="just">
              <a:buFont typeface="Arial" panose="020B0604020202020204" pitchFamily="34" charset="0"/>
              <a:buChar char="•"/>
            </a:pPr>
            <a:r>
              <a:rPr lang="ru-RU" sz="2400" dirty="0">
                <a:solidFill>
                  <a:srgbClr val="000000"/>
                </a:solidFill>
                <a:latin typeface="Times New Roman" panose="02020603050405020304" pitchFamily="18" charset="0"/>
                <a:cs typeface="Times New Roman" panose="02020603050405020304" pitchFamily="18" charset="0"/>
              </a:rPr>
              <a:t> функции, которые система должна выполнять;</a:t>
            </a:r>
          </a:p>
          <a:p>
            <a:pPr algn="just">
              <a:buFont typeface="Arial" panose="020B0604020202020204" pitchFamily="34" charset="0"/>
              <a:buChar char="•"/>
            </a:pPr>
            <a:r>
              <a:rPr lang="ru-RU" sz="2400" dirty="0">
                <a:solidFill>
                  <a:srgbClr val="000000"/>
                </a:solidFill>
                <a:latin typeface="Times New Roman" panose="02020603050405020304" pitchFamily="18" charset="0"/>
                <a:cs typeface="Times New Roman" panose="02020603050405020304" pitchFamily="18" charset="0"/>
              </a:rPr>
              <a:t> отношения между данными;</a:t>
            </a:r>
          </a:p>
          <a:p>
            <a:pPr algn="just">
              <a:buFont typeface="Arial" panose="020B0604020202020204" pitchFamily="34" charset="0"/>
              <a:buChar char="•"/>
            </a:pPr>
            <a:r>
              <a:rPr lang="ru-RU" sz="2400" dirty="0">
                <a:solidFill>
                  <a:srgbClr val="000000"/>
                </a:solidFill>
                <a:latin typeface="Times New Roman" panose="02020603050405020304" pitchFamily="18" charset="0"/>
                <a:cs typeface="Times New Roman" panose="02020603050405020304" pitchFamily="18" charset="0"/>
              </a:rPr>
              <a:t> зависящее от времени поведение системы (аспекты реального времени).</a:t>
            </a:r>
            <a:endParaRPr lang="ru-RU"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54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585542" y="6513922"/>
            <a:ext cx="353536" cy="295896"/>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26579" y="457648"/>
            <a:ext cx="11425286" cy="6370975"/>
          </a:xfrm>
          <a:prstGeom prst="rect">
            <a:avLst/>
          </a:prstGeom>
        </p:spPr>
        <p:txBody>
          <a:bodyPr wrap="square">
            <a:spAutoFit/>
          </a:bodyPr>
          <a:lstStyle/>
          <a:p>
            <a:pPr algn="just"/>
            <a:r>
              <a:rPr lang="ru-RU" sz="2400" dirty="0">
                <a:solidFill>
                  <a:srgbClr val="000000"/>
                </a:solidFill>
                <a:latin typeface="Times New Roman" panose="02020603050405020304" pitchFamily="18" charset="0"/>
                <a:cs typeface="Times New Roman" panose="02020603050405020304" pitchFamily="18" charset="0"/>
              </a:rPr>
              <a:t>Для этого применяются:</a:t>
            </a:r>
          </a:p>
          <a:p>
            <a:pPr algn="just">
              <a:buFont typeface="Arial" panose="020B0604020202020204" pitchFamily="34" charset="0"/>
              <a:buChar char="•"/>
            </a:pPr>
            <a:r>
              <a:rPr lang="ru-RU" sz="2400" dirty="0">
                <a:solidFill>
                  <a:srgbClr val="000000"/>
                </a:solidFill>
                <a:latin typeface="Times New Roman" panose="02020603050405020304" pitchFamily="18" charset="0"/>
                <a:cs typeface="Times New Roman" panose="02020603050405020304" pitchFamily="18" charset="0"/>
              </a:rPr>
              <a:t> DFD (</a:t>
            </a:r>
            <a:r>
              <a:rPr lang="ru-RU" sz="2400" dirty="0" err="1">
                <a:solidFill>
                  <a:srgbClr val="000000"/>
                </a:solidFill>
                <a:latin typeface="Times New Roman" panose="02020603050405020304" pitchFamily="18" charset="0"/>
                <a:cs typeface="Times New Roman" panose="02020603050405020304" pitchFamily="18" charset="0"/>
              </a:rPr>
              <a:t>Data</a:t>
            </a:r>
            <a:r>
              <a:rPr lang="ru-RU" sz="2400" dirty="0">
                <a:solidFill>
                  <a:srgbClr val="000000"/>
                </a:solidFill>
                <a:latin typeface="Times New Roman" panose="02020603050405020304" pitchFamily="18" charset="0"/>
                <a:cs typeface="Times New Roman" panose="02020603050405020304" pitchFamily="18" charset="0"/>
              </a:rPr>
              <a:t> </a:t>
            </a:r>
            <a:r>
              <a:rPr lang="ru-RU" sz="2400" dirty="0" err="1">
                <a:solidFill>
                  <a:srgbClr val="000000"/>
                </a:solidFill>
                <a:latin typeface="Times New Roman" panose="02020603050405020304" pitchFamily="18" charset="0"/>
                <a:cs typeface="Times New Roman" panose="02020603050405020304" pitchFamily="18" charset="0"/>
              </a:rPr>
              <a:t>Flow</a:t>
            </a:r>
            <a:r>
              <a:rPr lang="ru-RU" sz="2400" dirty="0">
                <a:solidFill>
                  <a:srgbClr val="000000"/>
                </a:solidFill>
                <a:latin typeface="Times New Roman" panose="02020603050405020304" pitchFamily="18" charset="0"/>
                <a:cs typeface="Times New Roman" panose="02020603050405020304" pitchFamily="18" charset="0"/>
              </a:rPr>
              <a:t> </a:t>
            </a:r>
            <a:r>
              <a:rPr lang="ru-RU" sz="2400" dirty="0" err="1">
                <a:solidFill>
                  <a:srgbClr val="000000"/>
                </a:solidFill>
                <a:latin typeface="Times New Roman" panose="02020603050405020304" pitchFamily="18" charset="0"/>
                <a:cs typeface="Times New Roman" panose="02020603050405020304" pitchFamily="18" charset="0"/>
              </a:rPr>
              <a:t>Diagrams</a:t>
            </a:r>
            <a:r>
              <a:rPr lang="ru-RU" sz="2400" dirty="0">
                <a:solidFill>
                  <a:srgbClr val="000000"/>
                </a:solidFill>
                <a:latin typeface="Times New Roman" panose="02020603050405020304" pitchFamily="18" charset="0"/>
                <a:cs typeface="Times New Roman" panose="02020603050405020304" pitchFamily="18" charset="0"/>
              </a:rPr>
              <a:t>) – диаграммы потоков данных совместно со словарями данных и спецификациями процессов;</a:t>
            </a:r>
          </a:p>
          <a:p>
            <a:pPr algn="just">
              <a:buFont typeface="Arial" panose="020B0604020202020204" pitchFamily="34" charset="0"/>
              <a:buChar char="•"/>
            </a:pPr>
            <a:r>
              <a:rPr lang="ru-RU" sz="2400" dirty="0">
                <a:solidFill>
                  <a:srgbClr val="000000"/>
                </a:solidFill>
                <a:latin typeface="Times New Roman" panose="02020603050405020304" pitchFamily="18" charset="0"/>
                <a:cs typeface="Times New Roman" panose="02020603050405020304" pitchFamily="18" charset="0"/>
              </a:rPr>
              <a:t> ERD (</a:t>
            </a:r>
            <a:r>
              <a:rPr lang="ru-RU" sz="2400" dirty="0" err="1">
                <a:solidFill>
                  <a:srgbClr val="000000"/>
                </a:solidFill>
                <a:latin typeface="Times New Roman" panose="02020603050405020304" pitchFamily="18" charset="0"/>
                <a:cs typeface="Times New Roman" panose="02020603050405020304" pitchFamily="18" charset="0"/>
              </a:rPr>
              <a:t>Entity</a:t>
            </a:r>
            <a:r>
              <a:rPr lang="ru-RU" sz="2400" dirty="0">
                <a:solidFill>
                  <a:srgbClr val="000000"/>
                </a:solidFill>
                <a:latin typeface="Times New Roman" panose="02020603050405020304" pitchFamily="18" charset="0"/>
                <a:cs typeface="Times New Roman" panose="02020603050405020304" pitchFamily="18" charset="0"/>
              </a:rPr>
              <a:t>–</a:t>
            </a:r>
            <a:r>
              <a:rPr lang="ru-RU" sz="2400" dirty="0" err="1">
                <a:solidFill>
                  <a:srgbClr val="000000"/>
                </a:solidFill>
                <a:latin typeface="Times New Roman" panose="02020603050405020304" pitchFamily="18" charset="0"/>
                <a:cs typeface="Times New Roman" panose="02020603050405020304" pitchFamily="18" charset="0"/>
              </a:rPr>
              <a:t>Relationship</a:t>
            </a:r>
            <a:r>
              <a:rPr lang="ru-RU" sz="2400" dirty="0">
                <a:solidFill>
                  <a:srgbClr val="000000"/>
                </a:solidFill>
                <a:latin typeface="Times New Roman" panose="02020603050405020304" pitchFamily="18" charset="0"/>
                <a:cs typeface="Times New Roman" panose="02020603050405020304" pitchFamily="18" charset="0"/>
              </a:rPr>
              <a:t> </a:t>
            </a:r>
            <a:r>
              <a:rPr lang="ru-RU" sz="2400" dirty="0" err="1">
                <a:solidFill>
                  <a:srgbClr val="000000"/>
                </a:solidFill>
                <a:latin typeface="Times New Roman" panose="02020603050405020304" pitchFamily="18" charset="0"/>
                <a:cs typeface="Times New Roman" panose="02020603050405020304" pitchFamily="18" charset="0"/>
              </a:rPr>
              <a:t>Diagrams</a:t>
            </a:r>
            <a:r>
              <a:rPr lang="ru-RU" sz="2400" dirty="0">
                <a:solidFill>
                  <a:srgbClr val="000000"/>
                </a:solidFill>
                <a:latin typeface="Times New Roman" panose="02020603050405020304" pitchFamily="18" charset="0"/>
                <a:cs typeface="Times New Roman" panose="02020603050405020304" pitchFamily="18" charset="0"/>
              </a:rPr>
              <a:t>) – диаграммы сущность–связь;</a:t>
            </a:r>
          </a:p>
          <a:p>
            <a:pPr algn="just">
              <a:buFont typeface="Arial" panose="020B0604020202020204" pitchFamily="34" charset="0"/>
              <a:buChar char="•"/>
            </a:pPr>
            <a:r>
              <a:rPr lang="ru-RU" sz="2400" dirty="0">
                <a:solidFill>
                  <a:srgbClr val="000000"/>
                </a:solidFill>
                <a:latin typeface="Times New Roman" panose="02020603050405020304" pitchFamily="18" charset="0"/>
                <a:cs typeface="Times New Roman" panose="02020603050405020304" pitchFamily="18" charset="0"/>
              </a:rPr>
              <a:t> STD (</a:t>
            </a:r>
            <a:r>
              <a:rPr lang="ru-RU" sz="2400" dirty="0" err="1">
                <a:solidFill>
                  <a:srgbClr val="000000"/>
                </a:solidFill>
                <a:latin typeface="Times New Roman" panose="02020603050405020304" pitchFamily="18" charset="0"/>
                <a:cs typeface="Times New Roman" panose="02020603050405020304" pitchFamily="18" charset="0"/>
              </a:rPr>
              <a:t>State</a:t>
            </a:r>
            <a:r>
              <a:rPr lang="ru-RU" sz="2400" dirty="0">
                <a:solidFill>
                  <a:srgbClr val="000000"/>
                </a:solidFill>
                <a:latin typeface="Times New Roman" panose="02020603050405020304" pitchFamily="18" charset="0"/>
                <a:cs typeface="Times New Roman" panose="02020603050405020304" pitchFamily="18" charset="0"/>
              </a:rPr>
              <a:t> </a:t>
            </a:r>
            <a:r>
              <a:rPr lang="ru-RU" sz="2400" dirty="0" err="1">
                <a:solidFill>
                  <a:srgbClr val="000000"/>
                </a:solidFill>
                <a:latin typeface="Times New Roman" panose="02020603050405020304" pitchFamily="18" charset="0"/>
                <a:cs typeface="Times New Roman" panose="02020603050405020304" pitchFamily="18" charset="0"/>
              </a:rPr>
              <a:t>Transition</a:t>
            </a:r>
            <a:r>
              <a:rPr lang="ru-RU" sz="2400" dirty="0">
                <a:solidFill>
                  <a:srgbClr val="000000"/>
                </a:solidFill>
                <a:latin typeface="Times New Roman" panose="02020603050405020304" pitchFamily="18" charset="0"/>
                <a:cs typeface="Times New Roman" panose="02020603050405020304" pitchFamily="18" charset="0"/>
              </a:rPr>
              <a:t> </a:t>
            </a:r>
            <a:r>
              <a:rPr lang="ru-RU" sz="2400" dirty="0" err="1">
                <a:solidFill>
                  <a:srgbClr val="000000"/>
                </a:solidFill>
                <a:latin typeface="Times New Roman" panose="02020603050405020304" pitchFamily="18" charset="0"/>
                <a:cs typeface="Times New Roman" panose="02020603050405020304" pitchFamily="18" charset="0"/>
              </a:rPr>
              <a:t>Diagrams</a:t>
            </a:r>
            <a:r>
              <a:rPr lang="ru-RU" sz="2400" dirty="0">
                <a:solidFill>
                  <a:srgbClr val="000000"/>
                </a:solidFill>
                <a:latin typeface="Times New Roman" panose="02020603050405020304" pitchFamily="18" charset="0"/>
                <a:cs typeface="Times New Roman" panose="02020603050405020304" pitchFamily="18" charset="0"/>
              </a:rPr>
              <a:t>) – диаграммы переходов–состояний.</a:t>
            </a:r>
          </a:p>
          <a:p>
            <a:pPr algn="just"/>
            <a:r>
              <a:rPr lang="ru-RU" sz="2400" dirty="0">
                <a:solidFill>
                  <a:srgbClr val="000000"/>
                </a:solidFill>
                <a:latin typeface="Times New Roman" panose="02020603050405020304" pitchFamily="18" charset="0"/>
                <a:cs typeface="Times New Roman" panose="02020603050405020304" pitchFamily="18" charset="0"/>
              </a:rPr>
              <a:t>Все они содержат графические и текстовые средства описания: первые – для удобства демонстрирования компонентов модели, вторые – для обеспечения точного определения ее компонентов и связей</a:t>
            </a:r>
            <a:r>
              <a:rPr lang="ru-RU" sz="2400" dirty="0" smtClean="0">
                <a:solidFill>
                  <a:srgbClr val="000000"/>
                </a:solidFill>
                <a:latin typeface="Times New Roman" panose="02020603050405020304" pitchFamily="18" charset="0"/>
                <a:cs typeface="Times New Roman" panose="02020603050405020304" pitchFamily="18" charset="0"/>
              </a:rPr>
              <a:t>.</a:t>
            </a:r>
            <a:endParaRPr lang="en-US" sz="2400" dirty="0" smtClean="0">
              <a:solidFill>
                <a:srgbClr val="000000"/>
              </a:solidFill>
              <a:latin typeface="Times New Roman" panose="02020603050405020304" pitchFamily="18" charset="0"/>
              <a:cs typeface="Times New Roman" panose="02020603050405020304" pitchFamily="18" charset="0"/>
            </a:endParaRPr>
          </a:p>
          <a:p>
            <a:pPr algn="just"/>
            <a:r>
              <a:rPr lang="en-US" sz="2400" dirty="0" smtClean="0">
                <a:solidFill>
                  <a:srgbClr val="000000"/>
                </a:solidFill>
                <a:latin typeface="Times New Roman" panose="02020603050405020304" pitchFamily="18" charset="0"/>
                <a:cs typeface="Times New Roman" panose="02020603050405020304" pitchFamily="18" charset="0"/>
              </a:rPr>
              <a:t>	</a:t>
            </a:r>
            <a:r>
              <a:rPr lang="ru-RU" sz="2400" dirty="0" smtClean="0">
                <a:solidFill>
                  <a:srgbClr val="000000"/>
                </a:solidFill>
                <a:latin typeface="Times New Roman" panose="02020603050405020304" pitchFamily="18" charset="0"/>
                <a:cs typeface="Times New Roman" panose="02020603050405020304" pitchFamily="18" charset="0"/>
              </a:rPr>
              <a:t>DFD </a:t>
            </a:r>
            <a:r>
              <a:rPr lang="ru-RU" sz="2400" dirty="0">
                <a:solidFill>
                  <a:srgbClr val="000000"/>
                </a:solidFill>
                <a:latin typeface="Times New Roman" panose="02020603050405020304" pitchFamily="18" charset="0"/>
                <a:cs typeface="Times New Roman" panose="02020603050405020304" pitchFamily="18" charset="0"/>
              </a:rPr>
              <a:t>показывает внешние по отношению к системе источники и приемники данных, идентифицирует логические функции (процессы) и группы элементов данных, связывающие одну функцию с другой (потоки), а также идентифицирует хранилища (накопители данных), к которым осуществляется доступ. </a:t>
            </a:r>
            <a:r>
              <a:rPr lang="ru-RU" sz="2400" dirty="0">
                <a:solidFill>
                  <a:srgbClr val="000000"/>
                </a:solidFill>
                <a:latin typeface="Times New Roman" panose="02020603050405020304" pitchFamily="18" charset="0"/>
                <a:cs typeface="Times New Roman" panose="02020603050405020304" pitchFamily="18" charset="0"/>
              </a:rPr>
              <a:t>Структуры потоков данных и определение их компонентов хранятся в словаре данных. Каждая логическая функция может быть детализирована DFD нижнего уровня. Когда детализация исчерпана, переходят к описанию логики с помощью спецификации процесса.</a:t>
            </a:r>
          </a:p>
          <a:p>
            <a:pPr algn="just"/>
            <a:r>
              <a:rPr lang="en-US" sz="2400" dirty="0" smtClean="0">
                <a:solidFill>
                  <a:srgbClr val="000000"/>
                </a:solidFill>
                <a:latin typeface="Times New Roman" panose="02020603050405020304" pitchFamily="18" charset="0"/>
                <a:cs typeface="Times New Roman" panose="02020603050405020304" pitchFamily="18" charset="0"/>
              </a:rPr>
              <a:t>	</a:t>
            </a:r>
            <a:endParaRPr lang="ru-RU"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12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547835" y="6504494"/>
            <a:ext cx="391243" cy="305323"/>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329939" y="512744"/>
            <a:ext cx="11217896" cy="1569660"/>
          </a:xfrm>
          <a:prstGeom prst="rect">
            <a:avLst/>
          </a:prstGeom>
        </p:spPr>
        <p:txBody>
          <a:bodyPr wrap="square">
            <a:spAutoFit/>
          </a:bodyPr>
          <a:lstStyle/>
          <a:p>
            <a:pPr algn="just"/>
            <a:r>
              <a:rPr lang="ru-RU" sz="2400" dirty="0" smtClean="0">
                <a:solidFill>
                  <a:srgbClr val="000000"/>
                </a:solidFill>
                <a:latin typeface="Times New Roman" panose="02020603050405020304" pitchFamily="18" charset="0"/>
                <a:cs typeface="Times New Roman" panose="02020603050405020304" pitchFamily="18" charset="0"/>
              </a:rPr>
              <a:t>	Структура </a:t>
            </a:r>
            <a:r>
              <a:rPr lang="ru-RU" sz="2400" dirty="0">
                <a:solidFill>
                  <a:srgbClr val="000000"/>
                </a:solidFill>
                <a:latin typeface="Times New Roman" panose="02020603050405020304" pitchFamily="18" charset="0"/>
                <a:cs typeface="Times New Roman" panose="02020603050405020304" pitchFamily="18" charset="0"/>
              </a:rPr>
              <a:t>каждого хранилища описывается с помощью ERD. В случае наличия реального времени DFD дополняется средствами описания, зависящего от времени поведения системы, которые описываются с помощью STD. Эти связи показаны на </a:t>
            </a:r>
            <a:r>
              <a:rPr lang="ru-RU" sz="2400" dirty="0" smtClean="0">
                <a:solidFill>
                  <a:srgbClr val="000000"/>
                </a:solidFill>
                <a:latin typeface="Times New Roman" panose="02020603050405020304" pitchFamily="18" charset="0"/>
                <a:cs typeface="Times New Roman" panose="02020603050405020304" pitchFamily="18" charset="0"/>
              </a:rPr>
              <a:t>рисунке 1.</a:t>
            </a:r>
            <a:endParaRPr lang="ru-RU" sz="2400" dirty="0">
              <a:solidFill>
                <a:srgbClr val="000000"/>
              </a:solidFill>
              <a:latin typeface="Times New Roman" panose="02020603050405020304" pitchFamily="18" charset="0"/>
              <a:cs typeface="Times New Roman" panose="02020603050405020304" pitchFamily="18" charset="0"/>
            </a:endParaRPr>
          </a:p>
        </p:txBody>
      </p:sp>
      <p:pic>
        <p:nvPicPr>
          <p:cNvPr id="1026" name="Picture 2" descr="https://studfile.net/html/2706/9/html_DGWJtXCvds.ODRr/img-zAfVG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799" y="1778439"/>
            <a:ext cx="7502176" cy="4019046"/>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276703" y="6287679"/>
            <a:ext cx="6066212" cy="369332"/>
          </a:xfrm>
          <a:prstGeom prst="rect">
            <a:avLst/>
          </a:prstGeom>
        </p:spPr>
        <p:txBody>
          <a:bodyPr wrap="none">
            <a:spAutoFit/>
          </a:bodyPr>
          <a:lstStyle/>
          <a:p>
            <a:r>
              <a:rPr lang="ru-RU" dirty="0" smtClean="0">
                <a:solidFill>
                  <a:srgbClr val="000000"/>
                </a:solidFill>
                <a:latin typeface="Arial" panose="020B0604020202020204" pitchFamily="34" charset="0"/>
              </a:rPr>
              <a:t>Рисунок 1. </a:t>
            </a:r>
            <a:r>
              <a:rPr lang="ru-RU" dirty="0">
                <a:solidFill>
                  <a:srgbClr val="000000"/>
                </a:solidFill>
                <a:latin typeface="Arial" panose="020B0604020202020204" pitchFamily="34" charset="0"/>
              </a:rPr>
              <a:t>Взаимосвязь средств структурного анализа</a:t>
            </a:r>
            <a:endParaRPr lang="ru-RU" dirty="0"/>
          </a:p>
        </p:txBody>
      </p:sp>
    </p:spTree>
    <p:extLst>
      <p:ext uri="{BB962C8B-B14F-4D97-AF65-F5344CB8AC3E}">
        <p14:creationId xmlns:p14="http://schemas.microsoft.com/office/powerpoint/2010/main" val="29770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764652" y="6472024"/>
            <a:ext cx="174426" cy="33779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99621" y="474345"/>
            <a:ext cx="11340445" cy="5262979"/>
          </a:xfrm>
          <a:prstGeom prst="rect">
            <a:avLst/>
          </a:prstGeom>
        </p:spPr>
        <p:txBody>
          <a:bodyPr wrap="square">
            <a:spAutoFit/>
          </a:bodyPr>
          <a:lstStyle/>
          <a:p>
            <a:pPr algn="just"/>
            <a:r>
              <a:rPr lang="ru-RU" sz="2400" b="1" dirty="0" smtClean="0">
                <a:solidFill>
                  <a:srgbClr val="202122"/>
                </a:solidFill>
                <a:latin typeface="Times New Roman" panose="02020603050405020304" pitchFamily="18" charset="0"/>
                <a:cs typeface="Times New Roman" panose="02020603050405020304" pitchFamily="18" charset="0"/>
              </a:rPr>
              <a:t>	</a:t>
            </a:r>
            <a:r>
              <a:rPr lang="en-US" sz="2400" b="1" dirty="0" smtClean="0">
                <a:solidFill>
                  <a:srgbClr val="202122"/>
                </a:solidFill>
                <a:latin typeface="Times New Roman" panose="02020603050405020304" pitchFamily="18" charset="0"/>
                <a:cs typeface="Times New Roman" panose="02020603050405020304" pitchFamily="18" charset="0"/>
              </a:rPr>
              <a:t>3. PERT-</a:t>
            </a:r>
            <a:r>
              <a:rPr lang="ru-RU" sz="2400" b="1" dirty="0" smtClean="0">
                <a:solidFill>
                  <a:srgbClr val="202122"/>
                </a:solidFill>
                <a:latin typeface="Times New Roman" panose="02020603050405020304" pitchFamily="18" charset="0"/>
                <a:cs typeface="Times New Roman" panose="02020603050405020304" pitchFamily="18" charset="0"/>
              </a:rPr>
              <a:t>диаграммы</a:t>
            </a:r>
          </a:p>
          <a:p>
            <a:pPr algn="just"/>
            <a:r>
              <a:rPr lang="ru-RU" sz="2400" b="1" dirty="0" smtClean="0">
                <a:solidFill>
                  <a:srgbClr val="202122"/>
                </a:solidFill>
                <a:latin typeface="Times New Roman" panose="02020603050405020304" pitchFamily="18" charset="0"/>
                <a:cs typeface="Times New Roman" panose="02020603050405020304" pitchFamily="18" charset="0"/>
              </a:rPr>
              <a:t>	</a:t>
            </a:r>
            <a:r>
              <a:rPr lang="ru-RU" sz="2400" b="1" dirty="0" err="1" smtClean="0">
                <a:solidFill>
                  <a:srgbClr val="202122"/>
                </a:solidFill>
                <a:latin typeface="Times New Roman" panose="02020603050405020304" pitchFamily="18" charset="0"/>
                <a:cs typeface="Times New Roman" panose="02020603050405020304" pitchFamily="18" charset="0"/>
              </a:rPr>
              <a:t>Program</a:t>
            </a:r>
            <a:r>
              <a:rPr lang="ru-RU" sz="2400" b="1" dirty="0" smtClean="0">
                <a:solidFill>
                  <a:srgbClr val="202122"/>
                </a:solidFill>
                <a:latin typeface="Times New Roman" panose="02020603050405020304" pitchFamily="18" charset="0"/>
                <a:cs typeface="Times New Roman" panose="02020603050405020304" pitchFamily="18" charset="0"/>
              </a:rPr>
              <a:t> </a:t>
            </a:r>
            <a:r>
              <a:rPr lang="ru-RU" sz="2400" b="1" dirty="0">
                <a:solidFill>
                  <a:srgbClr val="202122"/>
                </a:solidFill>
                <a:latin typeface="Times New Roman" panose="02020603050405020304" pitchFamily="18" charset="0"/>
                <a:cs typeface="Times New Roman" panose="02020603050405020304" pitchFamily="18" charset="0"/>
              </a:rPr>
              <a:t>(</a:t>
            </a:r>
            <a:r>
              <a:rPr lang="ru-RU" sz="2400" b="1" dirty="0" err="1">
                <a:solidFill>
                  <a:srgbClr val="202122"/>
                </a:solidFill>
                <a:latin typeface="Times New Roman" panose="02020603050405020304" pitchFamily="18" charset="0"/>
                <a:cs typeface="Times New Roman" panose="02020603050405020304" pitchFamily="18" charset="0"/>
              </a:rPr>
              <a:t>Project</a:t>
            </a:r>
            <a:r>
              <a:rPr lang="ru-RU" sz="2400" b="1" dirty="0">
                <a:solidFill>
                  <a:srgbClr val="202122"/>
                </a:solidFill>
                <a:latin typeface="Times New Roman" panose="02020603050405020304" pitchFamily="18" charset="0"/>
                <a:cs typeface="Times New Roman" panose="02020603050405020304" pitchFamily="18" charset="0"/>
              </a:rPr>
              <a:t>) </a:t>
            </a:r>
            <a:r>
              <a:rPr lang="ru-RU" sz="2400" b="1" dirty="0" err="1">
                <a:solidFill>
                  <a:srgbClr val="202122"/>
                </a:solidFill>
                <a:latin typeface="Times New Roman" panose="02020603050405020304" pitchFamily="18" charset="0"/>
                <a:cs typeface="Times New Roman" panose="02020603050405020304" pitchFamily="18" charset="0"/>
              </a:rPr>
              <a:t>Evaluation</a:t>
            </a:r>
            <a:r>
              <a:rPr lang="ru-RU" sz="2400" b="1" dirty="0">
                <a:solidFill>
                  <a:srgbClr val="202122"/>
                </a:solidFill>
                <a:latin typeface="Times New Roman" panose="02020603050405020304" pitchFamily="18" charset="0"/>
                <a:cs typeface="Times New Roman" panose="02020603050405020304" pitchFamily="18" charset="0"/>
              </a:rPr>
              <a:t> </a:t>
            </a:r>
            <a:r>
              <a:rPr lang="ru-RU" sz="2400" b="1" dirty="0" err="1">
                <a:solidFill>
                  <a:srgbClr val="202122"/>
                </a:solidFill>
                <a:latin typeface="Times New Roman" panose="02020603050405020304" pitchFamily="18" charset="0"/>
                <a:cs typeface="Times New Roman" panose="02020603050405020304" pitchFamily="18" charset="0"/>
              </a:rPr>
              <a:t>and</a:t>
            </a:r>
            <a:r>
              <a:rPr lang="ru-RU" sz="2400" b="1" dirty="0">
                <a:solidFill>
                  <a:srgbClr val="202122"/>
                </a:solidFill>
                <a:latin typeface="Times New Roman" panose="02020603050405020304" pitchFamily="18" charset="0"/>
                <a:cs typeface="Times New Roman" panose="02020603050405020304" pitchFamily="18" charset="0"/>
              </a:rPr>
              <a:t> </a:t>
            </a:r>
            <a:r>
              <a:rPr lang="ru-RU" sz="2400" b="1" dirty="0" err="1">
                <a:solidFill>
                  <a:srgbClr val="202122"/>
                </a:solidFill>
                <a:latin typeface="Times New Roman" panose="02020603050405020304" pitchFamily="18" charset="0"/>
                <a:cs typeface="Times New Roman" panose="02020603050405020304" pitchFamily="18" charset="0"/>
              </a:rPr>
              <a:t>Review</a:t>
            </a:r>
            <a:r>
              <a:rPr lang="ru-RU" sz="2400" b="1" dirty="0">
                <a:solidFill>
                  <a:srgbClr val="202122"/>
                </a:solidFill>
                <a:latin typeface="Times New Roman" panose="02020603050405020304" pitchFamily="18" charset="0"/>
                <a:cs typeface="Times New Roman" panose="02020603050405020304" pitchFamily="18" charset="0"/>
              </a:rPr>
              <a:t> </a:t>
            </a:r>
            <a:r>
              <a:rPr lang="ru-RU" sz="2400" b="1" dirty="0" err="1">
                <a:solidFill>
                  <a:srgbClr val="202122"/>
                </a:solidFill>
                <a:latin typeface="Times New Roman" panose="02020603050405020304" pitchFamily="18" charset="0"/>
                <a:cs typeface="Times New Roman" panose="02020603050405020304" pitchFamily="18" charset="0"/>
              </a:rPr>
              <a:t>Technique</a:t>
            </a:r>
            <a:r>
              <a:rPr lang="ru-RU" sz="2400" dirty="0">
                <a:solidFill>
                  <a:srgbClr val="202122"/>
                </a:solidFill>
                <a:latin typeface="Times New Roman" panose="02020603050405020304" pitchFamily="18" charset="0"/>
                <a:cs typeface="Times New Roman" panose="02020603050405020304" pitchFamily="18" charset="0"/>
              </a:rPr>
              <a:t> (сокращённо </a:t>
            </a:r>
            <a:r>
              <a:rPr lang="ru-RU" sz="2400" b="1" dirty="0">
                <a:solidFill>
                  <a:srgbClr val="202122"/>
                </a:solidFill>
                <a:latin typeface="Times New Roman" panose="02020603050405020304" pitchFamily="18" charset="0"/>
                <a:cs typeface="Times New Roman" panose="02020603050405020304" pitchFamily="18" charset="0"/>
              </a:rPr>
              <a:t>PERT</a:t>
            </a:r>
            <a:r>
              <a:rPr lang="ru-RU" sz="2400" dirty="0">
                <a:solidFill>
                  <a:srgbClr val="202122"/>
                </a:solidFill>
                <a:latin typeface="Times New Roman" panose="02020603050405020304" pitchFamily="18" charset="0"/>
                <a:cs typeface="Times New Roman" panose="02020603050405020304" pitchFamily="18" charset="0"/>
              </a:rPr>
              <a:t>) — метод оценки и анализа </a:t>
            </a:r>
            <a:r>
              <a:rPr lang="ru-RU" sz="2400" dirty="0">
                <a:solidFill>
                  <a:srgbClr val="0645AD"/>
                </a:solidFill>
                <a:latin typeface="Times New Roman" panose="02020603050405020304" pitchFamily="18" charset="0"/>
                <a:cs typeface="Times New Roman" panose="02020603050405020304" pitchFamily="18" charset="0"/>
                <a:hlinkClick r:id="rId2" tooltip="Проект (в управленческой деятельности)"/>
              </a:rPr>
              <a:t>проектов</a:t>
            </a:r>
            <a:r>
              <a:rPr lang="ru-RU" sz="2400" dirty="0">
                <a:solidFill>
                  <a:srgbClr val="202122"/>
                </a:solidFill>
                <a:latin typeface="Times New Roman" panose="02020603050405020304" pitchFamily="18" charset="0"/>
                <a:cs typeface="Times New Roman" panose="02020603050405020304" pitchFamily="18" charset="0"/>
              </a:rPr>
              <a:t>, который используется в </a:t>
            </a:r>
            <a:r>
              <a:rPr lang="ru-RU" sz="2400" dirty="0">
                <a:solidFill>
                  <a:srgbClr val="0645AD"/>
                </a:solidFill>
                <a:latin typeface="Times New Roman" panose="02020603050405020304" pitchFamily="18" charset="0"/>
                <a:cs typeface="Times New Roman" panose="02020603050405020304" pitchFamily="18" charset="0"/>
                <a:hlinkClick r:id="rId3" tooltip="Управление проектами"/>
              </a:rPr>
              <a:t>управлении проектами</a:t>
            </a:r>
            <a:r>
              <a:rPr lang="ru-RU" sz="2400" dirty="0">
                <a:solidFill>
                  <a:srgbClr val="202122"/>
                </a:solidFill>
                <a:latin typeface="Times New Roman" panose="02020603050405020304" pitchFamily="18" charset="0"/>
                <a:cs typeface="Times New Roman" panose="02020603050405020304" pitchFamily="18" charset="0"/>
              </a:rPr>
              <a:t>.</a:t>
            </a:r>
          </a:p>
          <a:p>
            <a:pPr algn="just"/>
            <a:r>
              <a:rPr lang="ru-RU" sz="2400" dirty="0">
                <a:solidFill>
                  <a:srgbClr val="202122"/>
                </a:solidFill>
                <a:latin typeface="Times New Roman" panose="02020603050405020304" pitchFamily="18" charset="0"/>
                <a:cs typeface="Times New Roman" panose="02020603050405020304" pitchFamily="18" charset="0"/>
              </a:rPr>
              <a:t>PERT предназначен для очень масштабных, единовременных, сложных, </a:t>
            </a:r>
            <a:r>
              <a:rPr lang="ru-RU" sz="2400" dirty="0" err="1">
                <a:solidFill>
                  <a:srgbClr val="202122"/>
                </a:solidFill>
                <a:latin typeface="Times New Roman" panose="02020603050405020304" pitchFamily="18" charset="0"/>
                <a:cs typeface="Times New Roman" panose="02020603050405020304" pitchFamily="18" charset="0"/>
              </a:rPr>
              <a:t>нерутинных</a:t>
            </a:r>
            <a:r>
              <a:rPr lang="ru-RU" sz="2400" dirty="0">
                <a:solidFill>
                  <a:srgbClr val="202122"/>
                </a:solidFill>
                <a:latin typeface="Times New Roman" panose="02020603050405020304" pitchFamily="18" charset="0"/>
                <a:cs typeface="Times New Roman" panose="02020603050405020304" pitchFamily="18" charset="0"/>
              </a:rPr>
              <a:t> проектов. Метод подразумевает наличие неопределённости, давая возможность разработать рабочий график проекта без точного знания деталей и необходимого времени для всех его составляющих.</a:t>
            </a:r>
          </a:p>
          <a:p>
            <a:pPr algn="just"/>
            <a:r>
              <a:rPr lang="ru-RU" sz="2400" dirty="0" smtClean="0">
                <a:solidFill>
                  <a:srgbClr val="202122"/>
                </a:solidFill>
                <a:latin typeface="Times New Roman" panose="02020603050405020304" pitchFamily="18" charset="0"/>
                <a:cs typeface="Times New Roman" panose="02020603050405020304" pitchFamily="18" charset="0"/>
              </a:rPr>
              <a:t>	PERT </a:t>
            </a:r>
            <a:r>
              <a:rPr lang="ru-RU" sz="2400" dirty="0">
                <a:solidFill>
                  <a:srgbClr val="202122"/>
                </a:solidFill>
                <a:latin typeface="Times New Roman" panose="02020603050405020304" pitchFamily="18" charset="0"/>
                <a:cs typeface="Times New Roman" panose="02020603050405020304" pitchFamily="18" charset="0"/>
              </a:rPr>
              <a:t>был разработан главным образом для упрощения планирования на бумаге и составления графиков больших и сложных проектов. Метод в особенности нацелен на анализ времени, которое требуется для выполнения каждой отдельной задачи, а также определение минимального необходимого времени для выполнения всего проекта.</a:t>
            </a:r>
          </a:p>
          <a:p>
            <a:pPr algn="just"/>
            <a:r>
              <a:rPr lang="ru-RU" sz="2400" dirty="0">
                <a:solidFill>
                  <a:srgbClr val="202122"/>
                </a:solidFill>
                <a:latin typeface="Times New Roman" panose="02020603050405020304" pitchFamily="18" charset="0"/>
                <a:cs typeface="Times New Roman" panose="02020603050405020304" pitchFamily="18" charset="0"/>
              </a:rPr>
              <a:t>Самой популярной частью PERT является </a:t>
            </a:r>
            <a:r>
              <a:rPr lang="ru-RU" sz="2400" dirty="0">
                <a:solidFill>
                  <a:srgbClr val="0645AD"/>
                </a:solidFill>
                <a:latin typeface="Times New Roman" panose="02020603050405020304" pitchFamily="18" charset="0"/>
                <a:cs typeface="Times New Roman" panose="02020603050405020304" pitchFamily="18" charset="0"/>
                <a:hlinkClick r:id="rId4" tooltip="Метод критического пути"/>
              </a:rPr>
              <a:t>метод критического пути</a:t>
            </a:r>
            <a:r>
              <a:rPr lang="ru-RU" sz="2400" dirty="0">
                <a:solidFill>
                  <a:srgbClr val="202122"/>
                </a:solidFill>
                <a:latin typeface="Times New Roman" panose="02020603050405020304" pitchFamily="18" charset="0"/>
                <a:cs typeface="Times New Roman" panose="02020603050405020304" pitchFamily="18" charset="0"/>
              </a:rPr>
              <a:t>, опирающийся на построение </a:t>
            </a:r>
            <a:r>
              <a:rPr lang="ru-RU" sz="2400" dirty="0">
                <a:solidFill>
                  <a:srgbClr val="0645AD"/>
                </a:solidFill>
                <a:latin typeface="Times New Roman" panose="02020603050405020304" pitchFamily="18" charset="0"/>
                <a:cs typeface="Times New Roman" panose="02020603050405020304" pitchFamily="18" charset="0"/>
                <a:hlinkClick r:id="rId5" tooltip="Сетевой график"/>
              </a:rPr>
              <a:t>сетевого графика</a:t>
            </a:r>
            <a:r>
              <a:rPr lang="ru-RU" sz="2400" dirty="0">
                <a:solidFill>
                  <a:srgbClr val="202122"/>
                </a:solidFill>
                <a:latin typeface="Times New Roman" panose="02020603050405020304" pitchFamily="18" charset="0"/>
                <a:cs typeface="Times New Roman" panose="02020603050405020304" pitchFamily="18" charset="0"/>
              </a:rPr>
              <a:t> (сетевой диаграммы PERT).</a:t>
            </a:r>
            <a:endParaRPr lang="ru-RU" sz="2400" b="0" i="0" dirty="0">
              <a:solidFill>
                <a:srgbClr val="2021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4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764652" y="6472024"/>
            <a:ext cx="174426" cy="33779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7" name="Прямоугольник 6"/>
          <p:cNvSpPr/>
          <p:nvPr/>
        </p:nvSpPr>
        <p:spPr>
          <a:xfrm>
            <a:off x="1149117" y="105208"/>
            <a:ext cx="2062168" cy="461665"/>
          </a:xfrm>
          <a:prstGeom prst="rect">
            <a:avLst/>
          </a:prstGeom>
        </p:spPr>
        <p:txBody>
          <a:bodyPr wrap="none">
            <a:spAutoFit/>
          </a:bodyPr>
          <a:lstStyle/>
          <a:p>
            <a:r>
              <a:rPr lang="ru-RU" sz="2400" dirty="0">
                <a:solidFill>
                  <a:srgbClr val="000000"/>
                </a:solidFill>
                <a:latin typeface="Times New Roman" panose="02020603050405020304" pitchFamily="18" charset="0"/>
                <a:cs typeface="Times New Roman" panose="02020603050405020304" pitchFamily="18" charset="0"/>
              </a:rPr>
              <a:t>Терминология</a:t>
            </a:r>
            <a:endParaRPr lang="ru-RU"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282804" y="639278"/>
            <a:ext cx="11656274" cy="6001643"/>
          </a:xfrm>
          <a:prstGeom prst="rect">
            <a:avLst/>
          </a:prstGeom>
        </p:spPr>
        <p:txBody>
          <a:bodyPr wrap="square">
            <a:spAutoFit/>
          </a:bodyPr>
          <a:lstStyle/>
          <a:p>
            <a:pPr algn="just">
              <a:buFont typeface="Arial" panose="020B0604020202020204" pitchFamily="34" charset="0"/>
              <a:buChar char="•"/>
            </a:pPr>
            <a:r>
              <a:rPr lang="ru-RU" sz="2200" i="1" dirty="0">
                <a:solidFill>
                  <a:srgbClr val="202122"/>
                </a:solidFill>
                <a:latin typeface="Times New Roman" panose="02020603050405020304" pitchFamily="18" charset="0"/>
                <a:cs typeface="Times New Roman" panose="02020603050405020304" pitchFamily="18" charset="0"/>
              </a:rPr>
              <a:t>Событие PERT</a:t>
            </a:r>
            <a:r>
              <a:rPr lang="ru-RU" sz="2200" dirty="0">
                <a:solidFill>
                  <a:srgbClr val="202122"/>
                </a:solidFill>
                <a:latin typeface="Times New Roman" panose="02020603050405020304" pitchFamily="18" charset="0"/>
                <a:cs typeface="Times New Roman" panose="02020603050405020304" pitchFamily="18" charset="0"/>
              </a:rPr>
              <a:t> (</a:t>
            </a:r>
            <a:r>
              <a:rPr lang="ru-RU" sz="2200" dirty="0">
                <a:solidFill>
                  <a:srgbClr val="0645AD"/>
                </a:solidFill>
                <a:latin typeface="Times New Roman" panose="02020603050405020304" pitchFamily="18" charset="0"/>
                <a:cs typeface="Times New Roman" panose="02020603050405020304" pitchFamily="18" charset="0"/>
                <a:hlinkClick r:id="rId2" tooltip="Английский язык"/>
              </a:rPr>
              <a:t>англ.</a:t>
            </a:r>
            <a:r>
              <a:rPr lang="ru-RU" sz="2200" dirty="0">
                <a:solidFill>
                  <a:srgbClr val="202122"/>
                </a:solidFill>
                <a:latin typeface="Times New Roman" panose="02020603050405020304" pitchFamily="18" charset="0"/>
                <a:cs typeface="Times New Roman" panose="02020603050405020304" pitchFamily="18" charset="0"/>
              </a:rPr>
              <a:t> </a:t>
            </a:r>
            <a:r>
              <a:rPr lang="ru-RU" sz="2200" i="1" dirty="0">
                <a:solidFill>
                  <a:srgbClr val="202122"/>
                </a:solidFill>
                <a:latin typeface="Times New Roman" panose="02020603050405020304" pitchFamily="18" charset="0"/>
                <a:cs typeface="Times New Roman" panose="02020603050405020304" pitchFamily="18" charset="0"/>
              </a:rPr>
              <a:t>PERT </a:t>
            </a:r>
            <a:r>
              <a:rPr lang="ru-RU" sz="2200" i="1" dirty="0" err="1">
                <a:solidFill>
                  <a:srgbClr val="202122"/>
                </a:solidFill>
                <a:latin typeface="Times New Roman" panose="02020603050405020304" pitchFamily="18" charset="0"/>
                <a:cs typeface="Times New Roman" panose="02020603050405020304" pitchFamily="18" charset="0"/>
              </a:rPr>
              <a:t>event</a:t>
            </a:r>
            <a:r>
              <a:rPr lang="ru-RU" sz="2200" dirty="0">
                <a:solidFill>
                  <a:srgbClr val="202122"/>
                </a:solidFill>
                <a:latin typeface="Times New Roman" panose="02020603050405020304" pitchFamily="18" charset="0"/>
                <a:cs typeface="Times New Roman" panose="02020603050405020304" pitchFamily="18" charset="0"/>
              </a:rPr>
              <a:t>) — момент, отмечающий начало или окончание одной или нескольких </a:t>
            </a:r>
            <a:r>
              <a:rPr lang="ru-RU" sz="2400" dirty="0">
                <a:solidFill>
                  <a:srgbClr val="202122"/>
                </a:solidFill>
                <a:latin typeface="Times New Roman" panose="02020603050405020304" pitchFamily="18" charset="0"/>
                <a:cs typeface="Times New Roman" panose="02020603050405020304" pitchFamily="18" charset="0"/>
              </a:rPr>
              <a:t>задач. Событие не имеет длительности и не потребляет ресурсы. В случае, если событие отмечает завершение нескольких задач, оно не «наступает» (не происходит) до того, пока все задачи, приводящие к событию, не будут выполнены.</a:t>
            </a:r>
          </a:p>
          <a:p>
            <a:pPr algn="just">
              <a:buFont typeface="Arial" panose="020B0604020202020204" pitchFamily="34" charset="0"/>
              <a:buChar char="•"/>
            </a:pPr>
            <a:r>
              <a:rPr lang="ru-RU" sz="2400" i="1" dirty="0">
                <a:solidFill>
                  <a:srgbClr val="202122"/>
                </a:solidFill>
                <a:latin typeface="Times New Roman" panose="02020603050405020304" pitchFamily="18" charset="0"/>
                <a:cs typeface="Times New Roman" panose="02020603050405020304" pitchFamily="18" charset="0"/>
              </a:rPr>
              <a:t>Предшествующее событие</a:t>
            </a:r>
            <a:r>
              <a:rPr lang="ru-RU" sz="2400" dirty="0">
                <a:solidFill>
                  <a:srgbClr val="202122"/>
                </a:solidFill>
                <a:latin typeface="Times New Roman" panose="02020603050405020304" pitchFamily="18" charset="0"/>
                <a:cs typeface="Times New Roman" panose="02020603050405020304" pitchFamily="18" charset="0"/>
              </a:rPr>
              <a:t> (</a:t>
            </a:r>
            <a:r>
              <a:rPr lang="ru-RU" sz="2400" dirty="0">
                <a:solidFill>
                  <a:srgbClr val="0645AD"/>
                </a:solidFill>
                <a:latin typeface="Times New Roman" panose="02020603050405020304" pitchFamily="18" charset="0"/>
                <a:cs typeface="Times New Roman" panose="02020603050405020304" pitchFamily="18" charset="0"/>
                <a:hlinkClick r:id="rId2" tooltip="Английский язык"/>
              </a:rPr>
              <a:t>англ.</a:t>
            </a:r>
            <a:r>
              <a:rPr lang="ru-RU" sz="2400" dirty="0">
                <a:solidFill>
                  <a:srgbClr val="202122"/>
                </a:solidFill>
                <a:latin typeface="Times New Roman" panose="02020603050405020304" pitchFamily="18" charset="0"/>
                <a:cs typeface="Times New Roman" panose="02020603050405020304" pitchFamily="18" charset="0"/>
              </a:rPr>
              <a:t> </a:t>
            </a:r>
            <a:r>
              <a:rPr lang="ru-RU" sz="2400" i="1" dirty="0" err="1">
                <a:solidFill>
                  <a:srgbClr val="202122"/>
                </a:solidFill>
                <a:latin typeface="Times New Roman" panose="02020603050405020304" pitchFamily="18" charset="0"/>
                <a:cs typeface="Times New Roman" panose="02020603050405020304" pitchFamily="18" charset="0"/>
              </a:rPr>
              <a:t>predecessor</a:t>
            </a:r>
            <a:r>
              <a:rPr lang="ru-RU" sz="2400" i="1" dirty="0">
                <a:solidFill>
                  <a:srgbClr val="202122"/>
                </a:solidFill>
                <a:latin typeface="Times New Roman" panose="02020603050405020304" pitchFamily="18" charset="0"/>
                <a:cs typeface="Times New Roman" panose="02020603050405020304" pitchFamily="18" charset="0"/>
              </a:rPr>
              <a:t> </a:t>
            </a:r>
            <a:r>
              <a:rPr lang="ru-RU" sz="2400" i="1" dirty="0" err="1">
                <a:solidFill>
                  <a:srgbClr val="202122"/>
                </a:solidFill>
                <a:latin typeface="Times New Roman" panose="02020603050405020304" pitchFamily="18" charset="0"/>
                <a:cs typeface="Times New Roman" panose="02020603050405020304" pitchFamily="18" charset="0"/>
              </a:rPr>
              <a:t>event</a:t>
            </a:r>
            <a:r>
              <a:rPr lang="ru-RU" sz="2400" dirty="0">
                <a:solidFill>
                  <a:srgbClr val="202122"/>
                </a:solidFill>
                <a:latin typeface="Times New Roman" panose="02020603050405020304" pitchFamily="18" charset="0"/>
                <a:cs typeface="Times New Roman" panose="02020603050405020304" pitchFamily="18" charset="0"/>
              </a:rPr>
              <a:t>) — событие, которое предшествует некоторому другому событию непосредственно, без промежуточных событий. Любое событие может иметь несколько предшествующих событий и может быть предшественником для нескольких событий.</a:t>
            </a:r>
          </a:p>
          <a:p>
            <a:pPr algn="just">
              <a:buFont typeface="Arial" panose="020B0604020202020204" pitchFamily="34" charset="0"/>
              <a:buChar char="•"/>
            </a:pPr>
            <a:r>
              <a:rPr lang="ru-RU" sz="2400" i="1" dirty="0">
                <a:solidFill>
                  <a:srgbClr val="202122"/>
                </a:solidFill>
                <a:latin typeface="Times New Roman" panose="02020603050405020304" pitchFamily="18" charset="0"/>
                <a:cs typeface="Times New Roman" panose="02020603050405020304" pitchFamily="18" charset="0"/>
              </a:rPr>
              <a:t>Последующее событие</a:t>
            </a:r>
            <a:r>
              <a:rPr lang="ru-RU" sz="2400" dirty="0">
                <a:solidFill>
                  <a:srgbClr val="202122"/>
                </a:solidFill>
                <a:latin typeface="Times New Roman" panose="02020603050405020304" pitchFamily="18" charset="0"/>
                <a:cs typeface="Times New Roman" panose="02020603050405020304" pitchFamily="18" charset="0"/>
              </a:rPr>
              <a:t> (</a:t>
            </a:r>
            <a:r>
              <a:rPr lang="ru-RU" sz="2400" dirty="0">
                <a:solidFill>
                  <a:srgbClr val="0645AD"/>
                </a:solidFill>
                <a:latin typeface="Times New Roman" panose="02020603050405020304" pitchFamily="18" charset="0"/>
                <a:cs typeface="Times New Roman" panose="02020603050405020304" pitchFamily="18" charset="0"/>
                <a:hlinkClick r:id="rId2" tooltip="Английский язык"/>
              </a:rPr>
              <a:t>англ.</a:t>
            </a:r>
            <a:r>
              <a:rPr lang="ru-RU" sz="2400" dirty="0">
                <a:solidFill>
                  <a:srgbClr val="202122"/>
                </a:solidFill>
                <a:latin typeface="Times New Roman" panose="02020603050405020304" pitchFamily="18" charset="0"/>
                <a:cs typeface="Times New Roman" panose="02020603050405020304" pitchFamily="18" charset="0"/>
              </a:rPr>
              <a:t> </a:t>
            </a:r>
            <a:r>
              <a:rPr lang="ru-RU" sz="2400" i="1" dirty="0" err="1">
                <a:solidFill>
                  <a:srgbClr val="202122"/>
                </a:solidFill>
                <a:latin typeface="Times New Roman" panose="02020603050405020304" pitchFamily="18" charset="0"/>
                <a:cs typeface="Times New Roman" panose="02020603050405020304" pitchFamily="18" charset="0"/>
              </a:rPr>
              <a:t>successor</a:t>
            </a:r>
            <a:r>
              <a:rPr lang="ru-RU" sz="2400" i="1" dirty="0">
                <a:solidFill>
                  <a:srgbClr val="202122"/>
                </a:solidFill>
                <a:latin typeface="Times New Roman" panose="02020603050405020304" pitchFamily="18" charset="0"/>
                <a:cs typeface="Times New Roman" panose="02020603050405020304" pitchFamily="18" charset="0"/>
              </a:rPr>
              <a:t> </a:t>
            </a:r>
            <a:r>
              <a:rPr lang="ru-RU" sz="2400" i="1" dirty="0" err="1">
                <a:solidFill>
                  <a:srgbClr val="202122"/>
                </a:solidFill>
                <a:latin typeface="Times New Roman" panose="02020603050405020304" pitchFamily="18" charset="0"/>
                <a:cs typeface="Times New Roman" panose="02020603050405020304" pitchFamily="18" charset="0"/>
              </a:rPr>
              <a:t>event</a:t>
            </a:r>
            <a:r>
              <a:rPr lang="ru-RU" sz="2400" dirty="0">
                <a:solidFill>
                  <a:srgbClr val="202122"/>
                </a:solidFill>
                <a:latin typeface="Times New Roman" panose="02020603050405020304" pitchFamily="18" charset="0"/>
                <a:cs typeface="Times New Roman" panose="02020603050405020304" pitchFamily="18" charset="0"/>
              </a:rPr>
              <a:t>) — событие, которое следует за некоторым событием непосредственно, без промежуточных событий. Любое событие может иметь несколько последующих событий и может быть последователем нескольких событий.</a:t>
            </a:r>
          </a:p>
          <a:p>
            <a:pPr algn="just">
              <a:buFont typeface="Arial" panose="020B0604020202020204" pitchFamily="34" charset="0"/>
              <a:buChar char="•"/>
            </a:pPr>
            <a:r>
              <a:rPr lang="ru-RU" sz="2400" i="1" dirty="0">
                <a:solidFill>
                  <a:srgbClr val="202122"/>
                </a:solidFill>
                <a:latin typeface="Times New Roman" panose="02020603050405020304" pitchFamily="18" charset="0"/>
                <a:cs typeface="Times New Roman" panose="02020603050405020304" pitchFamily="18" charset="0"/>
              </a:rPr>
              <a:t>Задача PERT</a:t>
            </a:r>
            <a:r>
              <a:rPr lang="ru-RU" sz="2400" dirty="0">
                <a:solidFill>
                  <a:srgbClr val="202122"/>
                </a:solidFill>
                <a:latin typeface="Times New Roman" panose="02020603050405020304" pitchFamily="18" charset="0"/>
                <a:cs typeface="Times New Roman" panose="02020603050405020304" pitchFamily="18" charset="0"/>
              </a:rPr>
              <a:t> (</a:t>
            </a:r>
            <a:r>
              <a:rPr lang="ru-RU" sz="2400" dirty="0">
                <a:solidFill>
                  <a:srgbClr val="0645AD"/>
                </a:solidFill>
                <a:latin typeface="Times New Roman" panose="02020603050405020304" pitchFamily="18" charset="0"/>
                <a:cs typeface="Times New Roman" panose="02020603050405020304" pitchFamily="18" charset="0"/>
                <a:hlinkClick r:id="rId2" tooltip="Английский язык"/>
              </a:rPr>
              <a:t>англ.</a:t>
            </a:r>
            <a:r>
              <a:rPr lang="ru-RU" sz="2400" dirty="0">
                <a:solidFill>
                  <a:srgbClr val="202122"/>
                </a:solidFill>
                <a:latin typeface="Times New Roman" panose="02020603050405020304" pitchFamily="18" charset="0"/>
                <a:cs typeface="Times New Roman" panose="02020603050405020304" pitchFamily="18" charset="0"/>
              </a:rPr>
              <a:t> </a:t>
            </a:r>
            <a:r>
              <a:rPr lang="ru-RU" sz="2400" i="1" dirty="0">
                <a:solidFill>
                  <a:srgbClr val="202122"/>
                </a:solidFill>
                <a:latin typeface="Times New Roman" panose="02020603050405020304" pitchFamily="18" charset="0"/>
                <a:cs typeface="Times New Roman" panose="02020603050405020304" pitchFamily="18" charset="0"/>
              </a:rPr>
              <a:t>PERT </a:t>
            </a:r>
            <a:r>
              <a:rPr lang="ru-RU" sz="2400" i="1" dirty="0" err="1">
                <a:solidFill>
                  <a:srgbClr val="202122"/>
                </a:solidFill>
                <a:latin typeface="Times New Roman" panose="02020603050405020304" pitchFamily="18" charset="0"/>
                <a:cs typeface="Times New Roman" panose="02020603050405020304" pitchFamily="18" charset="0"/>
              </a:rPr>
              <a:t>activity</a:t>
            </a:r>
            <a:r>
              <a:rPr lang="ru-RU" sz="2400" dirty="0">
                <a:solidFill>
                  <a:srgbClr val="202122"/>
                </a:solidFill>
                <a:latin typeface="Times New Roman" panose="02020603050405020304" pitchFamily="18" charset="0"/>
                <a:cs typeface="Times New Roman" panose="02020603050405020304" pitchFamily="18" charset="0"/>
              </a:rPr>
              <a:t>) — конкретная работа (задача), которое имеет длительность и требует ресурсов для выполнения. Примерами ресурсов являются исполнители, сырьё, пространство, оборудование, техника и т. д. Невозможно начать выполнение задачи PERT, пока не наступили все предшествующие ей события.</a:t>
            </a:r>
            <a:endParaRPr lang="ru-RU" sz="2400" b="0" i="0" dirty="0">
              <a:solidFill>
                <a:srgbClr val="2021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1339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349872" y="6325386"/>
            <a:ext cx="570352" cy="328367"/>
          </a:xfrm>
        </p:spPr>
        <p:txBody>
          <a:bodyPr/>
          <a:lstStyle/>
          <a:p>
            <a:fld id="{D57F1E4F-1CFF-5643-939E-217C01CDF565}" type="slidenum">
              <a:rPr lang="en-US" sz="1200" smtClean="0"/>
              <a:pPr/>
              <a:t>16</a:t>
            </a:fld>
            <a:endParaRPr lang="en-US" sz="1200" dirty="0"/>
          </a:p>
        </p:txBody>
      </p:sp>
      <p:sp>
        <p:nvSpPr>
          <p:cNvPr id="5" name="Прямоугольник 4"/>
          <p:cNvSpPr/>
          <p:nvPr/>
        </p:nvSpPr>
        <p:spPr>
          <a:xfrm>
            <a:off x="238812" y="746598"/>
            <a:ext cx="11953188" cy="4339650"/>
          </a:xfrm>
          <a:prstGeom prst="rect">
            <a:avLst/>
          </a:prstGeom>
        </p:spPr>
        <p:txBody>
          <a:bodyPr wrap="square">
            <a:spAutoFit/>
          </a:bodyPr>
          <a:lstStyle/>
          <a:p>
            <a:pPr lvl="0" indent="-285750" algn="just" fontAlgn="base">
              <a:spcBef>
                <a:spcPct val="0"/>
              </a:spcBef>
              <a:spcAft>
                <a:spcPct val="0"/>
              </a:spcAft>
              <a:buFont typeface="Arial" panose="020B0604020202020204" pitchFamily="34" charset="0"/>
              <a:buChar char="•"/>
            </a:pPr>
            <a:r>
              <a:rPr lang="ru-RU" altLang="ru-RU" sz="2400" i="1" dirty="0">
                <a:solidFill>
                  <a:srgbClr val="202122"/>
                </a:solidFill>
                <a:latin typeface="Times New Roman" panose="02020603050405020304" pitchFamily="18" charset="0"/>
                <a:cs typeface="Times New Roman" panose="02020603050405020304" pitchFamily="18" charset="0"/>
              </a:rPr>
              <a:t>Оптимистическое время (</a:t>
            </a:r>
            <a:r>
              <a:rPr lang="ru-RU" altLang="ru-RU" sz="2400" i="1" dirty="0">
                <a:solidFill>
                  <a:srgbClr val="202122"/>
                </a:solidFill>
                <a:latin typeface="Times New Roman" panose="02020603050405020304" pitchFamily="18" charset="0"/>
                <a:cs typeface="Times New Roman" panose="02020603050405020304" pitchFamily="18" charset="0"/>
                <a:hlinkClick r:id="rId2" tooltip="Английский язык"/>
              </a:rPr>
              <a:t>англ.</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i="1" dirty="0" err="1">
                <a:solidFill>
                  <a:srgbClr val="202122"/>
                </a:solidFill>
                <a:latin typeface="Times New Roman" panose="02020603050405020304" pitchFamily="18" charset="0"/>
                <a:cs typeface="Times New Roman" panose="02020603050405020304" pitchFamily="18" charset="0"/>
              </a:rPr>
              <a:t>optimistic</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i="1" dirty="0" err="1">
                <a:solidFill>
                  <a:srgbClr val="202122"/>
                </a:solidFill>
                <a:latin typeface="Times New Roman" panose="02020603050405020304" pitchFamily="18" charset="0"/>
                <a:cs typeface="Times New Roman" panose="02020603050405020304" pitchFamily="18" charset="0"/>
              </a:rPr>
              <a:t>time</a:t>
            </a:r>
            <a:r>
              <a:rPr lang="ru-RU" altLang="ru-RU" sz="2400" i="1" dirty="0">
                <a:solidFill>
                  <a:srgbClr val="202122"/>
                </a:solidFill>
                <a:latin typeface="Times New Roman" panose="02020603050405020304" pitchFamily="18" charset="0"/>
                <a:cs typeface="Times New Roman" panose="02020603050405020304" pitchFamily="18" charset="0"/>
              </a:rPr>
              <a:t>) </a:t>
            </a:r>
            <a:r>
              <a:rPr lang="en-US" altLang="ru-RU" sz="2400" i="1" dirty="0" smtClean="0">
                <a:solidFill>
                  <a:srgbClr val="202122"/>
                </a:solidFill>
                <a:latin typeface="Times New Roman" panose="02020603050405020304" pitchFamily="18" charset="0"/>
                <a:cs typeface="Times New Roman" panose="02020603050405020304" pitchFamily="18" charset="0"/>
              </a:rPr>
              <a:t>t</a:t>
            </a:r>
            <a:r>
              <a:rPr lang="en-US" altLang="ru-RU" sz="1050" i="1" dirty="0" smtClean="0">
                <a:solidFill>
                  <a:srgbClr val="202122"/>
                </a:solidFill>
                <a:latin typeface="Times New Roman" panose="02020603050405020304" pitchFamily="18" charset="0"/>
                <a:cs typeface="Times New Roman" panose="02020603050405020304" pitchFamily="18" charset="0"/>
              </a:rPr>
              <a:t>0</a:t>
            </a:r>
            <a:r>
              <a:rPr lang="ru-RU" altLang="ru-RU" sz="2400" dirty="0" smtClean="0">
                <a:solidFill>
                  <a:srgbClr val="202122"/>
                </a:solidFill>
                <a:latin typeface="Times New Roman" panose="02020603050405020304" pitchFamily="18" charset="0"/>
                <a:cs typeface="Times New Roman" panose="02020603050405020304" pitchFamily="18" charset="0"/>
              </a:rPr>
              <a:t>  </a:t>
            </a:r>
            <a:r>
              <a:rPr lang="ru-RU" altLang="ru-RU" sz="2400" dirty="0">
                <a:solidFill>
                  <a:srgbClr val="202122"/>
                </a:solidFill>
                <a:latin typeface="Times New Roman" panose="02020603050405020304" pitchFamily="18" charset="0"/>
                <a:cs typeface="Times New Roman" panose="02020603050405020304" pitchFamily="18" charset="0"/>
              </a:rPr>
              <a:t> — минимальное возможная длительность выполнения задачи в предположении, что всё происходит наилучшим или наиболее удачным </a:t>
            </a:r>
            <a:r>
              <a:rPr lang="ru-RU" altLang="ru-RU" sz="2400" dirty="0">
                <a:solidFill>
                  <a:srgbClr val="202122"/>
                </a:solidFill>
                <a:latin typeface="Times New Roman" panose="02020603050405020304" pitchFamily="18" charset="0"/>
                <a:cs typeface="Times New Roman" panose="02020603050405020304" pitchFamily="18" charset="0"/>
              </a:rPr>
              <a:t>образом.</a:t>
            </a:r>
          </a:p>
          <a:p>
            <a:pPr lvl="0" indent="-285750" algn="just" fontAlgn="base">
              <a:spcBef>
                <a:spcPct val="0"/>
              </a:spcBef>
              <a:spcAft>
                <a:spcPct val="0"/>
              </a:spcAft>
              <a:buFont typeface="Arial" panose="020B0604020202020204" pitchFamily="34" charset="0"/>
              <a:buChar char="•"/>
            </a:pPr>
            <a:r>
              <a:rPr lang="ru-RU" altLang="ru-RU" sz="2400" i="1" dirty="0">
                <a:solidFill>
                  <a:srgbClr val="202122"/>
                </a:solidFill>
                <a:latin typeface="Times New Roman" panose="02020603050405020304" pitchFamily="18" charset="0"/>
                <a:cs typeface="Times New Roman" panose="02020603050405020304" pitchFamily="18" charset="0"/>
              </a:rPr>
              <a:t>Пессимистическое время (</a:t>
            </a:r>
            <a:r>
              <a:rPr lang="ru-RU" altLang="ru-RU" sz="2400" i="1" dirty="0">
                <a:solidFill>
                  <a:srgbClr val="202122"/>
                </a:solidFill>
                <a:latin typeface="Times New Roman" panose="02020603050405020304" pitchFamily="18" charset="0"/>
                <a:cs typeface="Times New Roman" panose="02020603050405020304" pitchFamily="18" charset="0"/>
                <a:hlinkClick r:id="rId2" tooltip="Английский язык"/>
              </a:rPr>
              <a:t>англ.</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i="1" dirty="0" err="1">
                <a:solidFill>
                  <a:srgbClr val="202122"/>
                </a:solidFill>
                <a:latin typeface="Times New Roman" panose="02020603050405020304" pitchFamily="18" charset="0"/>
                <a:cs typeface="Times New Roman" panose="02020603050405020304" pitchFamily="18" charset="0"/>
              </a:rPr>
              <a:t>pessimistic</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i="1" dirty="0" err="1">
                <a:solidFill>
                  <a:srgbClr val="202122"/>
                </a:solidFill>
                <a:latin typeface="Times New Roman" panose="02020603050405020304" pitchFamily="18" charset="0"/>
                <a:cs typeface="Times New Roman" panose="02020603050405020304" pitchFamily="18" charset="0"/>
              </a:rPr>
              <a:t>time</a:t>
            </a:r>
            <a:r>
              <a:rPr lang="ru-RU" altLang="ru-RU" sz="2400" i="1" dirty="0">
                <a:solidFill>
                  <a:srgbClr val="202122"/>
                </a:solidFill>
                <a:latin typeface="Times New Roman" panose="02020603050405020304" pitchFamily="18" charset="0"/>
                <a:cs typeface="Times New Roman" panose="02020603050405020304" pitchFamily="18" charset="0"/>
              </a:rPr>
              <a:t>)</a:t>
            </a:r>
            <a:r>
              <a:rPr lang="ru-RU" altLang="ru-RU" sz="2400" dirty="0">
                <a:solidFill>
                  <a:srgbClr val="202122"/>
                </a:solidFill>
                <a:latin typeface="Times New Roman" panose="02020603050405020304" pitchFamily="18" charset="0"/>
                <a:cs typeface="Times New Roman" panose="02020603050405020304" pitchFamily="18" charset="0"/>
              </a:rPr>
              <a:t> </a:t>
            </a:r>
            <a:r>
              <a:rPr lang="en-US" altLang="ru-RU" sz="2400" i="1" dirty="0" err="1" smtClean="0">
                <a:solidFill>
                  <a:srgbClr val="202122"/>
                </a:solidFill>
                <a:latin typeface="Times New Roman" panose="02020603050405020304" pitchFamily="18" charset="0"/>
                <a:cs typeface="Times New Roman" panose="02020603050405020304" pitchFamily="18" charset="0"/>
              </a:rPr>
              <a:t>t</a:t>
            </a:r>
            <a:r>
              <a:rPr lang="en-US" altLang="ru-RU" sz="1600" i="1" dirty="0" err="1" smtClean="0">
                <a:solidFill>
                  <a:srgbClr val="202122"/>
                </a:solidFill>
                <a:latin typeface="Times New Roman" panose="02020603050405020304" pitchFamily="18" charset="0"/>
                <a:cs typeface="Times New Roman" panose="02020603050405020304" pitchFamily="18" charset="0"/>
              </a:rPr>
              <a:t>p</a:t>
            </a:r>
            <a:r>
              <a:rPr lang="ru-RU" altLang="ru-RU" sz="2400" dirty="0" smtClean="0">
                <a:solidFill>
                  <a:srgbClr val="202122"/>
                </a:solidFill>
                <a:latin typeface="Times New Roman" panose="02020603050405020304" pitchFamily="18" charset="0"/>
                <a:cs typeface="Times New Roman" panose="02020603050405020304" pitchFamily="18" charset="0"/>
              </a:rPr>
              <a:t>  </a:t>
            </a:r>
            <a:r>
              <a:rPr lang="ru-RU" altLang="ru-RU" sz="2400" dirty="0">
                <a:solidFill>
                  <a:srgbClr val="202122"/>
                </a:solidFill>
                <a:latin typeface="Times New Roman" panose="02020603050405020304" pitchFamily="18" charset="0"/>
                <a:cs typeface="Times New Roman" panose="02020603050405020304" pitchFamily="18" charset="0"/>
              </a:rPr>
              <a:t> — максимально возможная длительность выполнения задачи в предположении, что всё происходит наихудшим или наименее удачным образом (исключая крупные катастрофы).</a:t>
            </a:r>
          </a:p>
          <a:p>
            <a:pPr lvl="0" indent="-285750" algn="just" fontAlgn="base">
              <a:spcBef>
                <a:spcPct val="0"/>
              </a:spcBef>
              <a:spcAft>
                <a:spcPct val="0"/>
              </a:spcAft>
              <a:buFont typeface="Arial" panose="020B0604020202020204" pitchFamily="34" charset="0"/>
              <a:buChar char="•"/>
            </a:pPr>
            <a:r>
              <a:rPr lang="ru-RU" altLang="ru-RU" sz="2400" i="1" dirty="0">
                <a:solidFill>
                  <a:srgbClr val="202122"/>
                </a:solidFill>
                <a:latin typeface="Times New Roman" panose="02020603050405020304" pitchFamily="18" charset="0"/>
                <a:cs typeface="Times New Roman" panose="02020603050405020304" pitchFamily="18" charset="0"/>
              </a:rPr>
              <a:t>Наиболее </a:t>
            </a:r>
            <a:r>
              <a:rPr lang="ru-RU" altLang="ru-RU" sz="2400" i="1" dirty="0">
                <a:solidFill>
                  <a:srgbClr val="202122"/>
                </a:solidFill>
                <a:latin typeface="Times New Roman" panose="02020603050405020304" pitchFamily="18" charset="0"/>
                <a:cs typeface="Times New Roman" panose="02020603050405020304" pitchFamily="18" charset="0"/>
              </a:rPr>
              <a:t>вероятное время (</a:t>
            </a:r>
            <a:r>
              <a:rPr lang="ru-RU" altLang="ru-RU" sz="2400" i="1" dirty="0">
                <a:solidFill>
                  <a:srgbClr val="202122"/>
                </a:solidFill>
                <a:latin typeface="Times New Roman" panose="02020603050405020304" pitchFamily="18" charset="0"/>
                <a:cs typeface="Times New Roman" panose="02020603050405020304" pitchFamily="18" charset="0"/>
                <a:hlinkClick r:id="rId2" tooltip="Английский язык"/>
              </a:rPr>
              <a:t>англ.</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i="1" dirty="0" err="1">
                <a:solidFill>
                  <a:srgbClr val="202122"/>
                </a:solidFill>
                <a:latin typeface="Times New Roman" panose="02020603050405020304" pitchFamily="18" charset="0"/>
                <a:cs typeface="Times New Roman" panose="02020603050405020304" pitchFamily="18" charset="0"/>
              </a:rPr>
              <a:t>most</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i="1" dirty="0" err="1">
                <a:solidFill>
                  <a:srgbClr val="202122"/>
                </a:solidFill>
                <a:latin typeface="Times New Roman" panose="02020603050405020304" pitchFamily="18" charset="0"/>
                <a:cs typeface="Times New Roman" panose="02020603050405020304" pitchFamily="18" charset="0"/>
              </a:rPr>
              <a:t>likely</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i="1" dirty="0" err="1">
                <a:solidFill>
                  <a:srgbClr val="202122"/>
                </a:solidFill>
                <a:latin typeface="Times New Roman" panose="02020603050405020304" pitchFamily="18" charset="0"/>
                <a:cs typeface="Times New Roman" panose="02020603050405020304" pitchFamily="18" charset="0"/>
              </a:rPr>
              <a:t>time</a:t>
            </a:r>
            <a:r>
              <a:rPr lang="ru-RU" altLang="ru-RU" sz="2400" i="1" dirty="0">
                <a:solidFill>
                  <a:srgbClr val="202122"/>
                </a:solidFill>
                <a:latin typeface="Times New Roman" panose="02020603050405020304" pitchFamily="18" charset="0"/>
                <a:cs typeface="Times New Roman" panose="02020603050405020304" pitchFamily="18" charset="0"/>
              </a:rPr>
              <a:t>)  </a:t>
            </a:r>
            <a:r>
              <a:rPr lang="en-US" altLang="ru-RU" sz="3600" i="1" dirty="0" smtClean="0">
                <a:solidFill>
                  <a:srgbClr val="202122"/>
                </a:solidFill>
                <a:latin typeface="Times New Roman" panose="02020603050405020304" pitchFamily="18" charset="0"/>
                <a:cs typeface="Times New Roman" panose="02020603050405020304" pitchFamily="18" charset="0"/>
              </a:rPr>
              <a:t>t</a:t>
            </a:r>
            <a:r>
              <a:rPr lang="en-US" altLang="ru-RU" sz="1600" i="1" dirty="0" smtClean="0">
                <a:solidFill>
                  <a:srgbClr val="202122"/>
                </a:solidFill>
                <a:latin typeface="Times New Roman" panose="02020603050405020304" pitchFamily="18" charset="0"/>
                <a:cs typeface="Times New Roman" panose="02020603050405020304" pitchFamily="18" charset="0"/>
              </a:rPr>
              <a:t>m</a:t>
            </a:r>
            <a:r>
              <a:rPr lang="en-US" altLang="ru-RU" sz="2400" i="1" dirty="0" smtClean="0">
                <a:solidFill>
                  <a:srgbClr val="202122"/>
                </a:solidFill>
                <a:latin typeface="Times New Roman" panose="02020603050405020304" pitchFamily="18" charset="0"/>
                <a:cs typeface="Times New Roman" panose="02020603050405020304" pitchFamily="18" charset="0"/>
              </a:rPr>
              <a:t> </a:t>
            </a:r>
            <a:r>
              <a:rPr lang="ru-RU" altLang="ru-RU" sz="2400" dirty="0">
                <a:solidFill>
                  <a:srgbClr val="202122"/>
                </a:solidFill>
                <a:latin typeface="Times New Roman" panose="02020603050405020304" pitchFamily="18" charset="0"/>
                <a:cs typeface="Times New Roman" panose="02020603050405020304" pitchFamily="18" charset="0"/>
              </a:rPr>
              <a:t> — длительность выполнения задачи в предположении, что всё происходит так, как бывает чаще всего (как обычно).</a:t>
            </a:r>
          </a:p>
          <a:p>
            <a:pPr lvl="0" indent="-285750" algn="just" fontAlgn="base">
              <a:spcBef>
                <a:spcPct val="0"/>
              </a:spcBef>
              <a:spcAft>
                <a:spcPct val="0"/>
              </a:spcAft>
              <a:buFont typeface="Arial" panose="020B0604020202020204" pitchFamily="34" charset="0"/>
              <a:buChar char="•"/>
            </a:pPr>
            <a:r>
              <a:rPr lang="ru-RU" altLang="ru-RU" sz="2400" i="1" dirty="0">
                <a:solidFill>
                  <a:srgbClr val="202122"/>
                </a:solidFill>
                <a:latin typeface="Times New Roman" panose="02020603050405020304" pitchFamily="18" charset="0"/>
                <a:cs typeface="Times New Roman" panose="02020603050405020304" pitchFamily="18" charset="0"/>
              </a:rPr>
              <a:t>Ожидаемое время (</a:t>
            </a:r>
            <a:r>
              <a:rPr lang="ru-RU" altLang="ru-RU" sz="2400" i="1" dirty="0">
                <a:solidFill>
                  <a:srgbClr val="202122"/>
                </a:solidFill>
                <a:latin typeface="Times New Roman" panose="02020603050405020304" pitchFamily="18" charset="0"/>
                <a:cs typeface="Times New Roman" panose="02020603050405020304" pitchFamily="18" charset="0"/>
                <a:hlinkClick r:id="rId2" tooltip="Английский язык"/>
              </a:rPr>
              <a:t>англ.</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i="1" dirty="0" err="1">
                <a:solidFill>
                  <a:srgbClr val="202122"/>
                </a:solidFill>
                <a:latin typeface="Times New Roman" panose="02020603050405020304" pitchFamily="18" charset="0"/>
                <a:cs typeface="Times New Roman" panose="02020603050405020304" pitchFamily="18" charset="0"/>
              </a:rPr>
              <a:t>expected</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i="1" dirty="0" err="1">
                <a:solidFill>
                  <a:srgbClr val="202122"/>
                </a:solidFill>
                <a:latin typeface="Times New Roman" panose="02020603050405020304" pitchFamily="18" charset="0"/>
                <a:cs typeface="Times New Roman" panose="02020603050405020304" pitchFamily="18" charset="0"/>
              </a:rPr>
              <a:t>time</a:t>
            </a:r>
            <a:r>
              <a:rPr lang="ru-RU" altLang="ru-RU" sz="2400" i="1" dirty="0" smtClean="0">
                <a:solidFill>
                  <a:srgbClr val="202122"/>
                </a:solidFill>
                <a:latin typeface="Times New Roman" panose="02020603050405020304" pitchFamily="18" charset="0"/>
                <a:cs typeface="Times New Roman" panose="02020603050405020304" pitchFamily="18" charset="0"/>
              </a:rPr>
              <a:t>)</a:t>
            </a:r>
            <a:r>
              <a:rPr lang="en-US" altLang="ru-RU" sz="2400" i="1" dirty="0" smtClean="0">
                <a:solidFill>
                  <a:srgbClr val="202122"/>
                </a:solidFill>
                <a:latin typeface="Times New Roman" panose="02020603050405020304" pitchFamily="18" charset="0"/>
                <a:cs typeface="Times New Roman" panose="02020603050405020304" pitchFamily="18" charset="0"/>
              </a:rPr>
              <a:t> </a:t>
            </a:r>
            <a:r>
              <a:rPr lang="en-US" altLang="ru-RU" sz="2400" i="1" dirty="0" err="1" smtClean="0">
                <a:solidFill>
                  <a:srgbClr val="202122"/>
                </a:solidFill>
                <a:latin typeface="Times New Roman" panose="02020603050405020304" pitchFamily="18" charset="0"/>
                <a:cs typeface="Times New Roman" panose="02020603050405020304" pitchFamily="18" charset="0"/>
              </a:rPr>
              <a:t>t</a:t>
            </a:r>
            <a:r>
              <a:rPr lang="en-US" altLang="ru-RU" sz="1050" i="1" dirty="0" err="1" smtClean="0">
                <a:solidFill>
                  <a:srgbClr val="202122"/>
                </a:solidFill>
                <a:latin typeface="Times New Roman" panose="02020603050405020304" pitchFamily="18" charset="0"/>
                <a:cs typeface="Times New Roman" panose="02020603050405020304" pitchFamily="18" charset="0"/>
              </a:rPr>
              <a:t>e</a:t>
            </a:r>
            <a:r>
              <a:rPr lang="ru-RU" altLang="ru-RU" sz="2400" dirty="0" smtClean="0">
                <a:solidFill>
                  <a:srgbClr val="202122"/>
                </a:solidFill>
                <a:latin typeface="Times New Roman" panose="02020603050405020304" pitchFamily="18" charset="0"/>
                <a:cs typeface="Times New Roman" panose="02020603050405020304" pitchFamily="18" charset="0"/>
              </a:rPr>
              <a:t> </a:t>
            </a:r>
            <a:r>
              <a:rPr lang="ru-RU" altLang="ru-RU" sz="2400" i="1" dirty="0">
                <a:solidFill>
                  <a:srgbClr val="202122"/>
                </a:solidFill>
                <a:latin typeface="Times New Roman" panose="02020603050405020304" pitchFamily="18" charset="0"/>
                <a:cs typeface="Times New Roman" panose="02020603050405020304" pitchFamily="18" charset="0"/>
              </a:rPr>
              <a:t> </a:t>
            </a:r>
            <a:r>
              <a:rPr lang="ru-RU" altLang="ru-RU" sz="2400" dirty="0">
                <a:solidFill>
                  <a:srgbClr val="202122"/>
                </a:solidFill>
                <a:latin typeface="Times New Roman" panose="02020603050405020304" pitchFamily="18" charset="0"/>
                <a:cs typeface="Times New Roman" panose="02020603050405020304" pitchFamily="18" charset="0"/>
              </a:rPr>
              <a:t>   — оценка длительности выполнения задачи на основе оценок оптимистического, пессимистического и наиболее вероятного </a:t>
            </a:r>
            <a:r>
              <a:rPr lang="ru-RU" altLang="ru-RU" sz="2400" dirty="0" smtClean="0">
                <a:solidFill>
                  <a:srgbClr val="202122"/>
                </a:solidFill>
                <a:latin typeface="Times New Roman" panose="02020603050405020304" pitchFamily="18" charset="0"/>
                <a:cs typeface="Times New Roman" panose="02020603050405020304" pitchFamily="18" charset="0"/>
              </a:rPr>
              <a:t>времени:</a:t>
            </a:r>
          </a:p>
          <a:p>
            <a:pPr lvl="0" indent="-285750" algn="just" fontAlgn="base">
              <a:spcBef>
                <a:spcPct val="0"/>
              </a:spcBef>
              <a:spcAft>
                <a:spcPct val="0"/>
              </a:spcAft>
              <a:buFont typeface="Arial" panose="020B0604020202020204" pitchFamily="34" charset="0"/>
              <a:buChar char="•"/>
            </a:pPr>
            <a:endParaRPr lang="ru-RU" sz="2400" dirty="0">
              <a:solidFill>
                <a:srgbClr val="202122"/>
              </a:solidFill>
              <a:latin typeface="Times New Roman" panose="02020603050405020304" pitchFamily="18" charset="0"/>
              <a:cs typeface="Times New Roman" panose="02020603050405020304" pitchFamily="18" charset="0"/>
            </a:endParaRPr>
          </a:p>
        </p:txBody>
      </p:sp>
      <p:sp>
        <p:nvSpPr>
          <p:cNvPr id="7" name="AutoShape 4" descr="{\displaystyle t_{p}}"/>
          <p:cNvSpPr>
            <a:spLocks noChangeAspect="1" noChangeArrowheads="1"/>
          </p:cNvSpPr>
          <p:nvPr/>
        </p:nvSpPr>
        <p:spPr bwMode="auto">
          <a:xfrm>
            <a:off x="1270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AutoShape 6" descr="{\displaystyle t_{e}={\frac {1}{6}}(t_{o}+4t_{m}+t_{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9" name="Рисунок 8"/>
          <p:cNvPicPr>
            <a:picLocks noChangeAspect="1"/>
          </p:cNvPicPr>
          <p:nvPr/>
        </p:nvPicPr>
        <p:blipFill>
          <a:blip r:embed="rId3"/>
          <a:stretch>
            <a:fillRect/>
          </a:stretch>
        </p:blipFill>
        <p:spPr>
          <a:xfrm>
            <a:off x="2078331" y="4742222"/>
            <a:ext cx="4397735" cy="1036409"/>
          </a:xfrm>
          <a:prstGeom prst="rect">
            <a:avLst/>
          </a:prstGeom>
        </p:spPr>
      </p:pic>
    </p:spTree>
    <p:extLst>
      <p:ext uri="{BB962C8B-B14F-4D97-AF65-F5344CB8AC3E}">
        <p14:creationId xmlns:p14="http://schemas.microsoft.com/office/powerpoint/2010/main" val="224731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453567" y="6447934"/>
            <a:ext cx="485511" cy="36188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24206" y="454055"/>
            <a:ext cx="11199044" cy="6109365"/>
          </a:xfrm>
          <a:prstGeom prst="rect">
            <a:avLst/>
          </a:prstGeom>
        </p:spPr>
        <p:txBody>
          <a:bodyPr wrap="square">
            <a:spAutoFit/>
          </a:bodyPr>
          <a:lstStyle/>
          <a:p>
            <a:pPr indent="-285750" algn="just">
              <a:buFont typeface="Arial" panose="020B0604020202020204" pitchFamily="34" charset="0"/>
              <a:buChar char="•"/>
            </a:pPr>
            <a:r>
              <a:rPr lang="ru-RU" sz="2300" i="1" dirty="0">
                <a:solidFill>
                  <a:srgbClr val="202122"/>
                </a:solidFill>
                <a:latin typeface="Times New Roman" panose="02020603050405020304" pitchFamily="18" charset="0"/>
                <a:cs typeface="Times New Roman" panose="02020603050405020304" pitchFamily="18" charset="0"/>
              </a:rPr>
              <a:t>Проскальзывание или провисание</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a:solidFill>
                  <a:srgbClr val="202122"/>
                </a:solidFill>
                <a:latin typeface="Times New Roman" panose="02020603050405020304" pitchFamily="18" charset="0"/>
                <a:cs typeface="Times New Roman" panose="02020603050405020304" pitchFamily="18" charset="0"/>
                <a:hlinkClick r:id="rId2" tooltip="Английский язык"/>
              </a:rPr>
              <a:t>англ.</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err="1">
                <a:solidFill>
                  <a:srgbClr val="202122"/>
                </a:solidFill>
                <a:latin typeface="Times New Roman" panose="02020603050405020304" pitchFamily="18" charset="0"/>
                <a:cs typeface="Times New Roman" panose="02020603050405020304" pitchFamily="18" charset="0"/>
              </a:rPr>
              <a:t>float</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err="1">
                <a:solidFill>
                  <a:srgbClr val="202122"/>
                </a:solidFill>
                <a:latin typeface="Times New Roman" panose="02020603050405020304" pitchFamily="18" charset="0"/>
                <a:cs typeface="Times New Roman" panose="02020603050405020304" pitchFamily="18" charset="0"/>
              </a:rPr>
              <a:t>slack</a:t>
            </a:r>
            <a:r>
              <a:rPr lang="ru-RU" sz="2300" dirty="0">
                <a:solidFill>
                  <a:srgbClr val="202122"/>
                </a:solidFill>
                <a:latin typeface="Times New Roman" panose="02020603050405020304" pitchFamily="18" charset="0"/>
                <a:cs typeface="Times New Roman" panose="02020603050405020304" pitchFamily="18" charset="0"/>
              </a:rPr>
              <a:t>) — мера дополнительного времени и ресурсов, доступных для выполнения работы. Время, на которое выполнение задачи может быть сдвинуто без задержки любых последующих задач (свободное проскальзывание) или всего проекта (общее проскальзывание). Позитивное провисание показывает опережение расписания, негативное провисание показывает отставание, и нулевое провисание показывает соответствие расписанию.</a:t>
            </a:r>
          </a:p>
          <a:p>
            <a:pPr indent="-285750" algn="just">
              <a:buFont typeface="Arial" panose="020B0604020202020204" pitchFamily="34" charset="0"/>
              <a:buChar char="•"/>
            </a:pPr>
            <a:r>
              <a:rPr lang="ru-RU" sz="2300" i="1" dirty="0">
                <a:solidFill>
                  <a:srgbClr val="202122"/>
                </a:solidFill>
                <a:latin typeface="Times New Roman" panose="02020603050405020304" pitchFamily="18" charset="0"/>
                <a:cs typeface="Times New Roman" panose="02020603050405020304" pitchFamily="18" charset="0"/>
              </a:rPr>
              <a:t>Критический путь</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a:solidFill>
                  <a:srgbClr val="202122"/>
                </a:solidFill>
                <a:latin typeface="Times New Roman" panose="02020603050405020304" pitchFamily="18" charset="0"/>
                <a:cs typeface="Times New Roman" panose="02020603050405020304" pitchFamily="18" charset="0"/>
                <a:hlinkClick r:id="rId2" tooltip="Английский язык"/>
              </a:rPr>
              <a:t>англ.</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err="1">
                <a:solidFill>
                  <a:srgbClr val="202122"/>
                </a:solidFill>
                <a:latin typeface="Times New Roman" panose="02020603050405020304" pitchFamily="18" charset="0"/>
                <a:cs typeface="Times New Roman" panose="02020603050405020304" pitchFamily="18" charset="0"/>
              </a:rPr>
              <a:t>critical</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err="1">
                <a:solidFill>
                  <a:srgbClr val="202122"/>
                </a:solidFill>
                <a:latin typeface="Times New Roman" panose="02020603050405020304" pitchFamily="18" charset="0"/>
                <a:cs typeface="Times New Roman" panose="02020603050405020304" pitchFamily="18" charset="0"/>
              </a:rPr>
              <a:t>path</a:t>
            </a:r>
            <a:r>
              <a:rPr lang="ru-RU" sz="2300" dirty="0">
                <a:solidFill>
                  <a:srgbClr val="202122"/>
                </a:solidFill>
                <a:latin typeface="Times New Roman" panose="02020603050405020304" pitchFamily="18" charset="0"/>
                <a:cs typeface="Times New Roman" panose="02020603050405020304" pitchFamily="18" charset="0"/>
              </a:rPr>
              <a:t>) — длиннейший маршрут на пути от начального до финального события. Критический путь определяет минимальное время, требуемое для выполнения всего проекта, и, таким образом, любые задержки на критическом пути соответственно задерживают достижение финального события.</a:t>
            </a:r>
          </a:p>
          <a:p>
            <a:pPr indent="-285750" algn="just">
              <a:buFont typeface="Arial" panose="020B0604020202020204" pitchFamily="34" charset="0"/>
              <a:buChar char="•"/>
            </a:pPr>
            <a:r>
              <a:rPr lang="ru-RU" sz="2300" i="1" dirty="0">
                <a:solidFill>
                  <a:srgbClr val="202122"/>
                </a:solidFill>
                <a:latin typeface="Times New Roman" panose="02020603050405020304" pitchFamily="18" charset="0"/>
                <a:cs typeface="Times New Roman" panose="02020603050405020304" pitchFamily="18" charset="0"/>
              </a:rPr>
              <a:t>Критическая задача</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a:solidFill>
                  <a:srgbClr val="202122"/>
                </a:solidFill>
                <a:latin typeface="Times New Roman" panose="02020603050405020304" pitchFamily="18" charset="0"/>
                <a:cs typeface="Times New Roman" panose="02020603050405020304" pitchFamily="18" charset="0"/>
                <a:hlinkClick r:id="rId2" tooltip="Английский язык"/>
              </a:rPr>
              <a:t>англ.</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err="1">
                <a:solidFill>
                  <a:srgbClr val="202122"/>
                </a:solidFill>
                <a:latin typeface="Times New Roman" panose="02020603050405020304" pitchFamily="18" charset="0"/>
                <a:cs typeface="Times New Roman" panose="02020603050405020304" pitchFamily="18" charset="0"/>
              </a:rPr>
              <a:t>critical</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err="1">
                <a:solidFill>
                  <a:srgbClr val="202122"/>
                </a:solidFill>
                <a:latin typeface="Times New Roman" panose="02020603050405020304" pitchFamily="18" charset="0"/>
                <a:cs typeface="Times New Roman" panose="02020603050405020304" pitchFamily="18" charset="0"/>
              </a:rPr>
              <a:t>activity</a:t>
            </a:r>
            <a:r>
              <a:rPr lang="ru-RU" sz="2300" dirty="0">
                <a:solidFill>
                  <a:srgbClr val="202122"/>
                </a:solidFill>
                <a:latin typeface="Times New Roman" panose="02020603050405020304" pitchFamily="18" charset="0"/>
                <a:cs typeface="Times New Roman" panose="02020603050405020304" pitchFamily="18" charset="0"/>
              </a:rPr>
              <a:t>) — задача, проскальзывание которой равно нулю. Задача с нулевым проскальзыванием не обязательно должна находиться на критическом пути, но все задачи на критических путях имеют нулевое проскальзывание.</a:t>
            </a:r>
          </a:p>
          <a:p>
            <a:pPr indent="-285750" algn="just">
              <a:buFont typeface="Arial" panose="020B0604020202020204" pitchFamily="34" charset="0"/>
              <a:buChar char="•"/>
            </a:pPr>
            <a:r>
              <a:rPr lang="ru-RU" sz="2300" i="1" dirty="0">
                <a:solidFill>
                  <a:srgbClr val="202122"/>
                </a:solidFill>
                <a:latin typeface="Times New Roman" panose="02020603050405020304" pitchFamily="18" charset="0"/>
                <a:cs typeface="Times New Roman" panose="02020603050405020304" pitchFamily="18" charset="0"/>
              </a:rPr>
              <a:t>Быстрый проход </a:t>
            </a:r>
            <a:r>
              <a:rPr lang="ru-RU" sz="2300" dirty="0">
                <a:solidFill>
                  <a:srgbClr val="202122"/>
                </a:solidFill>
                <a:latin typeface="Times New Roman" panose="02020603050405020304" pitchFamily="18" charset="0"/>
                <a:cs typeface="Times New Roman" panose="02020603050405020304" pitchFamily="18" charset="0"/>
              </a:rPr>
              <a:t>(</a:t>
            </a:r>
            <a:r>
              <a:rPr lang="ru-RU" sz="2300" dirty="0">
                <a:solidFill>
                  <a:srgbClr val="202122"/>
                </a:solidFill>
                <a:latin typeface="Times New Roman" panose="02020603050405020304" pitchFamily="18" charset="0"/>
                <a:cs typeface="Times New Roman" panose="02020603050405020304" pitchFamily="18" charset="0"/>
                <a:hlinkClick r:id="rId2" tooltip="Английский язык"/>
              </a:rPr>
              <a:t>англ.</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err="1">
                <a:solidFill>
                  <a:srgbClr val="202122"/>
                </a:solidFill>
                <a:latin typeface="Times New Roman" panose="02020603050405020304" pitchFamily="18" charset="0"/>
                <a:cs typeface="Times New Roman" panose="02020603050405020304" pitchFamily="18" charset="0"/>
              </a:rPr>
              <a:t>fast</a:t>
            </a:r>
            <a:r>
              <a:rPr lang="ru-RU" sz="2300" dirty="0">
                <a:solidFill>
                  <a:srgbClr val="202122"/>
                </a:solidFill>
                <a:latin typeface="Times New Roman" panose="02020603050405020304" pitchFamily="18" charset="0"/>
                <a:cs typeface="Times New Roman" panose="02020603050405020304" pitchFamily="18" charset="0"/>
              </a:rPr>
              <a:t> </a:t>
            </a:r>
            <a:r>
              <a:rPr lang="ru-RU" sz="2300" dirty="0" err="1">
                <a:solidFill>
                  <a:srgbClr val="202122"/>
                </a:solidFill>
                <a:latin typeface="Times New Roman" panose="02020603050405020304" pitchFamily="18" charset="0"/>
                <a:cs typeface="Times New Roman" panose="02020603050405020304" pitchFamily="18" charset="0"/>
              </a:rPr>
              <a:t>tracking</a:t>
            </a:r>
            <a:r>
              <a:rPr lang="ru-RU" sz="2300" dirty="0">
                <a:solidFill>
                  <a:srgbClr val="202122"/>
                </a:solidFill>
                <a:latin typeface="Times New Roman" panose="02020603050405020304" pitchFamily="18" charset="0"/>
                <a:cs typeface="Times New Roman" panose="02020603050405020304" pitchFamily="18" charset="0"/>
              </a:rPr>
              <a:t>) — метод уменьшения общей длительности проекта путём параллельного выполнения задач, которые в обычной ситуации выполнялись бы </a:t>
            </a:r>
            <a:r>
              <a:rPr lang="ru-RU" sz="2300" dirty="0" smtClean="0">
                <a:solidFill>
                  <a:srgbClr val="202122"/>
                </a:solidFill>
                <a:latin typeface="Times New Roman" panose="02020603050405020304" pitchFamily="18" charset="0"/>
                <a:cs typeface="Times New Roman" panose="02020603050405020304" pitchFamily="18" charset="0"/>
              </a:rPr>
              <a:t>последовательно</a:t>
            </a:r>
            <a:endParaRPr lang="ru-RU" sz="2300"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983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415860" y="6495068"/>
            <a:ext cx="523218" cy="31475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1012477" y="114636"/>
            <a:ext cx="3954288" cy="461665"/>
          </a:xfrm>
          <a:prstGeom prst="rect">
            <a:avLst/>
          </a:prstGeom>
        </p:spPr>
        <p:txBody>
          <a:bodyPr wrap="none">
            <a:spAutoFit/>
          </a:bodyPr>
          <a:lstStyle/>
          <a:p>
            <a:r>
              <a:rPr lang="ru-RU" sz="2400" b="1" dirty="0">
                <a:solidFill>
                  <a:srgbClr val="000000"/>
                </a:solidFill>
                <a:latin typeface="Times New Roman" panose="02020603050405020304" pitchFamily="18" charset="0"/>
                <a:cs typeface="Times New Roman" panose="02020603050405020304" pitchFamily="18" charset="0"/>
              </a:rPr>
              <a:t>Сетевые диаграммы </a:t>
            </a:r>
            <a:r>
              <a:rPr lang="en-US" sz="2400" b="1" dirty="0">
                <a:solidFill>
                  <a:srgbClr val="000000"/>
                </a:solidFill>
                <a:latin typeface="Times New Roman" panose="02020603050405020304" pitchFamily="18" charset="0"/>
                <a:cs typeface="Times New Roman" panose="02020603050405020304" pitchFamily="18" charset="0"/>
              </a:rPr>
              <a:t>PERT</a:t>
            </a:r>
            <a:endParaRPr lang="en-US" sz="2400" b="1" i="0" dirty="0">
              <a:solidFill>
                <a:srgbClr val="000000"/>
              </a:solidFill>
              <a:effectLst/>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150829" y="639278"/>
            <a:ext cx="11349871" cy="6001643"/>
          </a:xfrm>
          <a:prstGeom prst="rect">
            <a:avLst/>
          </a:prstGeom>
        </p:spPr>
        <p:txBody>
          <a:bodyPr wrap="square">
            <a:spAutoFit/>
          </a:bodyPr>
          <a:lstStyle/>
          <a:p>
            <a:pPr algn="just"/>
            <a:r>
              <a:rPr lang="ru-RU" sz="2400" dirty="0" smtClean="0">
                <a:solidFill>
                  <a:srgbClr val="202122"/>
                </a:solidFill>
                <a:latin typeface="Times New Roman" panose="02020603050405020304" pitchFamily="18" charset="0"/>
                <a:cs typeface="Times New Roman" panose="02020603050405020304" pitchFamily="18" charset="0"/>
              </a:rPr>
              <a:t>	Самая </a:t>
            </a:r>
            <a:r>
              <a:rPr lang="ru-RU" sz="2400" dirty="0">
                <a:solidFill>
                  <a:srgbClr val="202122"/>
                </a:solidFill>
                <a:latin typeface="Times New Roman" panose="02020603050405020304" pitchFamily="18" charset="0"/>
                <a:cs typeface="Times New Roman" panose="02020603050405020304" pitchFamily="18" charset="0"/>
              </a:rPr>
              <a:t>известная часть PERT — это диаграммы взаимосвязей работ и событий. </a:t>
            </a:r>
            <a:r>
              <a:rPr lang="ru-RU" sz="2400" dirty="0">
                <a:solidFill>
                  <a:srgbClr val="202122"/>
                </a:solidFill>
                <a:latin typeface="Times New Roman" panose="02020603050405020304" pitchFamily="18" charset="0"/>
                <a:cs typeface="Times New Roman" panose="02020603050405020304" pitchFamily="18" charset="0"/>
              </a:rPr>
              <a:t>Предлагает использовать диаграммы-</a:t>
            </a:r>
            <a:r>
              <a:rPr lang="ru-RU" sz="2400" dirty="0">
                <a:solidFill>
                  <a:srgbClr val="202122"/>
                </a:solidFill>
                <a:latin typeface="Times New Roman" panose="02020603050405020304" pitchFamily="18" charset="0"/>
                <a:cs typeface="Times New Roman" panose="02020603050405020304" pitchFamily="18" charset="0"/>
                <a:hlinkClick r:id="rId2" tooltip="Граф (математика)"/>
              </a:rPr>
              <a:t>графы</a:t>
            </a:r>
            <a:r>
              <a:rPr lang="ru-RU" sz="2400" dirty="0">
                <a:solidFill>
                  <a:srgbClr val="202122"/>
                </a:solidFill>
                <a:latin typeface="Times New Roman" panose="02020603050405020304" pitchFamily="18" charset="0"/>
                <a:cs typeface="Times New Roman" panose="02020603050405020304" pitchFamily="18" charset="0"/>
              </a:rPr>
              <a:t> с работами на узлах, с работами на стрелках (</a:t>
            </a:r>
            <a:r>
              <a:rPr lang="ru-RU" sz="2400" dirty="0">
                <a:solidFill>
                  <a:srgbClr val="202122"/>
                </a:solidFill>
                <a:latin typeface="Times New Roman" panose="02020603050405020304" pitchFamily="18" charset="0"/>
                <a:cs typeface="Times New Roman" panose="02020603050405020304" pitchFamily="18" charset="0"/>
                <a:hlinkClick r:id="rId3" tooltip="Сетевой график"/>
              </a:rPr>
              <a:t>сетевые графики</a:t>
            </a:r>
            <a:r>
              <a:rPr lang="ru-RU" sz="2400" dirty="0">
                <a:solidFill>
                  <a:srgbClr val="202122"/>
                </a:solidFill>
                <a:latin typeface="Times New Roman" panose="02020603050405020304" pitchFamily="18" charset="0"/>
                <a:cs typeface="Times New Roman" panose="02020603050405020304" pitchFamily="18" charset="0"/>
              </a:rPr>
              <a:t>), а также </a:t>
            </a:r>
            <a:r>
              <a:rPr lang="ru-RU" sz="2400" dirty="0">
                <a:solidFill>
                  <a:srgbClr val="202122"/>
                </a:solidFill>
                <a:latin typeface="Times New Roman" panose="02020603050405020304" pitchFamily="18" charset="0"/>
                <a:cs typeface="Times New Roman" panose="02020603050405020304" pitchFamily="18" charset="0"/>
                <a:hlinkClick r:id="rId4" tooltip="Диаграмма Гантта"/>
              </a:rPr>
              <a:t>диаграммы </a:t>
            </a:r>
            <a:r>
              <a:rPr lang="ru-RU" sz="2400" dirty="0" err="1">
                <a:solidFill>
                  <a:srgbClr val="202122"/>
                </a:solidFill>
                <a:latin typeface="Times New Roman" panose="02020603050405020304" pitchFamily="18" charset="0"/>
                <a:cs typeface="Times New Roman" panose="02020603050405020304" pitchFamily="18" charset="0"/>
                <a:hlinkClick r:id="rId4" tooltip="Диаграмма Гантта"/>
              </a:rPr>
              <a:t>Гантта</a:t>
            </a:r>
            <a:r>
              <a:rPr lang="ru-RU" sz="2400" dirty="0">
                <a:solidFill>
                  <a:srgbClr val="202122"/>
                </a:solidFill>
                <a:latin typeface="Times New Roman" panose="02020603050405020304" pitchFamily="18" charset="0"/>
                <a:cs typeface="Times New Roman" panose="02020603050405020304" pitchFamily="18" charset="0"/>
              </a:rPr>
              <a:t>.</a:t>
            </a:r>
          </a:p>
          <a:p>
            <a:pPr algn="just"/>
            <a:r>
              <a:rPr lang="ru-RU" sz="2400" dirty="0" smtClean="0">
                <a:solidFill>
                  <a:srgbClr val="202122"/>
                </a:solidFill>
                <a:latin typeface="Times New Roman" panose="02020603050405020304" pitchFamily="18" charset="0"/>
                <a:cs typeface="Times New Roman" panose="02020603050405020304" pitchFamily="18" charset="0"/>
              </a:rPr>
              <a:t>	Диаграмма </a:t>
            </a:r>
            <a:r>
              <a:rPr lang="ru-RU" sz="2400" dirty="0">
                <a:solidFill>
                  <a:srgbClr val="202122"/>
                </a:solidFill>
                <a:latin typeface="Times New Roman" panose="02020603050405020304" pitchFamily="18" charset="0"/>
                <a:cs typeface="Times New Roman" panose="02020603050405020304" pitchFamily="18" charset="0"/>
              </a:rPr>
              <a:t>PERT с работами на стрелках представляет собой множество точек-вершин (события) вместе с соединяющими их ориентированными дугами (работы). </a:t>
            </a:r>
            <a:r>
              <a:rPr lang="ru-RU" sz="2400" dirty="0">
                <a:solidFill>
                  <a:srgbClr val="202122"/>
                </a:solidFill>
                <a:latin typeface="Times New Roman" panose="02020603050405020304" pitchFamily="18" charset="0"/>
                <a:cs typeface="Times New Roman" panose="02020603050405020304" pitchFamily="18" charset="0"/>
              </a:rPr>
              <a:t>Всякой дуге, рассматриваемой в качестве какой-то работы из числа нужных для осуществления проекта, приписываются определённые количественные характеристики. Это — объёмы выделяемых на данную работу ресурсов и, соответственно, её ожидаемая продолжительность (длина дуги). Любая вершина интерпретируется как событие завершения работ, представленных дугами, которые входят в неё, и одновременно начала работ, отображаемых дугами, исходящими оттуда. Таким образом, отражается тот факт, что ни к одной из работ нельзя приступить прежде, чем будут выполнены все работы, предшествующие ей согласно технологии реализации </a:t>
            </a:r>
            <a:r>
              <a:rPr lang="ru-RU" sz="2400" dirty="0">
                <a:solidFill>
                  <a:srgbClr val="202122"/>
                </a:solidFill>
                <a:latin typeface="Times New Roman" panose="02020603050405020304" pitchFamily="18" charset="0"/>
                <a:cs typeface="Times New Roman" panose="02020603050405020304" pitchFamily="18" charset="0"/>
                <a:hlinkClick r:id="rId5" tooltip="Проект (в управленческой деятельности)"/>
              </a:rPr>
              <a:t>проекта</a:t>
            </a:r>
            <a:r>
              <a:rPr lang="ru-RU" sz="2400" dirty="0">
                <a:solidFill>
                  <a:srgbClr val="202122"/>
                </a:solidFill>
                <a:latin typeface="Times New Roman" panose="02020603050405020304" pitchFamily="18" charset="0"/>
                <a:cs typeface="Times New Roman" panose="02020603050405020304" pitchFamily="18" charset="0"/>
              </a:rPr>
              <a:t>. Начало этого процесса — вершина без входящих, а окончание — вершина без исходящих дуг. Остальные вершины должны иметь и те, и другие дуги</a:t>
            </a:r>
            <a:r>
              <a:rPr lang="ru-RU" sz="2400" dirty="0">
                <a:solidFill>
                  <a:srgbClr val="202122"/>
                </a:solidFill>
                <a:latin typeface="Times New Roman" panose="02020603050405020304" pitchFamily="18" charset="0"/>
                <a:cs typeface="Times New Roman" panose="02020603050405020304" pitchFamily="18" charset="0"/>
              </a:rPr>
              <a:t>.</a:t>
            </a:r>
            <a:endParaRPr lang="ru-RU" sz="2400"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83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764652" y="6472024"/>
            <a:ext cx="174426" cy="33779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pic>
        <p:nvPicPr>
          <p:cNvPr id="5122" name="Picture 2" descr="https://upload.wikimedia.org/wikipedia/commons/b/b9/Pert_chart_colo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010" y="809608"/>
            <a:ext cx="5812215" cy="357385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436958" y="4996207"/>
            <a:ext cx="4170437" cy="369332"/>
          </a:xfrm>
          <a:prstGeom prst="rect">
            <a:avLst/>
          </a:prstGeom>
        </p:spPr>
        <p:txBody>
          <a:bodyPr wrap="none">
            <a:spAutoFit/>
          </a:bodyPr>
          <a:lstStyle/>
          <a:p>
            <a:r>
              <a:rPr lang="ru-RU" dirty="0" smtClean="0">
                <a:solidFill>
                  <a:srgbClr val="000000"/>
                </a:solidFill>
                <a:latin typeface="Arial" panose="020B0604020202020204" pitchFamily="34" charset="0"/>
              </a:rPr>
              <a:t>Рисунок 2. Пример </a:t>
            </a:r>
            <a:r>
              <a:rPr lang="en-US" dirty="0" smtClean="0">
                <a:solidFill>
                  <a:srgbClr val="000000"/>
                </a:solidFill>
                <a:latin typeface="Arial" panose="020B0604020202020204" pitchFamily="34" charset="0"/>
              </a:rPr>
              <a:t>PERT-</a:t>
            </a:r>
            <a:r>
              <a:rPr lang="ru-RU" dirty="0" smtClean="0">
                <a:solidFill>
                  <a:srgbClr val="000000"/>
                </a:solidFill>
                <a:latin typeface="Arial" panose="020B0604020202020204" pitchFamily="34" charset="0"/>
              </a:rPr>
              <a:t>диаграммы</a:t>
            </a:r>
            <a:endParaRPr lang="ru-RU" dirty="0"/>
          </a:p>
        </p:txBody>
      </p:sp>
    </p:spTree>
    <p:extLst>
      <p:ext uri="{BB962C8B-B14F-4D97-AF65-F5344CB8AC3E}">
        <p14:creationId xmlns:p14="http://schemas.microsoft.com/office/powerpoint/2010/main" val="127955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D57F1E4F-1CFF-5643-939E-217C01CDF565}" type="slidenum">
              <a:rPr lang="en-US" sz="1200" smtClean="0"/>
              <a:pPr/>
              <a:t>2</a:t>
            </a:fld>
            <a:endParaRPr lang="en-US" sz="1200" dirty="0"/>
          </a:p>
        </p:txBody>
      </p:sp>
      <p:sp>
        <p:nvSpPr>
          <p:cNvPr id="5" name="Прямоугольник 4"/>
          <p:cNvSpPr/>
          <p:nvPr/>
        </p:nvSpPr>
        <p:spPr>
          <a:xfrm>
            <a:off x="1413913" y="225352"/>
            <a:ext cx="3038973" cy="523220"/>
          </a:xfrm>
          <a:prstGeom prst="rect">
            <a:avLst/>
          </a:prstGeom>
        </p:spPr>
        <p:txBody>
          <a:bodyPr wrap="none">
            <a:spAutoFit/>
          </a:bodyPr>
          <a:lstStyle/>
          <a:p>
            <a:r>
              <a:rPr lang="ru-RU" sz="2800" b="1" dirty="0" smtClean="0">
                <a:solidFill>
                  <a:schemeClr val="bg1"/>
                </a:solidFill>
                <a:latin typeface="Times New Roman" panose="02020603050405020304" pitchFamily="18" charset="0"/>
                <a:ea typeface="Times New Roman" panose="02020603050405020304" pitchFamily="18" charset="0"/>
              </a:rPr>
              <a:t>1. Спецификации</a:t>
            </a:r>
            <a:endParaRPr lang="ru-RU" sz="2800" dirty="0"/>
          </a:p>
        </p:txBody>
      </p:sp>
      <p:sp>
        <p:nvSpPr>
          <p:cNvPr id="6" name="Прямоугольник 5"/>
          <p:cNvSpPr/>
          <p:nvPr/>
        </p:nvSpPr>
        <p:spPr>
          <a:xfrm>
            <a:off x="659877" y="1253841"/>
            <a:ext cx="11123628" cy="461665"/>
          </a:xfrm>
          <a:prstGeom prst="rect">
            <a:avLst/>
          </a:prstGeom>
        </p:spPr>
        <p:txBody>
          <a:bodyPr wrap="square">
            <a:spAutoFit/>
          </a:bodyPr>
          <a:lstStyle/>
          <a:p>
            <a:pPr algn="just" hangingPunct="0">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a:t>
            </a:r>
            <a:endParaRPr lang="ru-RU" sz="1200" dirty="0">
              <a:effectLst/>
              <a:latin typeface="Times New Roman" panose="02020603050405020304" pitchFamily="18" charset="0"/>
              <a:ea typeface="Times New Roman" panose="02020603050405020304" pitchFamily="18" charset="0"/>
            </a:endParaRPr>
          </a:p>
        </p:txBody>
      </p:sp>
      <p:sp>
        <p:nvSpPr>
          <p:cNvPr id="7" name="Прямоугольник 6"/>
          <p:cNvSpPr/>
          <p:nvPr/>
        </p:nvSpPr>
        <p:spPr>
          <a:xfrm>
            <a:off x="210532" y="748572"/>
            <a:ext cx="11444140" cy="6370975"/>
          </a:xfrm>
          <a:prstGeom prst="rect">
            <a:avLst/>
          </a:prstGeom>
        </p:spPr>
        <p:txBody>
          <a:bodyPr wrap="square">
            <a:spAutoFit/>
          </a:bodyPr>
          <a:lstStyle/>
          <a:p>
            <a:pPr hangingPunct="0"/>
            <a:r>
              <a:rPr lang="ru-RU" sz="2400" dirty="0">
                <a:solidFill>
                  <a:schemeClr val="bg1"/>
                </a:solidFill>
                <a:latin typeface="Times New Roman" panose="02020603050405020304" pitchFamily="18" charset="0"/>
                <a:ea typeface="Times New Roman" panose="02020603050405020304" pitchFamily="18" charset="0"/>
              </a:rPr>
              <a:t>	</a:t>
            </a:r>
            <a:r>
              <a:rPr lang="ru-RU" sz="2400" b="1" i="1" dirty="0">
                <a:solidFill>
                  <a:schemeClr val="bg1"/>
                </a:solidFill>
                <a:latin typeface="Times New Roman" panose="02020603050405020304" pitchFamily="18" charset="0"/>
                <a:ea typeface="Times New Roman" panose="02020603050405020304" pitchFamily="18" charset="0"/>
              </a:rPr>
              <a:t>Спецификация</a:t>
            </a:r>
            <a:r>
              <a:rPr lang="ru-RU" sz="2400" dirty="0">
                <a:solidFill>
                  <a:schemeClr val="bg1"/>
                </a:solidFill>
                <a:latin typeface="Times New Roman" panose="02020603050405020304" pitchFamily="18" charset="0"/>
                <a:ea typeface="Times New Roman" panose="02020603050405020304" pitchFamily="18" charset="0"/>
              </a:rPr>
              <a:t> - задание для программиста, написанное постановщиком задачи (системным аналитиком). </a:t>
            </a:r>
            <a:r>
              <a:rPr lang="ru-RU" sz="2400" b="1" i="1" dirty="0">
                <a:solidFill>
                  <a:schemeClr val="bg1"/>
                </a:solidFill>
                <a:latin typeface="Times New Roman" panose="02020603050405020304" pitchFamily="18" charset="0"/>
                <a:ea typeface="Times New Roman" panose="02020603050405020304" pitchFamily="18" charset="0"/>
              </a:rPr>
              <a:t>Спецификация</a:t>
            </a:r>
            <a:r>
              <a:rPr lang="ru-RU" sz="2400" dirty="0">
                <a:solidFill>
                  <a:schemeClr val="bg1"/>
                </a:solidFill>
                <a:latin typeface="Times New Roman" panose="02020603050405020304" pitchFamily="18" charset="0"/>
                <a:ea typeface="Times New Roman" panose="02020603050405020304" pitchFamily="18" charset="0"/>
              </a:rPr>
              <a:t> - это точное, однозначное, недвусмысленное описание. Написать спецификацию - значит, в первую очередь, подобрать точные понятия, адекватные задаче.</a:t>
            </a:r>
          </a:p>
          <a:p>
            <a:pPr hangingPunct="0"/>
            <a:r>
              <a:rPr lang="ru-RU" sz="2400" dirty="0" smtClean="0">
                <a:solidFill>
                  <a:schemeClr val="bg1"/>
                </a:solidFill>
                <a:latin typeface="Times New Roman" panose="02020603050405020304" pitchFamily="18" charset="0"/>
                <a:ea typeface="Times New Roman" panose="02020603050405020304" pitchFamily="18" charset="0"/>
              </a:rPr>
              <a:t>	Спецификация </a:t>
            </a:r>
            <a:r>
              <a:rPr lang="ru-RU" sz="2400" dirty="0">
                <a:solidFill>
                  <a:schemeClr val="bg1"/>
                </a:solidFill>
                <a:latin typeface="Times New Roman" panose="02020603050405020304" pitchFamily="18" charset="0"/>
                <a:ea typeface="Times New Roman" panose="02020603050405020304" pitchFamily="18" charset="0"/>
              </a:rPr>
              <a:t>обращена прежде всего к человеку, ориентирована на человека и, в принципе, может быть предназначена только человеку.</a:t>
            </a:r>
          </a:p>
          <a:p>
            <a:pPr hangingPunct="0"/>
            <a:r>
              <a:rPr lang="ru-RU" sz="2400" dirty="0" smtClean="0">
                <a:solidFill>
                  <a:schemeClr val="bg1"/>
                </a:solidFill>
                <a:latin typeface="Times New Roman" panose="02020603050405020304" pitchFamily="18" charset="0"/>
                <a:ea typeface="Times New Roman" panose="02020603050405020304" pitchFamily="18" charset="0"/>
              </a:rPr>
              <a:t>	Спецификация </a:t>
            </a:r>
            <a:r>
              <a:rPr lang="ru-RU" sz="2400" dirty="0">
                <a:solidFill>
                  <a:schemeClr val="bg1"/>
                </a:solidFill>
                <a:latin typeface="Times New Roman" panose="02020603050405020304" pitchFamily="18" charset="0"/>
                <a:ea typeface="Times New Roman" panose="02020603050405020304" pitchFamily="18" charset="0"/>
              </a:rPr>
              <a:t>программы – это описание задачи, которую решает программа. Слово "спецификация" буквально означает "описание" или "получение описания", а "специфицировать" значит "описывать".</a:t>
            </a:r>
          </a:p>
          <a:p>
            <a:pPr hangingPunct="0"/>
            <a:r>
              <a:rPr lang="ru-RU" sz="2400" dirty="0" smtClean="0">
                <a:solidFill>
                  <a:schemeClr val="bg1"/>
                </a:solidFill>
                <a:latin typeface="Times New Roman" panose="02020603050405020304" pitchFamily="18" charset="0"/>
                <a:ea typeface="Times New Roman" panose="02020603050405020304" pitchFamily="18" charset="0"/>
              </a:rPr>
              <a:t>	В </a:t>
            </a:r>
            <a:r>
              <a:rPr lang="ru-RU" sz="2400" dirty="0">
                <a:solidFill>
                  <a:schemeClr val="bg1"/>
                </a:solidFill>
                <a:latin typeface="Times New Roman" panose="02020603050405020304" pitchFamily="18" charset="0"/>
                <a:ea typeface="Times New Roman" panose="02020603050405020304" pitchFamily="18" charset="0"/>
              </a:rPr>
              <a:t>отличие от компьютерной программы спецификация обращена, прежде всего, к человеку и представляет собой описание в терминах, характерных для самой задачи, а не для ее реализации. Спецификация – это задание для программиста, написанное постановщиком задачи. Она служит основой дальнейшей детализации и разработки. </a:t>
            </a:r>
            <a:r>
              <a:rPr lang="ru-RU" sz="2400" dirty="0" smtClean="0">
                <a:solidFill>
                  <a:schemeClr val="bg1"/>
                </a:solidFill>
                <a:latin typeface="Times New Roman" panose="02020603050405020304" pitchFamily="18" charset="0"/>
                <a:ea typeface="Times New Roman" panose="02020603050405020304" pitchFamily="18" charset="0"/>
              </a:rPr>
              <a:t>	С </a:t>
            </a:r>
            <a:r>
              <a:rPr lang="ru-RU" sz="2400" dirty="0">
                <a:solidFill>
                  <a:schemeClr val="bg1"/>
                </a:solidFill>
                <a:latin typeface="Times New Roman" panose="02020603050405020304" pitchFamily="18" charset="0"/>
                <a:ea typeface="Times New Roman" panose="02020603050405020304" pitchFamily="18" charset="0"/>
              </a:rPr>
              <a:t>другой стороны, требования к программе, отраженные в техническом задании, также обращены к человеку. Однако спецификация более формально, чем требования, описывает решаемую задачу.</a:t>
            </a:r>
          </a:p>
          <a:p>
            <a:pPr algn="just" hangingPunct="0"/>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8041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340445" y="6170365"/>
            <a:ext cx="537327" cy="40483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71340" y="991354"/>
            <a:ext cx="11293312" cy="3416320"/>
          </a:xfrm>
          <a:prstGeom prst="rect">
            <a:avLst/>
          </a:prstGeom>
        </p:spPr>
        <p:txBody>
          <a:bodyPr wrap="square">
            <a:spAutoFit/>
          </a:bodyPr>
          <a:lstStyle/>
          <a:p>
            <a:pPr algn="just"/>
            <a:r>
              <a:rPr lang="ru-RU" sz="2400" dirty="0" smtClean="0">
                <a:solidFill>
                  <a:srgbClr val="202122"/>
                </a:solidFill>
                <a:latin typeface="Times New Roman" panose="02020603050405020304" pitchFamily="18" charset="0"/>
                <a:cs typeface="Times New Roman" panose="02020603050405020304" pitchFamily="18" charset="0"/>
              </a:rPr>
              <a:t>	Последовательность </a:t>
            </a:r>
            <a:r>
              <a:rPr lang="ru-RU" sz="2400" dirty="0">
                <a:solidFill>
                  <a:srgbClr val="202122"/>
                </a:solidFill>
                <a:latin typeface="Times New Roman" panose="02020603050405020304" pitchFamily="18" charset="0"/>
                <a:cs typeface="Times New Roman" panose="02020603050405020304" pitchFamily="18" charset="0"/>
              </a:rPr>
              <a:t>дуг, в которой конец каждой предшествующей совпадает с началом последующей, трактуется как путь от отправной вершины к завершающей, а сумма длин таких дуг — как его продолжительность. </a:t>
            </a:r>
            <a:r>
              <a:rPr lang="ru-RU" sz="2400" dirty="0">
                <a:solidFill>
                  <a:srgbClr val="202122"/>
                </a:solidFill>
                <a:latin typeface="Times New Roman" panose="02020603050405020304" pitchFamily="18" charset="0"/>
                <a:cs typeface="Times New Roman" panose="02020603050405020304" pitchFamily="18" charset="0"/>
              </a:rPr>
              <a:t>Обычно начало и конец реализации проекта связаны множеством путей, длины которых различаются. Наибольшая определяет длительность всего этого проекта, минимально возможную при зафиксированных характеристиках дуг графа. Соответствующий путь — критический, то есть именно от продолжительности составляющих его работ зависит общая продолжительность проекта, хотя при изменении продолжительности любых работ проекта критическим может стать и другой путь.</a:t>
            </a:r>
          </a:p>
        </p:txBody>
      </p:sp>
    </p:spTree>
    <p:extLst>
      <p:ext uri="{BB962C8B-B14F-4D97-AF65-F5344CB8AC3E}">
        <p14:creationId xmlns:p14="http://schemas.microsoft.com/office/powerpoint/2010/main" val="3190799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340446" y="6193410"/>
            <a:ext cx="626913" cy="394355"/>
          </a:xfrm>
        </p:spPr>
        <p:txBody>
          <a:bodyPr/>
          <a:lstStyle/>
          <a:p>
            <a:fld id="{D57F1E4F-1CFF-5643-939E-217C01CDF565}" type="slidenum">
              <a:rPr lang="en-US" sz="1400" smtClean="0"/>
              <a:pPr/>
              <a:t>21</a:t>
            </a:fld>
            <a:endParaRPr lang="en-US" sz="1400" dirty="0"/>
          </a:p>
        </p:txBody>
      </p:sp>
      <p:sp>
        <p:nvSpPr>
          <p:cNvPr id="5" name="Прямоугольник 4"/>
          <p:cNvSpPr/>
          <p:nvPr/>
        </p:nvSpPr>
        <p:spPr>
          <a:xfrm>
            <a:off x="339365" y="954420"/>
            <a:ext cx="11717517" cy="4893647"/>
          </a:xfrm>
          <a:prstGeom prst="rect">
            <a:avLst/>
          </a:prstGeom>
        </p:spPr>
        <p:txBody>
          <a:bodyPr wrap="square">
            <a:spAutoFit/>
          </a:bodyPr>
          <a:lstStyle/>
          <a:p>
            <a:pPr algn="just"/>
            <a:r>
              <a:rPr lang="ru-RU" sz="2400" dirty="0" smtClean="0">
                <a:solidFill>
                  <a:srgbClr val="202122"/>
                </a:solidFill>
                <a:latin typeface="Times New Roman" panose="02020603050405020304" pitchFamily="18" charset="0"/>
                <a:cs typeface="Times New Roman" panose="02020603050405020304" pitchFamily="18" charset="0"/>
              </a:rPr>
              <a:t>	Одной </a:t>
            </a:r>
            <a:r>
              <a:rPr lang="ru-RU" sz="2400" dirty="0">
                <a:solidFill>
                  <a:srgbClr val="202122"/>
                </a:solidFill>
                <a:latin typeface="Times New Roman" panose="02020603050405020304" pitchFamily="18" charset="0"/>
                <a:cs typeface="Times New Roman" panose="02020603050405020304" pitchFamily="18" charset="0"/>
              </a:rPr>
              <a:t>из основных задач управления ресурсами является планирование проекта на основе имеющихся ресурсов и оценок ресурсоемкости отдельных работ, а также доработка планов при возникновении изменений в ходе проекта, связанных с неожиданными работами, изменением оценок или изменением доступных ресурсов.</a:t>
            </a:r>
          </a:p>
          <a:p>
            <a:pPr algn="just"/>
            <a:r>
              <a:rPr lang="ru-RU" sz="2400" dirty="0">
                <a:solidFill>
                  <a:srgbClr val="202122"/>
                </a:solidFill>
                <a:latin typeface="Times New Roman" panose="02020603050405020304" pitchFamily="18" charset="0"/>
                <a:cs typeface="Times New Roman" panose="02020603050405020304" pitchFamily="18" charset="0"/>
              </a:rPr>
              <a:t>При разработке графика проекта нужно выполнить следующие действия:</a:t>
            </a:r>
          </a:p>
          <a:p>
            <a:pPr algn="just">
              <a:buFont typeface="Arial" panose="020B0604020202020204" pitchFamily="34" charset="0"/>
              <a:buChar char="•"/>
            </a:pPr>
            <a:r>
              <a:rPr lang="ru-RU" sz="2400" dirty="0">
                <a:solidFill>
                  <a:srgbClr val="202122"/>
                </a:solidFill>
                <a:latin typeface="Times New Roman" panose="02020603050405020304" pitchFamily="18" charset="0"/>
                <a:cs typeface="Times New Roman" panose="02020603050405020304" pitchFamily="18" charset="0"/>
              </a:rPr>
              <a:t>Уточнить имеющуюся структуру работ проекта для того, чтобы использовать ее в рамках выбранного процесса разработки. Например, структура работ может соответствовать набору функций, которые должны иметься в результирующем продукте. Использование процесса XP может потребовать составить план поставок не в соответствии с наборами поставляемых функций, а в соответствии с понедельным планом поставок. </a:t>
            </a:r>
            <a:r>
              <a:rPr lang="ru-RU" sz="2400" dirty="0">
                <a:solidFill>
                  <a:srgbClr val="202122"/>
                </a:solidFill>
                <a:latin typeface="Times New Roman" panose="02020603050405020304" pitchFamily="18" charset="0"/>
                <a:cs typeface="Times New Roman" panose="02020603050405020304" pitchFamily="18" charset="0"/>
              </a:rPr>
              <a:t>В этом случае тяжело предвидеть наборы функций, которые будет иметь очередная поставляемая версия продукта, но можно спланировать еженедельные поставки, их обкатку у пользователей, анализ результатов и доработки по его итогам</a:t>
            </a:r>
            <a:r>
              <a:rPr lang="ru-RU" sz="2400" dirty="0" smtClean="0">
                <a:solidFill>
                  <a:srgbClr val="202122"/>
                </a:solidFill>
                <a:latin typeface="Times New Roman" panose="02020603050405020304" pitchFamily="18" charset="0"/>
                <a:cs typeface="Times New Roman" panose="02020603050405020304" pitchFamily="18" charset="0"/>
              </a:rPr>
              <a:t>.</a:t>
            </a:r>
            <a:endParaRPr lang="ru-RU" sz="2400"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119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359299" y="6457361"/>
            <a:ext cx="579779" cy="352457"/>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76024" y="0"/>
            <a:ext cx="11213214" cy="3416320"/>
          </a:xfrm>
          <a:prstGeom prst="rect">
            <a:avLst/>
          </a:prstGeom>
        </p:spPr>
        <p:txBody>
          <a:bodyPr wrap="square">
            <a:spAutoFit/>
          </a:bodyPr>
          <a:lstStyle/>
          <a:p>
            <a:pPr lvl="0" algn="just">
              <a:buFont typeface="Arial" panose="020B0604020202020204" pitchFamily="34" charset="0"/>
              <a:buChar char="•"/>
            </a:pPr>
            <a:r>
              <a:rPr lang="ru-RU" sz="2400" dirty="0">
                <a:solidFill>
                  <a:srgbClr val="202122"/>
                </a:solidFill>
                <a:latin typeface="Times New Roman" panose="02020603050405020304" pitchFamily="18" charset="0"/>
                <a:cs typeface="Times New Roman" panose="02020603050405020304" pitchFamily="18" charset="0"/>
              </a:rPr>
              <a:t>Установить зависимости между отдельными работами, присутствующими в уточненной структуре работ проекта. Зависимости могут иметь разный характер: "финиш-старт" (работа может быть начата только после конца другой), "старт-старт" (работа может быть начата только с началом другой), "старт-финиш" и "финиш-финиш". Если вы встречаете более сложную зависимость типа "работу можно начать, только если сделана некоторая часть другой", это признак того, что работы декомпозированы недостаточно детально и нужно разбить вторую работу на </a:t>
            </a:r>
            <a:r>
              <a:rPr lang="ru-RU" sz="2400" dirty="0" err="1">
                <a:solidFill>
                  <a:srgbClr val="202122"/>
                </a:solidFill>
                <a:latin typeface="Times New Roman" panose="02020603050405020304" pitchFamily="18" charset="0"/>
                <a:cs typeface="Times New Roman" panose="02020603050405020304" pitchFamily="18" charset="0"/>
              </a:rPr>
              <a:t>части.Вставив</a:t>
            </a:r>
            <a:r>
              <a:rPr lang="ru-RU" sz="2400" dirty="0">
                <a:solidFill>
                  <a:srgbClr val="202122"/>
                </a:solidFill>
                <a:latin typeface="Times New Roman" panose="02020603050405020304" pitchFamily="18" charset="0"/>
                <a:cs typeface="Times New Roman" panose="02020603050405020304" pitchFamily="18" charset="0"/>
              </a:rPr>
              <a:t> фиктивные работы, не требующие ресурсов и времени, можно все зависимости привести к виду "финиш-старт</a:t>
            </a:r>
            <a:endParaRPr lang="ru-RU" sz="2400" dirty="0">
              <a:solidFill>
                <a:srgbClr val="202122"/>
              </a:solidFill>
              <a:latin typeface="Times New Roman" panose="02020603050405020304" pitchFamily="18" charset="0"/>
              <a:cs typeface="Times New Roman" panose="02020603050405020304" pitchFamily="18" charset="0"/>
            </a:endParaRPr>
          </a:p>
        </p:txBody>
      </p:sp>
      <p:pic>
        <p:nvPicPr>
          <p:cNvPr id="7170" name="Picture 2" descr="https://intuit.ru/EDI/08_01_19_2/1546899581-11707/tutorial/145/objects/16/files/16_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179" y="3389886"/>
            <a:ext cx="7968281" cy="306747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3724644" y="6436874"/>
            <a:ext cx="5327099" cy="369332"/>
          </a:xfrm>
          <a:prstGeom prst="rect">
            <a:avLst/>
          </a:prstGeom>
        </p:spPr>
        <p:txBody>
          <a:bodyPr wrap="none">
            <a:spAutoFit/>
          </a:bodyPr>
          <a:lstStyle/>
          <a:p>
            <a:r>
              <a:rPr lang="ru-RU" b="1" dirty="0" smtClean="0">
                <a:solidFill>
                  <a:srgbClr val="000000"/>
                </a:solidFill>
                <a:latin typeface="lucida grande"/>
              </a:rPr>
              <a:t>Рисунок 3</a:t>
            </a:r>
            <a:r>
              <a:rPr lang="ru-RU" b="1" dirty="0">
                <a:solidFill>
                  <a:srgbClr val="000000"/>
                </a:solidFill>
                <a:latin typeface="lucida grande"/>
              </a:rPr>
              <a:t> </a:t>
            </a:r>
            <a:r>
              <a:rPr lang="ru-RU" dirty="0">
                <a:solidFill>
                  <a:srgbClr val="000000"/>
                </a:solidFill>
                <a:latin typeface="lucida grande"/>
              </a:rPr>
              <a:t>Пример сетевой диаграммы проекта</a:t>
            </a:r>
            <a:endParaRPr lang="ru-RU" dirty="0"/>
          </a:p>
        </p:txBody>
      </p:sp>
    </p:spTree>
    <p:extLst>
      <p:ext uri="{BB962C8B-B14F-4D97-AF65-F5344CB8AC3E}">
        <p14:creationId xmlns:p14="http://schemas.microsoft.com/office/powerpoint/2010/main" val="2049089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123629" y="6485640"/>
            <a:ext cx="815449" cy="324177"/>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5" name="Прямоугольник 4"/>
          <p:cNvSpPr/>
          <p:nvPr/>
        </p:nvSpPr>
        <p:spPr>
          <a:xfrm>
            <a:off x="263180" y="79619"/>
            <a:ext cx="11588685" cy="923330"/>
          </a:xfrm>
          <a:prstGeom prst="rect">
            <a:avLst/>
          </a:prstGeom>
        </p:spPr>
        <p:txBody>
          <a:bodyPr wrap="square">
            <a:spAutoFit/>
          </a:bodyPr>
          <a:lstStyle/>
          <a:p>
            <a:pPr algn="just"/>
            <a:r>
              <a:rPr lang="ru-RU" dirty="0">
                <a:solidFill>
                  <a:srgbClr val="000000"/>
                </a:solidFill>
                <a:latin typeface="lucida grande"/>
              </a:rPr>
              <a:t>Оценив время выполнения и трудоемкость каждой из работ, можно построить </a:t>
            </a:r>
            <a:r>
              <a:rPr lang="ru-RU" i="1" dirty="0">
                <a:solidFill>
                  <a:srgbClr val="000000"/>
                </a:solidFill>
                <a:latin typeface="lucida grande"/>
              </a:rPr>
              <a:t>сетевую диаграмму</a:t>
            </a:r>
            <a:r>
              <a:rPr lang="ru-RU" dirty="0">
                <a:solidFill>
                  <a:srgbClr val="000000"/>
                </a:solidFill>
                <a:latin typeface="lucida grande"/>
              </a:rPr>
              <a:t> проекта, пример которой приведен на </a:t>
            </a:r>
            <a:r>
              <a:rPr lang="ru-RU" dirty="0" smtClean="0">
                <a:solidFill>
                  <a:srgbClr val="0071A6"/>
                </a:solidFill>
                <a:latin typeface="lucida grande"/>
                <a:hlinkClick r:id="rId2"/>
              </a:rPr>
              <a:t>рис</a:t>
            </a:r>
            <a:r>
              <a:rPr lang="ru-RU" dirty="0" smtClean="0">
                <a:solidFill>
                  <a:srgbClr val="0071A6"/>
                </a:solidFill>
                <a:latin typeface="lucida grande"/>
              </a:rPr>
              <a:t>унке 3 </a:t>
            </a:r>
            <a:r>
              <a:rPr lang="ru-RU" dirty="0" smtClean="0">
                <a:solidFill>
                  <a:srgbClr val="000000"/>
                </a:solidFill>
                <a:latin typeface="lucida grande"/>
              </a:rPr>
              <a:t>Расшифровка </a:t>
            </a:r>
            <a:r>
              <a:rPr lang="ru-RU" dirty="0">
                <a:solidFill>
                  <a:srgbClr val="000000"/>
                </a:solidFill>
                <a:latin typeface="lucida grande"/>
              </a:rPr>
              <a:t>названий работ, их трудоемкости и время выполнения приведены ниже, в </a:t>
            </a:r>
            <a:r>
              <a:rPr lang="ru-RU" dirty="0" smtClean="0">
                <a:solidFill>
                  <a:srgbClr val="0071A6"/>
                </a:solidFill>
                <a:latin typeface="lucida grande"/>
                <a:hlinkClick r:id="rId3"/>
              </a:rPr>
              <a:t>табл</a:t>
            </a:r>
            <a:r>
              <a:rPr lang="ru-RU" dirty="0" smtClean="0">
                <a:solidFill>
                  <a:srgbClr val="0071A6"/>
                </a:solidFill>
                <a:latin typeface="lucida grande"/>
              </a:rPr>
              <a:t>ице 1</a:t>
            </a:r>
            <a:r>
              <a:rPr lang="ru-RU" dirty="0" smtClean="0">
                <a:solidFill>
                  <a:srgbClr val="000000"/>
                </a:solidFill>
                <a:latin typeface="lucida grande"/>
              </a:rPr>
              <a:t>.</a:t>
            </a:r>
            <a:endParaRPr lang="ru-RU" dirty="0"/>
          </a:p>
        </p:txBody>
      </p:sp>
      <p:graphicFrame>
        <p:nvGraphicFramePr>
          <p:cNvPr id="10" name="Таблица 9"/>
          <p:cNvGraphicFramePr>
            <a:graphicFrameLocks noGrp="1"/>
          </p:cNvGraphicFramePr>
          <p:nvPr>
            <p:extLst>
              <p:ext uri="{D42A27DB-BD31-4B8C-83A1-F6EECF244321}">
                <p14:modId xmlns:p14="http://schemas.microsoft.com/office/powerpoint/2010/main" val="3176249199"/>
              </p:ext>
            </p:extLst>
          </p:nvPr>
        </p:nvGraphicFramePr>
        <p:xfrm>
          <a:off x="2091594" y="1147666"/>
          <a:ext cx="7931855" cy="5662152"/>
        </p:xfrm>
        <a:graphic>
          <a:graphicData uri="http://schemas.openxmlformats.org/drawingml/2006/table">
            <a:tbl>
              <a:tblPr/>
              <a:tblGrid>
                <a:gridCol w="517913">
                  <a:extLst>
                    <a:ext uri="{9D8B030D-6E8A-4147-A177-3AD203B41FA5}">
                      <a16:colId xmlns:a16="http://schemas.microsoft.com/office/drawing/2014/main" val="2664174541"/>
                    </a:ext>
                  </a:extLst>
                </a:gridCol>
                <a:gridCol w="5329285">
                  <a:extLst>
                    <a:ext uri="{9D8B030D-6E8A-4147-A177-3AD203B41FA5}">
                      <a16:colId xmlns:a16="http://schemas.microsoft.com/office/drawing/2014/main" val="2010319859"/>
                    </a:ext>
                  </a:extLst>
                </a:gridCol>
                <a:gridCol w="682765">
                  <a:extLst>
                    <a:ext uri="{9D8B030D-6E8A-4147-A177-3AD203B41FA5}">
                      <a16:colId xmlns:a16="http://schemas.microsoft.com/office/drawing/2014/main" val="2360868075"/>
                    </a:ext>
                  </a:extLst>
                </a:gridCol>
                <a:gridCol w="1401892">
                  <a:extLst>
                    <a:ext uri="{9D8B030D-6E8A-4147-A177-3AD203B41FA5}">
                      <a16:colId xmlns:a16="http://schemas.microsoft.com/office/drawing/2014/main" val="2411566923"/>
                    </a:ext>
                  </a:extLst>
                </a:gridCol>
              </a:tblGrid>
              <a:tr h="988586">
                <a:tc>
                  <a:txBody>
                    <a:bodyPr/>
                    <a:lstStyle/>
                    <a:p>
                      <a:pPr algn="ctr"/>
                      <a:r>
                        <a:rPr lang="ru-RU" sz="1400" dirty="0">
                          <a:solidFill>
                            <a:schemeClr val="bg1"/>
                          </a:solidFill>
                          <a:effectLst/>
                        </a:rPr>
                        <a:t>Код</a:t>
                      </a:r>
                    </a:p>
                  </a:txBody>
                  <a:tcPr marL="3832" marR="3832" marT="3832" marB="3832" anchor="ctr">
                    <a:lnL>
                      <a:noFill/>
                    </a:lnL>
                    <a:lnR>
                      <a:noFill/>
                    </a:lnR>
                    <a:lnT>
                      <a:noFill/>
                    </a:lnT>
                    <a:lnB>
                      <a:noFill/>
                    </a:lnB>
                    <a:solidFill>
                      <a:srgbClr val="FFFFFF"/>
                    </a:solidFill>
                  </a:tcPr>
                </a:tc>
                <a:tc>
                  <a:txBody>
                    <a:bodyPr/>
                    <a:lstStyle/>
                    <a:p>
                      <a:pPr algn="ctr"/>
                      <a:r>
                        <a:rPr lang="ru-RU" sz="1400" dirty="0">
                          <a:solidFill>
                            <a:schemeClr val="bg1"/>
                          </a:solidFill>
                          <a:effectLst/>
                        </a:rPr>
                        <a:t>Название</a:t>
                      </a:r>
                    </a:p>
                  </a:txBody>
                  <a:tcPr marL="3832" marR="3832" marT="3832" marB="3832" anchor="ctr">
                    <a:lnL>
                      <a:noFill/>
                    </a:lnL>
                    <a:lnR>
                      <a:noFill/>
                    </a:lnR>
                    <a:lnT>
                      <a:noFill/>
                    </a:lnT>
                    <a:lnB>
                      <a:noFill/>
                    </a:lnB>
                    <a:solidFill>
                      <a:srgbClr val="FFFFFF"/>
                    </a:solidFill>
                  </a:tcPr>
                </a:tc>
                <a:tc>
                  <a:txBody>
                    <a:bodyPr/>
                    <a:lstStyle/>
                    <a:p>
                      <a:pPr algn="ctr"/>
                      <a:r>
                        <a:rPr lang="ru-RU" sz="1400" dirty="0">
                          <a:solidFill>
                            <a:schemeClr val="bg1"/>
                          </a:solidFill>
                          <a:effectLst/>
                        </a:rPr>
                        <a:t>Трудоемкость, ч*</a:t>
                      </a:r>
                      <a:r>
                        <a:rPr lang="ru-RU" sz="1400" dirty="0" err="1">
                          <a:solidFill>
                            <a:schemeClr val="bg1"/>
                          </a:solidFill>
                          <a:effectLst/>
                        </a:rPr>
                        <a:t>мес</a:t>
                      </a:r>
                      <a:endParaRPr lang="ru-RU" sz="1400" dirty="0">
                        <a:solidFill>
                          <a:schemeClr val="bg1"/>
                        </a:solidFill>
                        <a:effectLst/>
                      </a:endParaRPr>
                    </a:p>
                  </a:txBody>
                  <a:tcPr marL="3832" marR="3832" marT="3832" marB="3832" anchor="ctr">
                    <a:lnL>
                      <a:noFill/>
                    </a:lnL>
                    <a:lnR>
                      <a:noFill/>
                    </a:lnR>
                    <a:lnT>
                      <a:noFill/>
                    </a:lnT>
                    <a:lnB>
                      <a:noFill/>
                    </a:lnB>
                    <a:solidFill>
                      <a:srgbClr val="FFFFFF"/>
                    </a:solidFill>
                  </a:tcPr>
                </a:tc>
                <a:tc>
                  <a:txBody>
                    <a:bodyPr/>
                    <a:lstStyle/>
                    <a:p>
                      <a:pPr algn="ctr"/>
                      <a:r>
                        <a:rPr lang="ru-RU" sz="1400" dirty="0">
                          <a:solidFill>
                            <a:schemeClr val="bg1"/>
                          </a:solidFill>
                          <a:effectLst/>
                        </a:rPr>
                        <a:t>Время, </a:t>
                      </a:r>
                      <a:r>
                        <a:rPr lang="ru-RU" sz="1400" dirty="0" err="1">
                          <a:solidFill>
                            <a:schemeClr val="bg1"/>
                          </a:solidFill>
                          <a:effectLst/>
                        </a:rPr>
                        <a:t>мес</a:t>
                      </a:r>
                      <a:endParaRPr lang="ru-RU" sz="1400" dirty="0">
                        <a:solidFill>
                          <a:schemeClr val="bg1"/>
                        </a:solidFill>
                        <a:effectLst/>
                      </a:endParaRPr>
                    </a:p>
                  </a:txBody>
                  <a:tcPr marL="3832" marR="3832" marT="3832" marB="3832" anchor="ctr">
                    <a:lnL>
                      <a:noFill/>
                    </a:lnL>
                    <a:lnR>
                      <a:noFill/>
                    </a:lnR>
                    <a:lnT>
                      <a:noFill/>
                    </a:lnT>
                    <a:lnB>
                      <a:noFill/>
                    </a:lnB>
                    <a:solidFill>
                      <a:srgbClr val="FFFFFF"/>
                    </a:solidFill>
                  </a:tcPr>
                </a:tc>
                <a:extLst>
                  <a:ext uri="{0D108BD9-81ED-4DB2-BD59-A6C34878D82A}">
                    <a16:rowId xmlns:a16="http://schemas.microsoft.com/office/drawing/2014/main" val="1366611256"/>
                  </a:ext>
                </a:extLst>
              </a:tr>
              <a:tr h="332963">
                <a:tc>
                  <a:txBody>
                    <a:bodyPr/>
                    <a:lstStyle/>
                    <a:p>
                      <a:r>
                        <a:rPr lang="en-US" sz="1400">
                          <a:solidFill>
                            <a:schemeClr val="bg1"/>
                          </a:solidFill>
                          <a:effectLst/>
                        </a:rPr>
                        <a:t>T1</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Формулировка </a:t>
                      </a:r>
                      <a:r>
                        <a:rPr lang="ru-RU" sz="1400" i="1">
                          <a:solidFill>
                            <a:schemeClr val="bg1"/>
                          </a:solidFill>
                          <a:effectLst/>
                        </a:rPr>
                        <a:t>целей</a:t>
                      </a:r>
                      <a:r>
                        <a:rPr lang="ru-RU" sz="1400">
                          <a:solidFill>
                            <a:schemeClr val="bg1"/>
                          </a:solidFill>
                          <a:effectLst/>
                        </a:rPr>
                        <a:t> и </a:t>
                      </a:r>
                      <a:r>
                        <a:rPr lang="ru-RU" sz="1400" i="1">
                          <a:solidFill>
                            <a:schemeClr val="bg1"/>
                          </a:solidFill>
                          <a:effectLst/>
                        </a:rPr>
                        <a:t>содержания проекта</a:t>
                      </a:r>
                      <a:endParaRPr lang="ru-RU" sz="1400">
                        <a:solidFill>
                          <a:schemeClr val="bg1"/>
                        </a:solidFill>
                        <a:effectLst/>
                      </a:endParaRP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0,6</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0,3</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4008976668"/>
                  </a:ext>
                </a:extLst>
              </a:tr>
              <a:tr h="204076">
                <a:tc>
                  <a:txBody>
                    <a:bodyPr/>
                    <a:lstStyle/>
                    <a:p>
                      <a:r>
                        <a:rPr lang="en-US" sz="1400">
                          <a:solidFill>
                            <a:schemeClr val="bg1"/>
                          </a:solidFill>
                          <a:effectLst/>
                        </a:rPr>
                        <a:t>T2</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Сбор и анализ требований</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3,0</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1,0</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3745881134"/>
                  </a:ext>
                </a:extLst>
              </a:tr>
              <a:tr h="204076">
                <a:tc>
                  <a:txBody>
                    <a:bodyPr/>
                    <a:lstStyle/>
                    <a:p>
                      <a:r>
                        <a:rPr lang="en-US" sz="1400">
                          <a:solidFill>
                            <a:schemeClr val="bg1"/>
                          </a:solidFill>
                          <a:effectLst/>
                        </a:rPr>
                        <a:t>T3</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Разработка архитектуры</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6,0</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2,0</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3756323137"/>
                  </a:ext>
                </a:extLst>
              </a:tr>
              <a:tr h="204076">
                <a:tc>
                  <a:txBody>
                    <a:bodyPr/>
                    <a:lstStyle/>
                    <a:p>
                      <a:r>
                        <a:rPr lang="en-US" sz="1400">
                          <a:solidFill>
                            <a:schemeClr val="bg1"/>
                          </a:solidFill>
                          <a:effectLst/>
                        </a:rPr>
                        <a:t>T4</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Первичное планирование</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0,6</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0,3</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628752108"/>
                  </a:ext>
                </a:extLst>
              </a:tr>
              <a:tr h="332963">
                <a:tc>
                  <a:txBody>
                    <a:bodyPr/>
                    <a:lstStyle/>
                    <a:p>
                      <a:r>
                        <a:rPr lang="en-US" sz="1400" dirty="0">
                          <a:solidFill>
                            <a:schemeClr val="bg1"/>
                          </a:solidFill>
                          <a:effectLst/>
                        </a:rPr>
                        <a:t>T5</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Разработка маркетинговых документов</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0,3</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0,3</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1739165630"/>
                  </a:ext>
                </a:extLst>
              </a:tr>
              <a:tr h="204076">
                <a:tc>
                  <a:txBody>
                    <a:bodyPr/>
                    <a:lstStyle/>
                    <a:p>
                      <a:r>
                        <a:rPr lang="en-US" sz="1400">
                          <a:solidFill>
                            <a:schemeClr val="bg1"/>
                          </a:solidFill>
                          <a:effectLst/>
                        </a:rPr>
                        <a:t>T6</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Реализация прототипа</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3,0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1,0</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4260206791"/>
                  </a:ext>
                </a:extLst>
              </a:tr>
              <a:tr h="204076">
                <a:tc>
                  <a:txBody>
                    <a:bodyPr/>
                    <a:lstStyle/>
                    <a:p>
                      <a:r>
                        <a:rPr lang="en-US" sz="1400">
                          <a:solidFill>
                            <a:schemeClr val="bg1"/>
                          </a:solidFill>
                          <a:effectLst/>
                        </a:rPr>
                        <a:t>T7</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Детальное проектирование</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6,0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2,0</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82793502"/>
                  </a:ext>
                </a:extLst>
              </a:tr>
              <a:tr h="204076">
                <a:tc>
                  <a:txBody>
                    <a:bodyPr/>
                    <a:lstStyle/>
                    <a:p>
                      <a:r>
                        <a:rPr lang="en-US" sz="1400">
                          <a:solidFill>
                            <a:schemeClr val="bg1"/>
                          </a:solidFill>
                          <a:effectLst/>
                        </a:rPr>
                        <a:t>T8</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Испытания прототипа</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0,6</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0,3</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4139678448"/>
                  </a:ext>
                </a:extLst>
              </a:tr>
              <a:tr h="505455">
                <a:tc>
                  <a:txBody>
                    <a:bodyPr/>
                    <a:lstStyle/>
                    <a:p>
                      <a:r>
                        <a:rPr lang="en-US" sz="1400" dirty="0">
                          <a:solidFill>
                            <a:schemeClr val="bg1"/>
                          </a:solidFill>
                          <a:effectLst/>
                        </a:rPr>
                        <a:t>T9</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Анализ результатов испытаний и изменения проекта</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1,0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0,3</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2480087498"/>
                  </a:ext>
                </a:extLst>
              </a:tr>
              <a:tr h="204076">
                <a:tc>
                  <a:txBody>
                    <a:bodyPr/>
                    <a:lstStyle/>
                    <a:p>
                      <a:r>
                        <a:rPr lang="en-US" sz="1400">
                          <a:solidFill>
                            <a:schemeClr val="bg1"/>
                          </a:solidFill>
                          <a:effectLst/>
                        </a:rPr>
                        <a:t>T10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Детальное планирование</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1,0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0,3</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2858134760"/>
                  </a:ext>
                </a:extLst>
              </a:tr>
              <a:tr h="404995">
                <a:tc>
                  <a:txBody>
                    <a:bodyPr/>
                    <a:lstStyle/>
                    <a:p>
                      <a:r>
                        <a:rPr lang="en-US" sz="1400">
                          <a:solidFill>
                            <a:schemeClr val="bg1"/>
                          </a:solidFill>
                          <a:effectLst/>
                        </a:rPr>
                        <a:t>T11</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Разработка и отладка пользовательского интерфейса</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3,0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1,0</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1471565867"/>
                  </a:ext>
                </a:extLst>
              </a:tr>
              <a:tr h="332963">
                <a:tc>
                  <a:txBody>
                    <a:bodyPr/>
                    <a:lstStyle/>
                    <a:p>
                      <a:r>
                        <a:rPr lang="en-US" sz="1400">
                          <a:solidFill>
                            <a:schemeClr val="bg1"/>
                          </a:solidFill>
                          <a:effectLst/>
                        </a:rPr>
                        <a:t>T12</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Разработка пользовательской документации</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2,0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1,0</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325882558"/>
                  </a:ext>
                </a:extLst>
              </a:tr>
              <a:tr h="169058">
                <a:tc>
                  <a:txBody>
                    <a:bodyPr/>
                    <a:lstStyle/>
                    <a:p>
                      <a:r>
                        <a:rPr lang="en-US" sz="1400">
                          <a:solidFill>
                            <a:schemeClr val="bg1"/>
                          </a:solidFill>
                          <a:effectLst/>
                        </a:rPr>
                        <a:t>T13</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Реализация</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8,0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2,0</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379522661"/>
                  </a:ext>
                </a:extLst>
              </a:tr>
              <a:tr h="169058">
                <a:tc>
                  <a:txBody>
                    <a:bodyPr/>
                    <a:lstStyle/>
                    <a:p>
                      <a:r>
                        <a:rPr lang="en-US" sz="1400">
                          <a:solidFill>
                            <a:schemeClr val="bg1"/>
                          </a:solidFill>
                          <a:effectLst/>
                        </a:rPr>
                        <a:t>T14</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Тестирование</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4,0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1,0</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2263046442"/>
                  </a:ext>
                </a:extLst>
              </a:tr>
              <a:tr h="332963">
                <a:tc>
                  <a:txBody>
                    <a:bodyPr/>
                    <a:lstStyle/>
                    <a:p>
                      <a:r>
                        <a:rPr lang="en-US" sz="1400">
                          <a:solidFill>
                            <a:schemeClr val="bg1"/>
                          </a:solidFill>
                          <a:effectLst/>
                        </a:rPr>
                        <a:t>T15</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Доработка по результатам тестирования</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4,0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1,0</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1274514352"/>
                  </a:ext>
                </a:extLst>
              </a:tr>
              <a:tr h="169058">
                <a:tc>
                  <a:txBody>
                    <a:bodyPr/>
                    <a:lstStyle/>
                    <a:p>
                      <a:r>
                        <a:rPr lang="en-US" sz="1400">
                          <a:solidFill>
                            <a:schemeClr val="bg1"/>
                          </a:solidFill>
                          <a:effectLst/>
                        </a:rPr>
                        <a:t>T16</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Развертывание</a:t>
                      </a:r>
                    </a:p>
                  </a:txBody>
                  <a:tcPr marL="3832" marR="3832" marT="3832" marB="3832">
                    <a:lnL>
                      <a:noFill/>
                    </a:lnL>
                    <a:lnR>
                      <a:noFill/>
                    </a:lnR>
                    <a:lnT>
                      <a:noFill/>
                    </a:lnT>
                    <a:lnB>
                      <a:noFill/>
                    </a:lnB>
                    <a:solidFill>
                      <a:srgbClr val="FFFFFF"/>
                    </a:solidFill>
                  </a:tcPr>
                </a:tc>
                <a:tc>
                  <a:txBody>
                    <a:bodyPr/>
                    <a:lstStyle/>
                    <a:p>
                      <a:r>
                        <a:rPr lang="ru-RU" sz="1400">
                          <a:solidFill>
                            <a:schemeClr val="bg1"/>
                          </a:solidFill>
                          <a:effectLst/>
                        </a:rPr>
                        <a:t>1,5</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0,5</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2345864025"/>
                  </a:ext>
                </a:extLst>
              </a:tr>
              <a:tr h="204076">
                <a:tc>
                  <a:txBody>
                    <a:bodyPr/>
                    <a:lstStyle/>
                    <a:p>
                      <a:r>
                        <a:rPr lang="en-US" sz="1400">
                          <a:solidFill>
                            <a:schemeClr val="bg1"/>
                          </a:solidFill>
                          <a:effectLst/>
                        </a:rPr>
                        <a:t>T17</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Обучение </a:t>
                      </a:r>
                      <a:r>
                        <a:rPr lang="ru-RU" sz="1400" i="1" dirty="0">
                          <a:solidFill>
                            <a:schemeClr val="bg1"/>
                          </a:solidFill>
                          <a:effectLst/>
                        </a:rPr>
                        <a:t>пользователей</a:t>
                      </a:r>
                      <a:endParaRPr lang="ru-RU" sz="1400" dirty="0">
                        <a:solidFill>
                          <a:schemeClr val="bg1"/>
                        </a:solidFill>
                        <a:effectLst/>
                      </a:endParaRP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2,0</a:t>
                      </a:r>
                    </a:p>
                  </a:txBody>
                  <a:tcPr marL="3832" marR="3832" marT="3832" marB="3832">
                    <a:lnL>
                      <a:noFill/>
                    </a:lnL>
                    <a:lnR>
                      <a:noFill/>
                    </a:lnR>
                    <a:lnT>
                      <a:noFill/>
                    </a:lnT>
                    <a:lnB>
                      <a:noFill/>
                    </a:lnB>
                    <a:solidFill>
                      <a:srgbClr val="FFFFFF"/>
                    </a:solidFill>
                  </a:tcPr>
                </a:tc>
                <a:tc>
                  <a:txBody>
                    <a:bodyPr/>
                    <a:lstStyle/>
                    <a:p>
                      <a:r>
                        <a:rPr lang="ru-RU" sz="1400" dirty="0">
                          <a:solidFill>
                            <a:schemeClr val="bg1"/>
                          </a:solidFill>
                          <a:effectLst/>
                        </a:rPr>
                        <a:t>0,5</a:t>
                      </a:r>
                    </a:p>
                  </a:txBody>
                  <a:tcPr marL="3832" marR="3832" marT="3832" marB="3832">
                    <a:lnL>
                      <a:noFill/>
                    </a:lnL>
                    <a:lnR>
                      <a:noFill/>
                    </a:lnR>
                    <a:lnT>
                      <a:noFill/>
                    </a:lnT>
                    <a:lnB>
                      <a:noFill/>
                    </a:lnB>
                    <a:solidFill>
                      <a:srgbClr val="FFFFFF"/>
                    </a:solidFill>
                  </a:tcPr>
                </a:tc>
                <a:extLst>
                  <a:ext uri="{0D108BD9-81ED-4DB2-BD59-A6C34878D82A}">
                    <a16:rowId xmlns:a16="http://schemas.microsoft.com/office/drawing/2014/main" val="107444106"/>
                  </a:ext>
                </a:extLst>
              </a:tr>
            </a:tbl>
          </a:graphicData>
        </a:graphic>
      </p:graphicFrame>
    </p:spTree>
    <p:extLst>
      <p:ext uri="{BB962C8B-B14F-4D97-AF65-F5344CB8AC3E}">
        <p14:creationId xmlns:p14="http://schemas.microsoft.com/office/powerpoint/2010/main" val="27828699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444140" y="6523348"/>
            <a:ext cx="494938" cy="28647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584462" y="244453"/>
            <a:ext cx="10397765" cy="2308324"/>
          </a:xfrm>
          <a:prstGeom prst="rect">
            <a:avLst/>
          </a:prstGeom>
        </p:spPr>
        <p:txBody>
          <a:bodyPr wrap="square">
            <a:spAutoFit/>
          </a:bodyPr>
          <a:lstStyle/>
          <a:p>
            <a:pPr algn="just"/>
            <a:r>
              <a:rPr lang="ru-RU" sz="2400" dirty="0" smtClean="0">
                <a:solidFill>
                  <a:srgbClr val="000000"/>
                </a:solidFill>
                <a:latin typeface="Times New Roman" panose="02020603050405020304" pitchFamily="18" charset="0"/>
                <a:cs typeface="Times New Roman" panose="02020603050405020304" pitchFamily="18" charset="0"/>
              </a:rPr>
              <a:t>	Если </a:t>
            </a:r>
            <a:r>
              <a:rPr lang="ru-RU" sz="2400" dirty="0">
                <a:solidFill>
                  <a:srgbClr val="000000"/>
                </a:solidFill>
                <a:latin typeface="Times New Roman" panose="02020603050405020304" pitchFamily="18" charset="0"/>
                <a:cs typeface="Times New Roman" panose="02020603050405020304" pitchFamily="18" charset="0"/>
              </a:rPr>
              <a:t>связи между работами в </a:t>
            </a:r>
            <a:r>
              <a:rPr lang="ru-RU" sz="2400" i="1" dirty="0" smtClean="0">
                <a:solidFill>
                  <a:srgbClr val="000000"/>
                </a:solidFill>
                <a:latin typeface="Times New Roman" panose="02020603050405020304" pitchFamily="18" charset="0"/>
                <a:cs typeface="Times New Roman" panose="02020603050405020304" pitchFamily="18" charset="0"/>
              </a:rPr>
              <a:t>сетевой диаграмме</a:t>
            </a:r>
            <a:r>
              <a:rPr lang="ru-RU" sz="2400" dirty="0">
                <a:solidFill>
                  <a:srgbClr val="000000"/>
                </a:solidFill>
                <a:latin typeface="Times New Roman" panose="02020603050405020304" pitchFamily="18" charset="0"/>
                <a:cs typeface="Times New Roman" panose="02020603050405020304" pitchFamily="18" charset="0"/>
              </a:rPr>
              <a:t> превратить в вершины, а вершины-работы в связи (и добавить две новых вершины — начало и конец проекта), то получится так называемая </a:t>
            </a:r>
            <a:r>
              <a:rPr lang="ru-RU" sz="2400" b="1" i="1" dirty="0">
                <a:solidFill>
                  <a:srgbClr val="000000"/>
                </a:solidFill>
                <a:latin typeface="Times New Roman" panose="02020603050405020304" pitchFamily="18" charset="0"/>
                <a:cs typeface="Times New Roman" panose="02020603050405020304" pitchFamily="18" charset="0"/>
              </a:rPr>
              <a:t>PERT-диаграмма</a:t>
            </a:r>
            <a:r>
              <a:rPr lang="ru-RU" sz="2400" dirty="0">
                <a:solidFill>
                  <a:srgbClr val="000000"/>
                </a:solidFill>
                <a:latin typeface="Times New Roman" panose="02020603050405020304" pitchFamily="18" charset="0"/>
                <a:cs typeface="Times New Roman" panose="02020603050405020304" pitchFamily="18" charset="0"/>
              </a:rPr>
              <a:t>  </a:t>
            </a:r>
            <a:r>
              <a:rPr lang="ru-RU" sz="2400" i="1" dirty="0">
                <a:solidFill>
                  <a:srgbClr val="000000"/>
                </a:solidFill>
                <a:latin typeface="Times New Roman" panose="02020603050405020304" pitchFamily="18" charset="0"/>
                <a:cs typeface="Times New Roman" panose="02020603050405020304" pitchFamily="18" charset="0"/>
              </a:rPr>
              <a:t>PERT-диаграмма</a:t>
            </a:r>
            <a:r>
              <a:rPr lang="ru-RU" sz="2400" dirty="0">
                <a:solidFill>
                  <a:srgbClr val="000000"/>
                </a:solidFill>
                <a:latin typeface="Times New Roman" panose="02020603050405020304" pitchFamily="18" charset="0"/>
                <a:cs typeface="Times New Roman" panose="02020603050405020304" pitchFamily="18" charset="0"/>
              </a:rPr>
              <a:t>, соответствующая приведенной ранее </a:t>
            </a:r>
            <a:r>
              <a:rPr lang="ru-RU" sz="2400" i="1" dirty="0">
                <a:solidFill>
                  <a:srgbClr val="000000"/>
                </a:solidFill>
                <a:latin typeface="Times New Roman" panose="02020603050405020304" pitchFamily="18" charset="0"/>
                <a:cs typeface="Times New Roman" panose="02020603050405020304" pitchFamily="18" charset="0"/>
              </a:rPr>
              <a:t>сетевой</a:t>
            </a:r>
            <a:r>
              <a:rPr lang="ru-RU" sz="2400" dirty="0">
                <a:solidFill>
                  <a:srgbClr val="000000"/>
                </a:solidFill>
                <a:latin typeface="Times New Roman" panose="02020603050405020304" pitchFamily="18" charset="0"/>
                <a:cs typeface="Times New Roman" panose="02020603050405020304" pitchFamily="18" charset="0"/>
              </a:rPr>
              <a:t>, показана на </a:t>
            </a:r>
            <a:r>
              <a:rPr lang="ru-RU" sz="2400" dirty="0" smtClean="0">
                <a:solidFill>
                  <a:srgbClr val="000000"/>
                </a:solidFill>
                <a:latin typeface="Times New Roman" panose="02020603050405020304" pitchFamily="18" charset="0"/>
                <a:cs typeface="Times New Roman" panose="02020603050405020304" pitchFamily="18" charset="0"/>
              </a:rPr>
              <a:t>рисунке 4. </a:t>
            </a:r>
            <a:r>
              <a:rPr lang="ru-RU" sz="2400" dirty="0">
                <a:solidFill>
                  <a:srgbClr val="000000"/>
                </a:solidFill>
                <a:latin typeface="Times New Roman" panose="02020603050405020304" pitchFamily="18" charset="0"/>
                <a:cs typeface="Times New Roman" panose="02020603050405020304" pitchFamily="18" charset="0"/>
              </a:rPr>
              <a:t>Часто различий между этими двумя видами диаграмм не делают, называя обе и </a:t>
            </a:r>
            <a:r>
              <a:rPr lang="ru-RU" sz="2400" i="1" dirty="0">
                <a:solidFill>
                  <a:srgbClr val="000000"/>
                </a:solidFill>
                <a:latin typeface="Times New Roman" panose="02020603050405020304" pitchFamily="18" charset="0"/>
                <a:cs typeface="Times New Roman" panose="02020603050405020304" pitchFamily="18" charset="0"/>
              </a:rPr>
              <a:t>сетевыми</a:t>
            </a:r>
            <a:r>
              <a:rPr lang="ru-RU" sz="2400" dirty="0">
                <a:solidFill>
                  <a:srgbClr val="000000"/>
                </a:solidFill>
                <a:latin typeface="Times New Roman" panose="02020603050405020304" pitchFamily="18" charset="0"/>
                <a:cs typeface="Times New Roman" panose="02020603050405020304" pitchFamily="18" charset="0"/>
              </a:rPr>
              <a:t>, и </a:t>
            </a:r>
            <a:r>
              <a:rPr lang="ru-RU" sz="2400" i="1" dirty="0">
                <a:solidFill>
                  <a:srgbClr val="000000"/>
                </a:solidFill>
                <a:latin typeface="Times New Roman" panose="02020603050405020304" pitchFamily="18" charset="0"/>
                <a:cs typeface="Times New Roman" panose="02020603050405020304" pitchFamily="18" charset="0"/>
              </a:rPr>
              <a:t>PERT-диаграммами</a:t>
            </a:r>
            <a:r>
              <a:rPr lang="ru-RU" sz="2400" dirty="0">
                <a:solidFill>
                  <a:srgbClr val="000000"/>
                </a:solidFill>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pic>
        <p:nvPicPr>
          <p:cNvPr id="9218" name="Picture 2" descr="PERT-диаграмма для рассматриваемого примера проект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86" y="3066067"/>
            <a:ext cx="11893215" cy="203383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p:cNvSpPr/>
          <p:nvPr/>
        </p:nvSpPr>
        <p:spPr>
          <a:xfrm>
            <a:off x="4751583" y="5498308"/>
            <a:ext cx="3868367" cy="461665"/>
          </a:xfrm>
          <a:prstGeom prst="rect">
            <a:avLst/>
          </a:prstGeom>
        </p:spPr>
        <p:txBody>
          <a:bodyPr wrap="none">
            <a:spAutoFit/>
          </a:bodyPr>
          <a:lstStyle/>
          <a:p>
            <a:r>
              <a:rPr lang="ru-RU" sz="2400" dirty="0">
                <a:solidFill>
                  <a:srgbClr val="000000"/>
                </a:solidFill>
                <a:latin typeface="Times New Roman" panose="02020603050405020304" pitchFamily="18" charset="0"/>
                <a:cs typeface="Times New Roman" panose="02020603050405020304" pitchFamily="18" charset="0"/>
              </a:rPr>
              <a:t>Р</a:t>
            </a:r>
            <a:r>
              <a:rPr lang="ru-RU" sz="2400" dirty="0" smtClean="0">
                <a:solidFill>
                  <a:srgbClr val="000000"/>
                </a:solidFill>
                <a:latin typeface="Times New Roman" panose="02020603050405020304" pitchFamily="18" charset="0"/>
                <a:cs typeface="Times New Roman" panose="02020603050405020304" pitchFamily="18" charset="0"/>
              </a:rPr>
              <a:t>исунок 4. </a:t>
            </a:r>
            <a:r>
              <a:rPr lang="en-US" sz="2400" dirty="0" smtClean="0">
                <a:solidFill>
                  <a:srgbClr val="000000"/>
                </a:solidFill>
                <a:latin typeface="Times New Roman" panose="02020603050405020304" pitchFamily="18" charset="0"/>
                <a:cs typeface="Times New Roman" panose="02020603050405020304" pitchFamily="18" charset="0"/>
              </a:rPr>
              <a:t>PERT-</a:t>
            </a:r>
            <a:r>
              <a:rPr lang="ru-RU" sz="2400" dirty="0" smtClean="0">
                <a:solidFill>
                  <a:srgbClr val="000000"/>
                </a:solidFill>
                <a:latin typeface="Times New Roman" panose="02020603050405020304" pitchFamily="18" charset="0"/>
                <a:cs typeface="Times New Roman" panose="02020603050405020304" pitchFamily="18" charset="0"/>
              </a:rPr>
              <a:t>диаграмма</a:t>
            </a:r>
            <a:endParaRPr lang="ru-RU" dirty="0"/>
          </a:p>
        </p:txBody>
      </p:sp>
    </p:spTree>
    <p:extLst>
      <p:ext uri="{BB962C8B-B14F-4D97-AF65-F5344CB8AC3E}">
        <p14:creationId xmlns:p14="http://schemas.microsoft.com/office/powerpoint/2010/main" val="238414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576115" y="6400800"/>
            <a:ext cx="362963" cy="409018"/>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301659" y="751344"/>
            <a:ext cx="11481846" cy="4524315"/>
          </a:xfrm>
          <a:prstGeom prst="rect">
            <a:avLst/>
          </a:prstGeom>
        </p:spPr>
        <p:txBody>
          <a:bodyPr wrap="square">
            <a:spAutoFit/>
          </a:bodyPr>
          <a:lstStyle/>
          <a:p>
            <a:pPr algn="just"/>
            <a:r>
              <a:rPr lang="ru-RU" sz="2400" i="1" dirty="0">
                <a:solidFill>
                  <a:srgbClr val="000000"/>
                </a:solidFill>
                <a:latin typeface="Times New Roman" panose="02020603050405020304" pitchFamily="18" charset="0"/>
                <a:cs typeface="Times New Roman" panose="02020603050405020304" pitchFamily="18" charset="0"/>
              </a:rPr>
              <a:t>Сетевые</a:t>
            </a:r>
            <a:r>
              <a:rPr lang="ru-RU" sz="2400" dirty="0">
                <a:solidFill>
                  <a:srgbClr val="000000"/>
                </a:solidFill>
                <a:latin typeface="Times New Roman" panose="02020603050405020304" pitchFamily="18" charset="0"/>
                <a:cs typeface="Times New Roman" panose="02020603050405020304" pitchFamily="18" charset="0"/>
              </a:rPr>
              <a:t> и </a:t>
            </a:r>
            <a:r>
              <a:rPr lang="ru-RU" sz="2400" i="1" dirty="0">
                <a:solidFill>
                  <a:srgbClr val="000000"/>
                </a:solidFill>
                <a:latin typeface="Times New Roman" panose="02020603050405020304" pitchFamily="18" charset="0"/>
                <a:cs typeface="Times New Roman" panose="02020603050405020304" pitchFamily="18" charset="0"/>
              </a:rPr>
              <a:t>PERT-диаграммы</a:t>
            </a:r>
            <a:r>
              <a:rPr lang="ru-RU" sz="2400" dirty="0">
                <a:solidFill>
                  <a:srgbClr val="000000"/>
                </a:solidFill>
                <a:latin typeface="Times New Roman" panose="02020603050405020304" pitchFamily="18" charset="0"/>
                <a:cs typeface="Times New Roman" panose="02020603050405020304" pitchFamily="18" charset="0"/>
              </a:rPr>
              <a:t> используются для планирования продолжительности проекта и выделения </a:t>
            </a:r>
            <a:r>
              <a:rPr lang="ru-RU" sz="2400" i="1" dirty="0">
                <a:solidFill>
                  <a:srgbClr val="000000"/>
                </a:solidFill>
                <a:latin typeface="Times New Roman" panose="02020603050405020304" pitchFamily="18" charset="0"/>
                <a:cs typeface="Times New Roman" panose="02020603050405020304" pitchFamily="18" charset="0"/>
              </a:rPr>
              <a:t>критических путей</a:t>
            </a:r>
            <a:r>
              <a:rPr lang="ru-RU" sz="2400" dirty="0">
                <a:solidFill>
                  <a:srgbClr val="000000"/>
                </a:solidFill>
                <a:latin typeface="Times New Roman" panose="02020603050405020304" pitchFamily="18" charset="0"/>
                <a:cs typeface="Times New Roman" panose="02020603050405020304" pitchFamily="18" charset="0"/>
              </a:rPr>
              <a:t> — последовательностей работ от начала до конца проекта, сумма длительностей которых максимальна среди таких последовательностей. В примере, представленном на </a:t>
            </a:r>
            <a:r>
              <a:rPr lang="ru-RU" sz="2400" dirty="0">
                <a:solidFill>
                  <a:srgbClr val="0071A6"/>
                </a:solidFill>
                <a:latin typeface="Times New Roman" panose="02020603050405020304" pitchFamily="18" charset="0"/>
                <a:cs typeface="Times New Roman" panose="02020603050405020304" pitchFamily="18" charset="0"/>
                <a:hlinkClick r:id="rId2"/>
              </a:rPr>
              <a:t>рис. </a:t>
            </a:r>
            <a:r>
              <a:rPr lang="en-US" sz="2400" dirty="0" smtClean="0">
                <a:solidFill>
                  <a:srgbClr val="0071A6"/>
                </a:solidFill>
                <a:latin typeface="Times New Roman" panose="02020603050405020304" pitchFamily="18" charset="0"/>
                <a:cs typeface="Times New Roman" panose="02020603050405020304" pitchFamily="18" charset="0"/>
              </a:rPr>
              <a:t>4</a:t>
            </a:r>
            <a:r>
              <a:rPr lang="ru-RU" sz="2400" dirty="0" smtClean="0">
                <a:solidFill>
                  <a:srgbClr val="000000"/>
                </a:solidFill>
                <a:latin typeface="Times New Roman" panose="02020603050405020304" pitchFamily="18" charset="0"/>
                <a:cs typeface="Times New Roman" panose="02020603050405020304" pitchFamily="18" charset="0"/>
              </a:rPr>
              <a:t>,</a:t>
            </a:r>
            <a:r>
              <a:rPr lang="ru-RU" sz="2400" dirty="0">
                <a:solidFill>
                  <a:srgbClr val="000000"/>
                </a:solidFill>
                <a:latin typeface="Times New Roman" panose="02020603050405020304" pitchFamily="18" charset="0"/>
                <a:cs typeface="Times New Roman" panose="02020603050405020304" pitchFamily="18" charset="0"/>
              </a:rPr>
              <a:t> </a:t>
            </a:r>
            <a:r>
              <a:rPr lang="ru-RU" sz="2400" i="1" dirty="0">
                <a:solidFill>
                  <a:srgbClr val="000000"/>
                </a:solidFill>
                <a:latin typeface="Times New Roman" panose="02020603050405020304" pitchFamily="18" charset="0"/>
                <a:cs typeface="Times New Roman" panose="02020603050405020304" pitchFamily="18" charset="0"/>
              </a:rPr>
              <a:t>критических путей</a:t>
            </a:r>
            <a:r>
              <a:rPr lang="ru-RU" sz="2400" dirty="0">
                <a:solidFill>
                  <a:srgbClr val="000000"/>
                </a:solidFill>
                <a:latin typeface="Times New Roman" panose="02020603050405020304" pitchFamily="18" charset="0"/>
                <a:cs typeface="Times New Roman" panose="02020603050405020304" pitchFamily="18" charset="0"/>
              </a:rPr>
              <a:t> несколько — работы, лежащие на них, изображены жирными стрелками. Выполнить проект быстрее, чем за время, требующееся для прохождения по </a:t>
            </a:r>
            <a:r>
              <a:rPr lang="ru-RU" sz="2400" i="1" dirty="0">
                <a:solidFill>
                  <a:srgbClr val="000000"/>
                </a:solidFill>
                <a:latin typeface="Times New Roman" panose="02020603050405020304" pitchFamily="18" charset="0"/>
                <a:cs typeface="Times New Roman" panose="02020603050405020304" pitchFamily="18" charset="0"/>
              </a:rPr>
              <a:t>критическому пути</a:t>
            </a:r>
            <a:r>
              <a:rPr lang="ru-RU" sz="2400" dirty="0">
                <a:solidFill>
                  <a:srgbClr val="000000"/>
                </a:solidFill>
                <a:latin typeface="Times New Roman" panose="02020603050405020304" pitchFamily="18" charset="0"/>
                <a:cs typeface="Times New Roman" panose="02020603050405020304" pitchFamily="18" charset="0"/>
              </a:rPr>
              <a:t>, нельзя. Поэтому </a:t>
            </a:r>
            <a:r>
              <a:rPr lang="ru-RU" sz="2400" i="1" dirty="0">
                <a:solidFill>
                  <a:srgbClr val="000000"/>
                </a:solidFill>
                <a:latin typeface="Times New Roman" panose="02020603050405020304" pitchFamily="18" charset="0"/>
                <a:cs typeface="Times New Roman" panose="02020603050405020304" pitchFamily="18" charset="0"/>
              </a:rPr>
              <a:t>критические пути</a:t>
            </a:r>
            <a:r>
              <a:rPr lang="ru-RU" sz="2400" dirty="0">
                <a:solidFill>
                  <a:srgbClr val="000000"/>
                </a:solidFill>
                <a:latin typeface="Times New Roman" panose="02020603050405020304" pitchFamily="18" charset="0"/>
                <a:cs typeface="Times New Roman" panose="02020603050405020304" pitchFamily="18" charset="0"/>
              </a:rPr>
              <a:t> используют для планирования основных поставок в ходе проекта. В нашем примере длительность проекта не может быть меньше, чем 10,7 месяцев. Кроме того, любая задержка в одной из работ, попавшей на </a:t>
            </a:r>
            <a:r>
              <a:rPr lang="ru-RU" sz="2400" i="1" dirty="0">
                <a:solidFill>
                  <a:srgbClr val="000000"/>
                </a:solidFill>
                <a:latin typeface="Times New Roman" panose="02020603050405020304" pitchFamily="18" charset="0"/>
                <a:cs typeface="Times New Roman" panose="02020603050405020304" pitchFamily="18" charset="0"/>
              </a:rPr>
              <a:t>критический путь</a:t>
            </a:r>
            <a:r>
              <a:rPr lang="ru-RU" sz="2400" dirty="0">
                <a:solidFill>
                  <a:srgbClr val="000000"/>
                </a:solidFill>
                <a:latin typeface="Times New Roman" panose="02020603050405020304" pitchFamily="18" charset="0"/>
                <a:cs typeface="Times New Roman" panose="02020603050405020304" pitchFamily="18" charset="0"/>
              </a:rPr>
              <a:t>, обязательно вызовет задержку проекта в целом, а значит, такие работы требуют повышенного внимания во время проекта.</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5662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415860" y="6372520"/>
            <a:ext cx="523218" cy="437298"/>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3" name="Прямоугольник 2"/>
          <p:cNvSpPr/>
          <p:nvPr/>
        </p:nvSpPr>
        <p:spPr>
          <a:xfrm>
            <a:off x="182251" y="1358999"/>
            <a:ext cx="11877774" cy="3046988"/>
          </a:xfrm>
          <a:prstGeom prst="rect">
            <a:avLst/>
          </a:prstGeom>
        </p:spPr>
        <p:txBody>
          <a:bodyPr wrap="square">
            <a:spAutoFit/>
          </a:bodyPr>
          <a:lstStyle/>
          <a:p>
            <a:r>
              <a:rPr lang="ru-RU" sz="2400" dirty="0" smtClean="0">
                <a:solidFill>
                  <a:srgbClr val="000000"/>
                </a:solidFill>
                <a:latin typeface="Times New Roman" panose="02020603050405020304" pitchFamily="18" charset="0"/>
                <a:cs typeface="Times New Roman" panose="02020603050405020304" pitchFamily="18" charset="0"/>
              </a:rPr>
              <a:t>	</a:t>
            </a:r>
            <a:r>
              <a:rPr lang="ru-RU" sz="2400" b="1" dirty="0" smtClean="0">
                <a:solidFill>
                  <a:srgbClr val="000000"/>
                </a:solidFill>
                <a:latin typeface="Times New Roman" panose="02020603050405020304" pitchFamily="18" charset="0"/>
                <a:cs typeface="Times New Roman" panose="02020603050405020304" pitchFamily="18" charset="0"/>
              </a:rPr>
              <a:t>PERT-диаграмма</a:t>
            </a:r>
            <a:r>
              <a:rPr lang="en-US" sz="2400" b="1" dirty="0" smtClean="0">
                <a:solidFill>
                  <a:srgbClr val="000000"/>
                </a:solidFill>
                <a:latin typeface="Times New Roman" panose="02020603050405020304" pitchFamily="18" charset="0"/>
                <a:cs typeface="Times New Roman" panose="02020603050405020304" pitchFamily="18" charset="0"/>
              </a:rPr>
              <a:t> </a:t>
            </a:r>
            <a:r>
              <a:rPr lang="ru-RU" sz="2400" b="1" dirty="0" smtClean="0">
                <a:solidFill>
                  <a:srgbClr val="000000"/>
                </a:solidFill>
                <a:latin typeface="Times New Roman" panose="02020603050405020304" pitchFamily="18" charset="0"/>
                <a:cs typeface="Times New Roman" panose="02020603050405020304" pitchFamily="18" charset="0"/>
              </a:rPr>
              <a:t>для программной системы</a:t>
            </a:r>
            <a:endParaRPr lang="ru-RU" sz="2400" b="1" dirty="0">
              <a:solidFill>
                <a:srgbClr val="000000"/>
              </a:solidFill>
              <a:latin typeface="Times New Roman" panose="02020603050405020304" pitchFamily="18" charset="0"/>
              <a:cs typeface="Times New Roman" panose="02020603050405020304" pitchFamily="18" charset="0"/>
            </a:endParaRPr>
          </a:p>
          <a:p>
            <a:pPr algn="just"/>
            <a:r>
              <a:rPr lang="ru-RU" sz="2400" dirty="0" smtClean="0">
                <a:solidFill>
                  <a:srgbClr val="202122"/>
                </a:solidFill>
                <a:latin typeface="Times New Roman" panose="02020603050405020304" pitchFamily="18" charset="0"/>
                <a:cs typeface="Times New Roman" panose="02020603050405020304" pitchFamily="18" charset="0"/>
              </a:rPr>
              <a:t>	На </a:t>
            </a:r>
            <a:r>
              <a:rPr lang="ru-RU" sz="2400" dirty="0">
                <a:solidFill>
                  <a:srgbClr val="202122"/>
                </a:solidFill>
                <a:latin typeface="Times New Roman" panose="02020603050405020304" pitchFamily="18" charset="0"/>
                <a:cs typeface="Times New Roman" panose="02020603050405020304" pitchFamily="18" charset="0"/>
              </a:rPr>
              <a:t>функциональных схемах нельзя показать порядок взаимодействия программ. </a:t>
            </a:r>
            <a:r>
              <a:rPr lang="ru-RU" sz="2400" dirty="0">
                <a:solidFill>
                  <a:srgbClr val="202122"/>
                </a:solidFill>
                <a:latin typeface="Times New Roman" panose="02020603050405020304" pitchFamily="18" charset="0"/>
                <a:cs typeface="Times New Roman" panose="02020603050405020304" pitchFamily="18" charset="0"/>
              </a:rPr>
              <a:t>Для этого удобнее использовать </a:t>
            </a:r>
            <a:r>
              <a:rPr lang="ru-RU" sz="2400" dirty="0">
                <a:solidFill>
                  <a:srgbClr val="202122"/>
                </a:solidFill>
                <a:latin typeface="Times New Roman" panose="02020603050405020304" pitchFamily="18" charset="0"/>
                <a:cs typeface="Times New Roman" panose="02020603050405020304" pitchFamily="18" charset="0"/>
              </a:rPr>
              <a:t>PERT-диаграммы. На </a:t>
            </a:r>
            <a:r>
              <a:rPr lang="ru-RU" sz="2400" dirty="0">
                <a:solidFill>
                  <a:srgbClr val="202122"/>
                </a:solidFill>
                <a:latin typeface="Times New Roman" panose="02020603050405020304" pitchFamily="18" charset="0"/>
                <a:cs typeface="Times New Roman" panose="02020603050405020304" pitchFamily="18" charset="0"/>
              </a:rPr>
              <a:t>PERT-диаграмме не указываются наборы или потоки данных. Она отображает связи по управлению, существующие в системе, а также координацию выполняемых действий. Каждая стрелка соответствует определенной операции, а каждый кружок — событию, под которым понимается завершение одной или несколько операций и переход к другим. </a:t>
            </a:r>
            <a:r>
              <a:rPr lang="ru-RU" sz="2400" dirty="0">
                <a:solidFill>
                  <a:srgbClr val="202122"/>
                </a:solidFill>
                <a:latin typeface="Times New Roman" panose="02020603050405020304" pitchFamily="18" charset="0"/>
                <a:cs typeface="Times New Roman" panose="02020603050405020304" pitchFamily="18" charset="0"/>
              </a:rPr>
              <a:t>По содержанию эти символы прямо противоположны аналогичным обозначениям на </a:t>
            </a:r>
            <a:r>
              <a:rPr lang="ru-RU" sz="2400" dirty="0" smtClean="0">
                <a:solidFill>
                  <a:srgbClr val="202122"/>
                </a:solidFill>
                <a:latin typeface="Times New Roman" panose="02020603050405020304" pitchFamily="18" charset="0"/>
                <a:cs typeface="Times New Roman" panose="02020603050405020304" pitchFamily="18" charset="0"/>
              </a:rPr>
              <a:t>граф-диаграммах. </a:t>
            </a:r>
            <a:endParaRPr lang="ru-RU" sz="2400"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018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651530" y="6325385"/>
            <a:ext cx="372389" cy="36188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pic>
        <p:nvPicPr>
          <p:cNvPr id="11266" name="Picture 2" descr="https://studfile.net/html/77822/250/html_DHIMd6Eiqp.y40j/htmlconvd-DgXuOq_html_63ba4e74704532f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485" y="0"/>
            <a:ext cx="6798454" cy="5566265"/>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311084" y="5719227"/>
            <a:ext cx="11208471" cy="1138773"/>
          </a:xfrm>
          <a:prstGeom prst="rect">
            <a:avLst/>
          </a:prstGeom>
        </p:spPr>
        <p:txBody>
          <a:bodyPr wrap="square">
            <a:spAutoFit/>
          </a:bodyPr>
          <a:lstStyle/>
          <a:p>
            <a:pPr algn="ctr"/>
            <a:r>
              <a:rPr lang="ru-RU" sz="1600" b="1" i="1" dirty="0">
                <a:solidFill>
                  <a:srgbClr val="000000"/>
                </a:solidFill>
                <a:latin typeface="Arial" panose="020B0604020202020204" pitchFamily="34" charset="0"/>
              </a:rPr>
              <a:t>Рис. </a:t>
            </a:r>
            <a:r>
              <a:rPr lang="ru-RU" sz="1600" b="1" i="1" dirty="0" smtClean="0">
                <a:solidFill>
                  <a:srgbClr val="000000"/>
                </a:solidFill>
                <a:latin typeface="Arial" panose="020B0604020202020204" pitchFamily="34" charset="0"/>
              </a:rPr>
              <a:t>5. </a:t>
            </a:r>
            <a:r>
              <a:rPr lang="ru-RU" sz="1600" b="1" i="1" dirty="0">
                <a:solidFill>
                  <a:srgbClr val="000000"/>
                </a:solidFill>
                <a:latin typeface="Arial" panose="020B0604020202020204" pitchFamily="34" charset="0"/>
              </a:rPr>
              <a:t>PERT-диаграмма рендеринга (просчёта финальной картинки</a:t>
            </a:r>
            <a:r>
              <a:rPr lang="ru-RU" sz="1600" b="1" i="1" dirty="0" smtClean="0">
                <a:solidFill>
                  <a:srgbClr val="000000"/>
                </a:solidFill>
                <a:latin typeface="Arial" panose="020B0604020202020204" pitchFamily="34" charset="0"/>
              </a:rPr>
              <a:t>)</a:t>
            </a:r>
          </a:p>
          <a:p>
            <a:pPr algn="ctr"/>
            <a:r>
              <a:rPr lang="ru-RU" sz="1600" b="1" i="1" dirty="0" smtClean="0">
                <a:solidFill>
                  <a:srgbClr val="000000"/>
                </a:solidFill>
                <a:latin typeface="Arial" panose="020B0604020202020204" pitchFamily="34" charset="0"/>
              </a:rPr>
              <a:t> </a:t>
            </a:r>
            <a:r>
              <a:rPr lang="ru-RU" sz="1600" b="1" i="1" dirty="0">
                <a:solidFill>
                  <a:srgbClr val="000000"/>
                </a:solidFill>
                <a:latin typeface="Arial" panose="020B0604020202020204" pitchFamily="34" charset="0"/>
              </a:rPr>
              <a:t>трёхмерного объекта с анимацией и освещением.</a:t>
            </a:r>
            <a:endParaRPr lang="ru-RU" sz="1600" b="1" dirty="0">
              <a:solidFill>
                <a:srgbClr val="000000"/>
              </a:solidFill>
              <a:latin typeface="Arial" panose="020B0604020202020204" pitchFamily="34" charset="0"/>
            </a:endParaRPr>
          </a:p>
          <a:p>
            <a:r>
              <a:rPr lang="ru-RU" dirty="0">
                <a:solidFill>
                  <a:srgbClr val="000000"/>
                </a:solidFill>
                <a:latin typeface="Arial" panose="020B0604020202020204" pitchFamily="34" charset="0"/>
              </a:rPr>
              <a:t>На рисунке </a:t>
            </a:r>
            <a:r>
              <a:rPr lang="ru-RU" dirty="0" smtClean="0">
                <a:solidFill>
                  <a:srgbClr val="000000"/>
                </a:solidFill>
                <a:latin typeface="Arial" panose="020B0604020202020204" pitchFamily="34" charset="0"/>
              </a:rPr>
              <a:t>5 </a:t>
            </a:r>
            <a:r>
              <a:rPr lang="ru-RU" dirty="0">
                <a:solidFill>
                  <a:srgbClr val="000000"/>
                </a:solidFill>
                <a:latin typeface="Arial" panose="020B0604020202020204" pitchFamily="34" charset="0"/>
              </a:rPr>
              <a:t>представлена PERT-диаграмма рендеринга (просчёта финальной картинки) трёхмерного объекта с анимацией и освещением.</a:t>
            </a:r>
            <a:endParaRPr lang="ru-RU" dirty="0"/>
          </a:p>
        </p:txBody>
      </p:sp>
    </p:spTree>
    <p:extLst>
      <p:ext uri="{BB962C8B-B14F-4D97-AF65-F5344CB8AC3E}">
        <p14:creationId xmlns:p14="http://schemas.microsoft.com/office/powerpoint/2010/main" val="2053528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a:xfrm>
            <a:off x="535414" y="5444231"/>
            <a:ext cx="11340663" cy="1413769"/>
          </a:xfrm>
          <a:prstGeom prst="rect">
            <a:avLst/>
          </a:prstGeom>
        </p:spPr>
        <p:txBody>
          <a:bodyPr>
            <a:normAutofit fontScale="92500" lnSpcReduction="10000"/>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pPr marL="0" marR="0" lvl="0" indent="0" algn="just" defTabSz="457200" rtl="0" eaLnBrk="1" fontAlgn="base" latinLnBrk="0" hangingPunct="1">
              <a:lnSpc>
                <a:spcPct val="100000"/>
              </a:lnSpc>
              <a:spcBef>
                <a:spcPct val="0"/>
              </a:spcBef>
              <a:spcAft>
                <a:spcPct val="0"/>
              </a:spcAft>
              <a:buClrTx/>
              <a:buSzTx/>
              <a:buFontTx/>
              <a:buNone/>
              <a:tabLst/>
              <a:defRPr/>
            </a:pPr>
            <a:r>
              <a:rPr kumimoji="0" lang="ru-RU" sz="2400" b="0" i="0" u="none" strike="noStrike" kern="1200" cap="none" spc="0" normalizeH="0" baseline="0" noProof="0" dirty="0" smtClean="0">
                <a:ln>
                  <a:noFill/>
                </a:ln>
                <a:solidFill>
                  <a:prstClr val="black"/>
                </a:solidFill>
                <a:effectLst/>
                <a:uLnTx/>
                <a:uFillTx/>
                <a:latin typeface="Arial" panose="020B0604020202020204" pitchFamily="34" charset="0"/>
                <a:ea typeface="+mj-ea"/>
                <a:cs typeface="Arial" panose="020B0604020202020204" pitchFamily="34" charset="0"/>
              </a:rPr>
              <a:t> </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ru-RU" sz="2400" b="0" i="1"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Оформление : № группы, Ф.И.О. , номер,</a:t>
            </a:r>
            <a:r>
              <a:rPr kumimoji="0" lang="en-US" sz="2400" b="0" i="1"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ru-RU" sz="2400" b="0" i="1"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тема практического занятия, основной текст (структурированный, рисунки),  выводы.</a:t>
            </a:r>
          </a:p>
          <a:p>
            <a:pPr marL="0" marR="0" lvl="0" indent="0" algn="just" defTabSz="457200" rtl="0" eaLnBrk="1" fontAlgn="base" latinLnBrk="0" hangingPunct="1">
              <a:lnSpc>
                <a:spcPct val="100000"/>
              </a:lnSpc>
              <a:spcBef>
                <a:spcPct val="0"/>
              </a:spcBef>
              <a:spcAft>
                <a:spcPct val="0"/>
              </a:spcAft>
              <a:buClrTx/>
              <a:buSzTx/>
              <a:buFontTx/>
              <a:buNone/>
              <a:tabLst/>
              <a:defRPr/>
            </a:pPr>
            <a:r>
              <a:rPr kumimoji="0" lang="en-US" sz="2400" b="0" i="1"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konst17@mail.ru</a:t>
            </a:r>
            <a:endParaRPr kumimoji="0" lang="ru-RU" sz="2400" b="0" i="1" u="none"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just" defTabSz="457200" rtl="0" eaLnBrk="1" fontAlgn="base" latinLnBrk="0" hangingPunct="1">
              <a:lnSpc>
                <a:spcPct val="100000"/>
              </a:lnSpc>
              <a:spcBef>
                <a:spcPct val="0"/>
              </a:spcBef>
              <a:spcAft>
                <a:spcPct val="0"/>
              </a:spcAft>
              <a:buClrTx/>
              <a:buSzTx/>
              <a:buFontTx/>
              <a:buNone/>
              <a:tabLst/>
              <a:defRPr/>
            </a:pPr>
            <a:endParaRPr kumimoji="0" lang="ru-RU" sz="2400" b="0" i="1" u="none" strike="noStrike" kern="1200" cap="none" spc="0" normalizeH="0" baseline="0" noProof="0" dirty="0">
              <a:ln>
                <a:noFill/>
              </a:ln>
              <a:solidFill>
                <a:prstClr val="black"/>
              </a:solidFill>
              <a:effectLst/>
              <a:uLnTx/>
              <a:uFillTx/>
              <a:latin typeface="Arial" panose="020B0604020202020204" pitchFamily="34" charset="0"/>
              <a:ea typeface="+mj-ea"/>
              <a:cs typeface="Arial" panose="020B0604020202020204" pitchFamily="34" charset="0"/>
            </a:endParaRPr>
          </a:p>
        </p:txBody>
      </p:sp>
      <p:sp>
        <p:nvSpPr>
          <p:cNvPr id="3" name="Прямоугольник 2"/>
          <p:cNvSpPr/>
          <p:nvPr/>
        </p:nvSpPr>
        <p:spPr>
          <a:xfrm>
            <a:off x="437166" y="0"/>
            <a:ext cx="11537161" cy="6532558"/>
          </a:xfrm>
          <a:prstGeom prst="rect">
            <a:avLst/>
          </a:prstGeom>
        </p:spPr>
        <p:txBody>
          <a:bodyPr wrap="square">
            <a:spAutoFit/>
          </a:bodyPr>
          <a:lstStyle/>
          <a:p>
            <a:pPr marL="0" marR="0" lvl="0" indent="540385" algn="l" defTabSz="457200" rtl="0" eaLnBrk="1" fontAlgn="auto" latinLnBrk="0" hangingPunct="1">
              <a:lnSpc>
                <a:spcPct val="150000"/>
              </a:lnSpc>
              <a:spcBef>
                <a:spcPts val="600"/>
              </a:spcBef>
              <a:spcAft>
                <a:spcPts val="0"/>
              </a:spcAft>
              <a:buClrTx/>
              <a:buSzTx/>
              <a:buFontTx/>
              <a:buNone/>
              <a:tabLst/>
              <a:defRPr/>
            </a:pPr>
            <a:r>
              <a:rPr kumimoji="0" lang="ru-RU"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Задание: </a:t>
            </a:r>
            <a:endParaRPr lang="ru-RU" sz="2400" b="1" dirty="0" smtClean="0">
              <a:solidFill>
                <a:prstClr val="black"/>
              </a:solidFill>
              <a:latin typeface="Times New Roman" panose="02020603050405020304" pitchFamily="18" charset="0"/>
              <a:ea typeface="Calibri" panose="020F0502020204030204" pitchFamily="34" charset="0"/>
            </a:endParaRPr>
          </a:p>
          <a:p>
            <a:pPr marL="355600" indent="-342900">
              <a:lnSpc>
                <a:spcPct val="150000"/>
              </a:lnSpc>
              <a:buAutoNum type="arabicPeriod"/>
              <a:tabLst>
                <a:tab pos="457834" algn="l"/>
              </a:tabLst>
            </a:pPr>
            <a:r>
              <a:rPr lang="ru-RU" sz="2000" b="1" dirty="0" smtClean="0">
                <a:solidFill>
                  <a:schemeClr val="bg1"/>
                </a:solidFill>
                <a:latin typeface="Times New Roman"/>
                <a:cs typeface="Times New Roman"/>
              </a:rPr>
              <a:t>Представьте  индивидуальный программный проект с помощью </a:t>
            </a:r>
            <a:r>
              <a:rPr lang="en-US" sz="2000" b="1" dirty="0" smtClean="0">
                <a:solidFill>
                  <a:schemeClr val="bg1"/>
                </a:solidFill>
                <a:latin typeface="Times New Roman"/>
                <a:cs typeface="Times New Roman"/>
              </a:rPr>
              <a:t>PERT –</a:t>
            </a:r>
            <a:r>
              <a:rPr lang="ru-RU" sz="2000" b="1" dirty="0" smtClean="0">
                <a:solidFill>
                  <a:schemeClr val="bg1"/>
                </a:solidFill>
                <a:latin typeface="Times New Roman"/>
                <a:cs typeface="Times New Roman"/>
              </a:rPr>
              <a:t> диаграммы с точки зрения управления проектом</a:t>
            </a:r>
          </a:p>
          <a:p>
            <a:pPr marL="355600" indent="-342900">
              <a:lnSpc>
                <a:spcPct val="150000"/>
              </a:lnSpc>
              <a:buFontTx/>
              <a:buAutoNum type="arabicPeriod"/>
              <a:tabLst>
                <a:tab pos="457834" algn="l"/>
              </a:tabLst>
            </a:pPr>
            <a:r>
              <a:rPr lang="ru-RU" sz="2000" b="1" dirty="0" smtClean="0">
                <a:solidFill>
                  <a:schemeClr val="bg1"/>
                </a:solidFill>
                <a:latin typeface="Times New Roman"/>
                <a:cs typeface="Times New Roman"/>
              </a:rPr>
              <a:t>Представьте  </a:t>
            </a:r>
            <a:r>
              <a:rPr lang="ru-RU" sz="2000" b="1" dirty="0">
                <a:solidFill>
                  <a:schemeClr val="bg1"/>
                </a:solidFill>
                <a:latin typeface="Times New Roman"/>
                <a:cs typeface="Times New Roman"/>
              </a:rPr>
              <a:t>индивидуальный программный проект с помощью </a:t>
            </a:r>
            <a:r>
              <a:rPr lang="en-US" sz="2000" b="1" dirty="0">
                <a:solidFill>
                  <a:schemeClr val="bg1"/>
                </a:solidFill>
                <a:latin typeface="Times New Roman"/>
                <a:cs typeface="Times New Roman"/>
              </a:rPr>
              <a:t>PERT –</a:t>
            </a:r>
            <a:r>
              <a:rPr lang="ru-RU" sz="2000" b="1" dirty="0">
                <a:solidFill>
                  <a:schemeClr val="bg1"/>
                </a:solidFill>
                <a:latin typeface="Times New Roman"/>
                <a:cs typeface="Times New Roman"/>
              </a:rPr>
              <a:t> диаграммы с точки </a:t>
            </a:r>
            <a:r>
              <a:rPr lang="ru-RU" sz="2000" b="1" dirty="0" smtClean="0">
                <a:solidFill>
                  <a:schemeClr val="bg1"/>
                </a:solidFill>
                <a:latin typeface="Times New Roman"/>
                <a:cs typeface="Times New Roman"/>
              </a:rPr>
              <a:t>программной системы.</a:t>
            </a:r>
          </a:p>
          <a:p>
            <a:pPr marL="355600" indent="-342900">
              <a:lnSpc>
                <a:spcPct val="150000"/>
              </a:lnSpc>
              <a:buFontTx/>
              <a:buAutoNum type="arabicPeriod"/>
              <a:tabLst>
                <a:tab pos="457834" algn="l"/>
              </a:tabLst>
            </a:pPr>
            <a:r>
              <a:rPr lang="ru-RU" sz="2000" b="1" dirty="0" smtClean="0">
                <a:solidFill>
                  <a:schemeClr val="bg1"/>
                </a:solidFill>
                <a:latin typeface="Times New Roman"/>
                <a:cs typeface="Times New Roman"/>
              </a:rPr>
              <a:t>Ответьте письменно на следующие вопросы:</a:t>
            </a:r>
            <a:endParaRPr lang="en-US" sz="2000" b="1" dirty="0" smtClean="0">
              <a:solidFill>
                <a:schemeClr val="bg1"/>
              </a:solidFill>
              <a:latin typeface="Times New Roman"/>
              <a:cs typeface="Times New Roman"/>
            </a:endParaRPr>
          </a:p>
          <a:p>
            <a:pPr marL="355600" indent="-342900">
              <a:lnSpc>
                <a:spcPct val="150000"/>
              </a:lnSpc>
              <a:buFont typeface="Arial" panose="020B0604020202020204" pitchFamily="34" charset="0"/>
              <a:buChar char="•"/>
              <a:tabLst>
                <a:tab pos="457834" algn="l"/>
              </a:tabLst>
            </a:pPr>
            <a:r>
              <a:rPr lang="ru-RU" sz="2000" b="1" dirty="0" smtClean="0">
                <a:solidFill>
                  <a:schemeClr val="bg1"/>
                </a:solidFill>
                <a:latin typeface="Times New Roman"/>
                <a:cs typeface="Times New Roman"/>
              </a:rPr>
              <a:t>дайте определение программной спецификации, для чего она нужна;</a:t>
            </a:r>
          </a:p>
          <a:p>
            <a:pPr marL="355600" indent="-342900">
              <a:lnSpc>
                <a:spcPct val="150000"/>
              </a:lnSpc>
              <a:buFont typeface="Arial" panose="020B0604020202020204" pitchFamily="34" charset="0"/>
              <a:buChar char="•"/>
              <a:tabLst>
                <a:tab pos="457834" algn="l"/>
              </a:tabLst>
            </a:pPr>
            <a:r>
              <a:rPr lang="ru-RU" sz="2000" b="1" dirty="0" smtClean="0">
                <a:solidFill>
                  <a:schemeClr val="bg1"/>
                </a:solidFill>
                <a:latin typeface="Times New Roman"/>
                <a:cs typeface="Times New Roman"/>
              </a:rPr>
              <a:t>перечислите основные свойства спецификаций;</a:t>
            </a:r>
          </a:p>
          <a:p>
            <a:pPr marL="355600" indent="-342900">
              <a:lnSpc>
                <a:spcPct val="150000"/>
              </a:lnSpc>
              <a:buFont typeface="Arial" panose="020B0604020202020204" pitchFamily="34" charset="0"/>
              <a:buChar char="•"/>
              <a:tabLst>
                <a:tab pos="457834" algn="l"/>
              </a:tabLst>
            </a:pPr>
            <a:r>
              <a:rPr lang="ru-RU" sz="2000" b="1" dirty="0" smtClean="0">
                <a:solidFill>
                  <a:schemeClr val="bg1"/>
                </a:solidFill>
                <a:latin typeface="Times New Roman"/>
                <a:cs typeface="Times New Roman"/>
              </a:rPr>
              <a:t>Перечислите основные характеристики языков спецификаций;</a:t>
            </a:r>
          </a:p>
          <a:p>
            <a:pPr marL="355600" indent="-342900">
              <a:lnSpc>
                <a:spcPct val="150000"/>
              </a:lnSpc>
              <a:buFont typeface="Arial" panose="020B0604020202020204" pitchFamily="34" charset="0"/>
              <a:buChar char="•"/>
              <a:tabLst>
                <a:tab pos="457834" algn="l"/>
              </a:tabLst>
            </a:pPr>
            <a:r>
              <a:rPr lang="ru-RU" sz="2000" b="1" dirty="0" smtClean="0">
                <a:solidFill>
                  <a:schemeClr val="bg1"/>
                </a:solidFill>
                <a:latin typeface="Times New Roman"/>
                <a:cs typeface="Times New Roman"/>
              </a:rPr>
              <a:t>Опишите методы структурного анализа;</a:t>
            </a:r>
          </a:p>
          <a:p>
            <a:pPr marL="355600" indent="-342900">
              <a:lnSpc>
                <a:spcPct val="150000"/>
              </a:lnSpc>
              <a:buFont typeface="Arial" panose="020B0604020202020204" pitchFamily="34" charset="0"/>
              <a:buChar char="•"/>
              <a:tabLst>
                <a:tab pos="457834" algn="l"/>
              </a:tabLst>
            </a:pPr>
            <a:r>
              <a:rPr lang="ru-RU" sz="2000" b="1" dirty="0" smtClean="0">
                <a:solidFill>
                  <a:schemeClr val="bg1"/>
                </a:solidFill>
                <a:latin typeface="Times New Roman"/>
                <a:cs typeface="Times New Roman"/>
              </a:rPr>
              <a:t>Дайте определение </a:t>
            </a:r>
            <a:r>
              <a:rPr lang="en-US" sz="2000" b="1" dirty="0" smtClean="0">
                <a:solidFill>
                  <a:schemeClr val="bg1"/>
                </a:solidFill>
                <a:latin typeface="Times New Roman"/>
                <a:cs typeface="Times New Roman"/>
              </a:rPr>
              <a:t>PERT-</a:t>
            </a:r>
            <a:r>
              <a:rPr lang="ru-RU" sz="2000" b="1" dirty="0" smtClean="0">
                <a:solidFill>
                  <a:schemeClr val="bg1"/>
                </a:solidFill>
                <a:latin typeface="Times New Roman"/>
                <a:cs typeface="Times New Roman"/>
              </a:rPr>
              <a:t>диаграммы, для каких целей они применяются.</a:t>
            </a:r>
          </a:p>
          <a:p>
            <a:pPr marL="355600" indent="-342900">
              <a:lnSpc>
                <a:spcPct val="150000"/>
              </a:lnSpc>
              <a:buFont typeface="Arial" panose="020B0604020202020204" pitchFamily="34" charset="0"/>
              <a:buChar char="•"/>
              <a:tabLst>
                <a:tab pos="457834" algn="l"/>
              </a:tabLst>
            </a:pPr>
            <a:r>
              <a:rPr lang="ru-RU" sz="2000" b="1" dirty="0" smtClean="0">
                <a:solidFill>
                  <a:schemeClr val="bg1"/>
                </a:solidFill>
                <a:latin typeface="Times New Roman"/>
                <a:cs typeface="Times New Roman"/>
              </a:rPr>
              <a:t>Выводы.</a:t>
            </a:r>
          </a:p>
          <a:p>
            <a:pPr marL="355600" indent="-342900">
              <a:lnSpc>
                <a:spcPts val="2110"/>
              </a:lnSpc>
              <a:buFont typeface="Arial" panose="020B0604020202020204" pitchFamily="34" charset="0"/>
              <a:buChar char="•"/>
              <a:tabLst>
                <a:tab pos="457834" algn="l"/>
              </a:tabLst>
            </a:pPr>
            <a:endParaRPr lang="ru-RU" sz="2000" b="1" dirty="0">
              <a:solidFill>
                <a:schemeClr val="bg1"/>
              </a:solidFill>
              <a:latin typeface="Times New Roman"/>
              <a:cs typeface="Times New Roman"/>
            </a:endParaRPr>
          </a:p>
          <a:p>
            <a:pPr marL="355600" indent="-342900">
              <a:lnSpc>
                <a:spcPts val="2110"/>
              </a:lnSpc>
              <a:buAutoNum type="arabicPeriod"/>
              <a:tabLst>
                <a:tab pos="457834" algn="l"/>
              </a:tabLst>
            </a:pPr>
            <a:endParaRPr lang="ru-RU" b="1" dirty="0" smtClean="0">
              <a:solidFill>
                <a:schemeClr val="bg1"/>
              </a:solidFill>
              <a:latin typeface="Times New Roman"/>
              <a:cs typeface="Times New Roman"/>
            </a:endParaRPr>
          </a:p>
          <a:p>
            <a:pPr marL="355600" indent="-342900">
              <a:lnSpc>
                <a:spcPts val="2110"/>
              </a:lnSpc>
              <a:buAutoNum type="arabicPeriod"/>
              <a:tabLst>
                <a:tab pos="457834" algn="l"/>
              </a:tabLst>
            </a:pPr>
            <a:endParaRPr lang="ru-RU" sz="1600" i="1" dirty="0" smtClean="0">
              <a:solidFill>
                <a:schemeClr val="bg1"/>
              </a:solidFill>
            </a:endParaRPr>
          </a:p>
        </p:txBody>
      </p:sp>
    </p:spTree>
    <p:extLst>
      <p:ext uri="{BB962C8B-B14F-4D97-AF65-F5344CB8AC3E}">
        <p14:creationId xmlns:p14="http://schemas.microsoft.com/office/powerpoint/2010/main" val="1595973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698664" y="6193411"/>
            <a:ext cx="278121" cy="328367"/>
          </a:xfrm>
        </p:spPr>
        <p:txBody>
          <a:bodyPr/>
          <a:lstStyle/>
          <a:p>
            <a:fld id="{D57F1E4F-1CFF-5643-939E-217C01CDF565}" type="slidenum">
              <a:rPr lang="en-US" sz="1200" smtClean="0"/>
              <a:pPr/>
              <a:t>3</a:t>
            </a:fld>
            <a:endParaRPr lang="en-US" sz="1200" dirty="0"/>
          </a:p>
        </p:txBody>
      </p:sp>
      <p:sp>
        <p:nvSpPr>
          <p:cNvPr id="5" name="Прямоугольник 4"/>
          <p:cNvSpPr/>
          <p:nvPr/>
        </p:nvSpPr>
        <p:spPr>
          <a:xfrm>
            <a:off x="497280" y="117693"/>
            <a:ext cx="11340444" cy="7109639"/>
          </a:xfrm>
          <a:prstGeom prst="rect">
            <a:avLst/>
          </a:prstGeom>
        </p:spPr>
        <p:txBody>
          <a:bodyPr wrap="square">
            <a:spAutoFit/>
          </a:bodyPr>
          <a:lstStyle/>
          <a:p>
            <a:pPr algn="just" hangingPunct="0"/>
            <a:r>
              <a:rPr lang="en-US" sz="2400" dirty="0" smtClean="0">
                <a:solidFill>
                  <a:schemeClr val="bg1"/>
                </a:solidFill>
                <a:latin typeface="Times New Roman" panose="02020603050405020304" pitchFamily="18" charset="0"/>
                <a:ea typeface="Times New Roman" panose="02020603050405020304" pitchFamily="18" charset="0"/>
              </a:rPr>
              <a:t>	</a:t>
            </a:r>
            <a:r>
              <a:rPr lang="ru-RU" sz="2400" dirty="0" smtClean="0">
                <a:solidFill>
                  <a:schemeClr val="bg1"/>
                </a:solidFill>
                <a:latin typeface="Times New Roman" panose="02020603050405020304" pitchFamily="18" charset="0"/>
                <a:ea typeface="Times New Roman" panose="02020603050405020304" pitchFamily="18" charset="0"/>
              </a:rPr>
              <a:t>С </a:t>
            </a:r>
            <a:r>
              <a:rPr lang="ru-RU" sz="2400" dirty="0">
                <a:solidFill>
                  <a:schemeClr val="bg1"/>
                </a:solidFill>
                <a:latin typeface="Times New Roman" panose="02020603050405020304" pitchFamily="18" charset="0"/>
                <a:ea typeface="Times New Roman" panose="02020603050405020304" pitchFamily="18" charset="0"/>
              </a:rPr>
              <a:t>другой стороны, требования к программе, отраженные в техническом задании, также обращены к человеку. Однако спецификация более формально, чем требования, описывает решаемую задачу</a:t>
            </a:r>
            <a:r>
              <a:rPr lang="ru-RU" sz="2400" dirty="0" smtClean="0">
                <a:solidFill>
                  <a:schemeClr val="bg1"/>
                </a:solidFill>
                <a:latin typeface="Times New Roman" panose="02020603050405020304" pitchFamily="18" charset="0"/>
                <a:ea typeface="Times New Roman" panose="02020603050405020304" pitchFamily="18" charset="0"/>
              </a:rPr>
              <a:t>.</a:t>
            </a:r>
            <a:endParaRPr lang="en-US" sz="2400" dirty="0" smtClean="0">
              <a:solidFill>
                <a:schemeClr val="bg1"/>
              </a:solidFill>
              <a:latin typeface="Times New Roman" panose="02020603050405020304" pitchFamily="18" charset="0"/>
              <a:ea typeface="Times New Roman" panose="02020603050405020304" pitchFamily="18" charset="0"/>
            </a:endParaRPr>
          </a:p>
          <a:p>
            <a:pPr algn="just" hangingPunct="0"/>
            <a:r>
              <a:rPr lang="en-US" sz="2400" i="1" dirty="0">
                <a:solidFill>
                  <a:schemeClr val="bg1"/>
                </a:solidFill>
                <a:latin typeface="Times New Roman" panose="02020603050405020304" pitchFamily="18" charset="0"/>
                <a:ea typeface="Times New Roman" panose="02020603050405020304" pitchFamily="18" charset="0"/>
              </a:rPr>
              <a:t>	</a:t>
            </a:r>
            <a:r>
              <a:rPr lang="ru-RU" sz="2400" b="1" i="1" dirty="0">
                <a:solidFill>
                  <a:schemeClr val="bg1"/>
                </a:solidFill>
                <a:latin typeface="Times New Roman" panose="02020603050405020304" pitchFamily="18" charset="0"/>
                <a:ea typeface="Times New Roman" panose="02020603050405020304" pitchFamily="18" charset="0"/>
              </a:rPr>
              <a:t>Спецификация</a:t>
            </a:r>
            <a:r>
              <a:rPr lang="ru-RU" sz="2400" i="1" dirty="0">
                <a:solidFill>
                  <a:schemeClr val="bg1"/>
                </a:solidFill>
                <a:latin typeface="Times New Roman" panose="02020603050405020304" pitchFamily="18" charset="0"/>
                <a:ea typeface="Times New Roman" panose="02020603050405020304" pitchFamily="18" charset="0"/>
              </a:rPr>
              <a:t> - это точное, однозначное, недвусмысленное описание. Написать спецификацию - значит, прежде всего, подобрать точные понятия, адекватные задаче. Это еще один аспект, в котором проявляется тесная связь спецификаций программ с математикой</a:t>
            </a:r>
            <a:r>
              <a:rPr lang="ru-RU" sz="2400" i="1" dirty="0" smtClean="0">
                <a:solidFill>
                  <a:schemeClr val="bg1"/>
                </a:solidFill>
                <a:latin typeface="Times New Roman" panose="02020603050405020304" pitchFamily="18" charset="0"/>
                <a:ea typeface="Times New Roman" panose="02020603050405020304" pitchFamily="18" charset="0"/>
              </a:rPr>
              <a:t>.</a:t>
            </a:r>
          </a:p>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В </a:t>
            </a:r>
            <a:r>
              <a:rPr lang="ru-RU" sz="2400" dirty="0">
                <a:solidFill>
                  <a:schemeClr val="bg1"/>
                </a:solidFill>
                <a:latin typeface="Times New Roman" panose="02020603050405020304" pitchFamily="18" charset="0"/>
                <a:ea typeface="Times New Roman" panose="02020603050405020304" pitchFamily="18" charset="0"/>
              </a:rPr>
              <a:t>спецификации программы имеет смысл выделить по крайней мере две существенно разные части. Одна описывает объекты, действующие в задаче: разбиение задачи на подзадачи; входные и выходные данные, связи между ними, если речь идет о задаче преобразования данных или вычислении функции, процессы и действия, если речь идет о задаче управления или взаимодействия с внешней средой, реакции на исключительные ситуации и т.д. Эта часть называется </a:t>
            </a:r>
            <a:r>
              <a:rPr lang="ru-RU" sz="2400" b="1" i="1" dirty="0">
                <a:solidFill>
                  <a:schemeClr val="bg1"/>
                </a:solidFill>
                <a:latin typeface="Times New Roman" panose="02020603050405020304" pitchFamily="18" charset="0"/>
                <a:ea typeface="Times New Roman" panose="02020603050405020304" pitchFamily="18" charset="0"/>
              </a:rPr>
              <a:t>функциональной спецификацией</a:t>
            </a:r>
            <a:r>
              <a:rPr lang="ru-RU" sz="2400" dirty="0">
                <a:solidFill>
                  <a:schemeClr val="bg1"/>
                </a:solidFill>
                <a:latin typeface="Times New Roman" panose="02020603050405020304" pitchFamily="18" charset="0"/>
                <a:ea typeface="Times New Roman" panose="02020603050405020304" pitchFamily="18" charset="0"/>
              </a:rPr>
              <a:t>. Она описывает функцию программы, решающей задачу. Другая часть спецификации касается таких аспектов, как скорость работы программы или используемые ею ресурсы, характеристики аппаратуры, на которой она должна работать, специальные требования к надежности и безопасности и т.д. Эту часть называют </a:t>
            </a:r>
            <a:r>
              <a:rPr lang="ru-RU" sz="2400" b="1" i="1" dirty="0">
                <a:solidFill>
                  <a:schemeClr val="bg1"/>
                </a:solidFill>
                <a:latin typeface="Times New Roman" panose="02020603050405020304" pitchFamily="18" charset="0"/>
                <a:ea typeface="Times New Roman" panose="02020603050405020304" pitchFamily="18" charset="0"/>
              </a:rPr>
              <a:t>эксплуатационной спецификацией</a:t>
            </a:r>
            <a:r>
              <a:rPr lang="ru-RU" sz="2400" dirty="0">
                <a:solidFill>
                  <a:schemeClr val="bg1"/>
                </a:solidFill>
                <a:latin typeface="Times New Roman" panose="02020603050405020304" pitchFamily="18" charset="0"/>
                <a:ea typeface="Times New Roman" panose="02020603050405020304" pitchFamily="18" charset="0"/>
              </a:rPr>
              <a:t>.</a:t>
            </a:r>
          </a:p>
          <a:p>
            <a:pPr algn="just" hangingPunct="0"/>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9236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698664" y="6193411"/>
            <a:ext cx="278121" cy="328367"/>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673245" y="546857"/>
            <a:ext cx="11177048" cy="5262979"/>
          </a:xfrm>
          <a:prstGeom prst="rect">
            <a:avLst/>
          </a:prstGeom>
        </p:spPr>
        <p:txBody>
          <a:bodyPr wrap="square">
            <a:spAutoFit/>
          </a:bodyPr>
          <a:lstStyle/>
          <a:p>
            <a:pPr algn="just" hangingPunct="0"/>
            <a:r>
              <a:rPr lang="ru-RU" sz="2400" dirty="0" smtClean="0">
                <a:solidFill>
                  <a:schemeClr val="bg1"/>
                </a:solidFill>
                <a:latin typeface="Times New Roman" panose="02020603050405020304" pitchFamily="18" charset="0"/>
                <a:ea typeface="Times New Roman" panose="02020603050405020304" pitchFamily="18" charset="0"/>
              </a:rPr>
              <a:t>	К </a:t>
            </a:r>
            <a:r>
              <a:rPr lang="ru-RU" sz="2400" dirty="0">
                <a:solidFill>
                  <a:schemeClr val="bg1"/>
                </a:solidFill>
                <a:latin typeface="Times New Roman" panose="02020603050405020304" pitchFamily="18" charset="0"/>
                <a:ea typeface="Times New Roman" panose="02020603050405020304" pitchFamily="18" charset="0"/>
              </a:rPr>
              <a:t>основным свойствам спецификации можно отнести следующее:</a:t>
            </a:r>
          </a:p>
          <a:p>
            <a:pPr marL="342900" indent="-342900" algn="just" hangingPunct="0">
              <a:buFont typeface="Arial" panose="020B0604020202020204" pitchFamily="34" charset="0"/>
              <a:buChar char="•"/>
            </a:pPr>
            <a:r>
              <a:rPr lang="en-US" sz="2400" dirty="0">
                <a:solidFill>
                  <a:schemeClr val="bg1"/>
                </a:solidFill>
                <a:latin typeface="Times New Roman" panose="02020603050405020304" pitchFamily="18" charset="0"/>
                <a:ea typeface="Times New Roman" panose="02020603050405020304" pitchFamily="18" charset="0"/>
              </a:rPr>
              <a:t>	</a:t>
            </a:r>
            <a:r>
              <a:rPr lang="ru-RU" sz="2400" dirty="0">
                <a:solidFill>
                  <a:schemeClr val="bg1"/>
                </a:solidFill>
                <a:latin typeface="Times New Roman" panose="02020603050405020304" pitchFamily="18" charset="0"/>
                <a:ea typeface="Times New Roman" panose="02020603050405020304" pitchFamily="18" charset="0"/>
              </a:rPr>
              <a:t>Спецификация не должна содержать деталей реализации. В отличие от программы она "говорит", что надо сделать, а не как это делать.</a:t>
            </a:r>
          </a:p>
          <a:p>
            <a:pPr marL="342900" indent="-342900" algn="just" hangingPunct="0">
              <a:buFont typeface="Arial" panose="020B0604020202020204" pitchFamily="34" charset="0"/>
              <a:buChar char="•"/>
            </a:pPr>
            <a:r>
              <a:rPr lang="en-US" sz="2400" dirty="0">
                <a:solidFill>
                  <a:schemeClr val="bg1"/>
                </a:solidFill>
                <a:latin typeface="Times New Roman" panose="02020603050405020304" pitchFamily="18" charset="0"/>
                <a:ea typeface="Times New Roman" panose="02020603050405020304" pitchFamily="18" charset="0"/>
              </a:rPr>
              <a:t>	</a:t>
            </a:r>
            <a:r>
              <a:rPr lang="ru-RU" sz="2400" dirty="0">
                <a:solidFill>
                  <a:schemeClr val="bg1"/>
                </a:solidFill>
                <a:latin typeface="Times New Roman" panose="02020603050405020304" pitchFamily="18" charset="0"/>
                <a:ea typeface="Times New Roman" panose="02020603050405020304" pitchFamily="18" charset="0"/>
              </a:rPr>
              <a:t>Спецификация должна обладать формальностью (однозначностью прочтения, точностью), причем диапазон требований здесь очень широк: от полностью формализованного описания до слегка формализованного. Описание на "естественном языке" обычно считается неудовлетворительным, поскольку оно слишком неформально.</a:t>
            </a:r>
          </a:p>
          <a:p>
            <a:pPr marL="342900" indent="-342900" algn="just" hangingPunct="0">
              <a:buFont typeface="Arial" panose="020B0604020202020204" pitchFamily="34" charset="0"/>
              <a:buChar char="•"/>
            </a:pPr>
            <a:r>
              <a:rPr lang="en-US" sz="2400" dirty="0">
                <a:solidFill>
                  <a:schemeClr val="bg1"/>
                </a:solidFill>
                <a:latin typeface="Times New Roman" panose="02020603050405020304" pitchFamily="18" charset="0"/>
                <a:ea typeface="Times New Roman" panose="02020603050405020304" pitchFamily="18" charset="0"/>
              </a:rPr>
              <a:t>	</a:t>
            </a:r>
            <a:r>
              <a:rPr lang="ru-RU" sz="2400" dirty="0">
                <a:solidFill>
                  <a:schemeClr val="bg1"/>
                </a:solidFill>
                <a:latin typeface="Times New Roman" panose="02020603050405020304" pitchFamily="18" charset="0"/>
                <a:ea typeface="Times New Roman" panose="02020603050405020304" pitchFamily="18" charset="0"/>
              </a:rPr>
              <a:t>Спецификация должна быть понятной (ясной, читабельной). В этом заключается еще одно отличие от программы. В общем случае спецификация должна быть более понятным описанием задачи, чем программа, так как краткость не всегда содействует ясности и понятности.</a:t>
            </a:r>
          </a:p>
          <a:p>
            <a:pPr marL="342900" indent="-342900" algn="just" hangingPunct="0">
              <a:buFont typeface="Arial" panose="020B0604020202020204" pitchFamily="34" charset="0"/>
              <a:buChar char="•"/>
            </a:pPr>
            <a:r>
              <a:rPr lang="en-US" sz="2400" dirty="0">
                <a:solidFill>
                  <a:schemeClr val="bg1"/>
                </a:solidFill>
                <a:latin typeface="Times New Roman" panose="02020603050405020304" pitchFamily="18" charset="0"/>
                <a:ea typeface="Times New Roman" panose="02020603050405020304" pitchFamily="18" charset="0"/>
              </a:rPr>
              <a:t>	</a:t>
            </a:r>
            <a:r>
              <a:rPr lang="ru-RU" sz="2400" dirty="0">
                <a:solidFill>
                  <a:schemeClr val="bg1"/>
                </a:solidFill>
                <a:latin typeface="Times New Roman" panose="02020603050405020304" pitchFamily="18" charset="0"/>
                <a:ea typeface="Times New Roman" panose="02020603050405020304" pitchFamily="18" charset="0"/>
              </a:rPr>
              <a:t>Спецификация должна обладать полнотой описания задачи: ничто существенное не должно быть упущено.</a:t>
            </a:r>
          </a:p>
        </p:txBody>
      </p:sp>
    </p:spTree>
    <p:extLst>
      <p:ext uri="{BB962C8B-B14F-4D97-AF65-F5344CB8AC3E}">
        <p14:creationId xmlns:p14="http://schemas.microsoft.com/office/powerpoint/2010/main" val="255153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698664" y="6193411"/>
            <a:ext cx="278121" cy="328367"/>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634739" y="1021327"/>
            <a:ext cx="11557261" cy="4154984"/>
          </a:xfrm>
          <a:prstGeom prst="rect">
            <a:avLst/>
          </a:prstGeom>
        </p:spPr>
        <p:txBody>
          <a:bodyPr wrap="square">
            <a:spAutoFit/>
          </a:bodyPr>
          <a:lstStyle/>
          <a:p>
            <a:pPr algn="just"/>
            <a:r>
              <a:rPr lang="en-US" sz="2400" dirty="0" smtClean="0">
                <a:solidFill>
                  <a:schemeClr val="bg1"/>
                </a:solidFill>
                <a:latin typeface="Times New Roman" panose="02020603050405020304" pitchFamily="18" charset="0"/>
                <a:ea typeface="Times New Roman" panose="02020603050405020304" pitchFamily="18" charset="0"/>
              </a:rPr>
              <a:t>	</a:t>
            </a:r>
            <a:r>
              <a:rPr lang="ru-RU" sz="2400" dirty="0" smtClean="0">
                <a:solidFill>
                  <a:schemeClr val="bg1"/>
                </a:solidFill>
                <a:latin typeface="Times New Roman" panose="02020603050405020304" pitchFamily="18" charset="0"/>
                <a:ea typeface="Times New Roman" panose="02020603050405020304" pitchFamily="18" charset="0"/>
              </a:rPr>
              <a:t>Спецификациям </a:t>
            </a:r>
            <a:r>
              <a:rPr lang="ru-RU" sz="2400" dirty="0">
                <a:solidFill>
                  <a:schemeClr val="bg1"/>
                </a:solidFill>
                <a:latin typeface="Times New Roman" panose="02020603050405020304" pitchFamily="18" charset="0"/>
                <a:ea typeface="Times New Roman" panose="02020603050405020304" pitchFamily="18" charset="0"/>
              </a:rPr>
              <a:t>уделяется все большее внимание, их разработка рассматривается как самостоятельная область технологии и методологии программирования, а сами они — как существенная часть программной документации.</a:t>
            </a:r>
          </a:p>
          <a:p>
            <a:pPr algn="just"/>
            <a:r>
              <a:rPr lang="ru-RU" sz="2400" dirty="0">
                <a:solidFill>
                  <a:schemeClr val="bg1"/>
                </a:solidFill>
                <a:latin typeface="Times New Roman" panose="02020603050405020304" pitchFamily="18" charset="0"/>
                <a:ea typeface="Times New Roman" panose="02020603050405020304" pitchFamily="18" charset="0"/>
              </a:rPr>
              <a:t>В последнее время появилось большое количество технологий и методов построения функциональных спецификаций, а также языков спецификаций. Для этих языков характерно </a:t>
            </a:r>
            <a:r>
              <a:rPr lang="ru-RU" sz="2400" dirty="0" smtClean="0">
                <a:solidFill>
                  <a:schemeClr val="bg1"/>
                </a:solidFill>
                <a:latin typeface="Times New Roman" panose="02020603050405020304" pitchFamily="18" charset="0"/>
                <a:ea typeface="Times New Roman" panose="02020603050405020304" pitchFamily="18" charset="0"/>
              </a:rPr>
              <a:t>следующее</a:t>
            </a:r>
            <a:r>
              <a:rPr lang="ru-RU" sz="2400" dirty="0">
                <a:solidFill>
                  <a:schemeClr val="bg1"/>
                </a:solidFill>
                <a:latin typeface="Times New Roman" panose="02020603050405020304" pitchFamily="18" charset="0"/>
                <a:ea typeface="Times New Roman" panose="02020603050405020304" pitchFamily="18" charset="0"/>
              </a:rPr>
              <a:t>:</a:t>
            </a:r>
          </a:p>
          <a:p>
            <a:pPr algn="just">
              <a:buFont typeface="+mj-lt"/>
              <a:buAutoNum type="arabicPeriod"/>
            </a:pPr>
            <a:r>
              <a:rPr lang="ru-RU" sz="2400" dirty="0">
                <a:solidFill>
                  <a:schemeClr val="bg1"/>
                </a:solidFill>
                <a:latin typeface="Times New Roman" panose="02020603050405020304" pitchFamily="18" charset="0"/>
                <a:ea typeface="Times New Roman" panose="02020603050405020304" pitchFamily="18" charset="0"/>
              </a:rPr>
              <a:t>Разбиение на уровни абстракций.</a:t>
            </a:r>
          </a:p>
          <a:p>
            <a:pPr algn="just">
              <a:buFont typeface="+mj-lt"/>
              <a:buAutoNum type="arabicPeriod"/>
            </a:pPr>
            <a:r>
              <a:rPr lang="ru-RU" sz="2400" dirty="0">
                <a:solidFill>
                  <a:schemeClr val="bg1"/>
                </a:solidFill>
                <a:latin typeface="Times New Roman" panose="02020603050405020304" pitchFamily="18" charset="0"/>
                <a:ea typeface="Times New Roman" panose="02020603050405020304" pitchFamily="18" charset="0"/>
              </a:rPr>
              <a:t>Ограниченное число элементов, приходящихся на уровень абстракции (не более 7).</a:t>
            </a:r>
          </a:p>
          <a:p>
            <a:pPr algn="just">
              <a:buFont typeface="+mj-lt"/>
              <a:buAutoNum type="arabicPeriod"/>
            </a:pPr>
            <a:r>
              <a:rPr lang="ru-RU" sz="2400" dirty="0">
                <a:solidFill>
                  <a:schemeClr val="bg1"/>
                </a:solidFill>
                <a:latin typeface="Times New Roman" panose="02020603050405020304" pitchFamily="18" charset="0"/>
                <a:ea typeface="Times New Roman" panose="02020603050405020304" pitchFamily="18" charset="0"/>
              </a:rPr>
              <a:t>Ограниченный контекст – включается лишь то, что входит в процесс, а все остальное из рассмотрения исключается.</a:t>
            </a:r>
          </a:p>
          <a:p>
            <a:pPr algn="just">
              <a:buFont typeface="+mj-lt"/>
              <a:buAutoNum type="arabicPeriod"/>
            </a:pPr>
            <a:r>
              <a:rPr lang="ru-RU" sz="2400" dirty="0">
                <a:solidFill>
                  <a:schemeClr val="bg1"/>
                </a:solidFill>
                <a:latin typeface="Times New Roman" panose="02020603050405020304" pitchFamily="18" charset="0"/>
                <a:ea typeface="Times New Roman" panose="02020603050405020304" pitchFamily="18" charset="0"/>
              </a:rPr>
              <a:t>В описание включаются как сами данные, так и действия над ними</a:t>
            </a:r>
            <a:r>
              <a:rPr lang="ru-RU" sz="2400" dirty="0" smtClean="0">
                <a:solidFill>
                  <a:schemeClr val="bg1"/>
                </a:solidFill>
                <a:latin typeface="Times New Roman" panose="02020603050405020304" pitchFamily="18" charset="0"/>
                <a:ea typeface="Times New Roman" panose="02020603050405020304" pitchFamily="18" charset="0"/>
              </a:rPr>
              <a:t>.</a:t>
            </a:r>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7837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764652" y="6472024"/>
            <a:ext cx="174426" cy="337794"/>
          </a:xfrm>
        </p:spPr>
        <p:txBody>
          <a:bodyPr/>
          <a:lstStyle/>
          <a:p>
            <a:fld id="{D57F1E4F-1CFF-5643-939E-217C01CDF565}" type="slidenum">
              <a:rPr lang="en-US" sz="1200" smtClean="0"/>
              <a:pPr/>
              <a:t>6</a:t>
            </a:fld>
            <a:endParaRPr lang="en-US" sz="1200" dirty="0"/>
          </a:p>
        </p:txBody>
      </p:sp>
      <p:sp>
        <p:nvSpPr>
          <p:cNvPr id="2" name="Прямоугольник 1"/>
          <p:cNvSpPr/>
          <p:nvPr/>
        </p:nvSpPr>
        <p:spPr>
          <a:xfrm>
            <a:off x="678730" y="733236"/>
            <a:ext cx="11085922" cy="4893647"/>
          </a:xfrm>
          <a:prstGeom prst="rect">
            <a:avLst/>
          </a:prstGeom>
        </p:spPr>
        <p:txBody>
          <a:bodyPr wrap="square">
            <a:spAutoFit/>
          </a:bodyPr>
          <a:lstStyle/>
          <a:p>
            <a:pPr algn="just">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Основными </a:t>
            </a:r>
            <a:r>
              <a:rPr lang="ru-RU" sz="2400" dirty="0">
                <a:solidFill>
                  <a:schemeClr val="bg1"/>
                </a:solidFill>
                <a:latin typeface="Times New Roman" panose="02020603050405020304" pitchFamily="18" charset="0"/>
                <a:ea typeface="Times New Roman" panose="02020603050405020304" pitchFamily="18" charset="0"/>
              </a:rPr>
              <a:t>чертами или свойствами спецификаций, как особого рода описаний, являются: полнота, точность и понятность.</a:t>
            </a:r>
          </a:p>
          <a:p>
            <a:pPr algn="just">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a:t>
            </a:r>
            <a:r>
              <a:rPr lang="ru-RU" sz="2400" b="1" dirty="0" smtClean="0">
                <a:solidFill>
                  <a:schemeClr val="bg1"/>
                </a:solidFill>
                <a:latin typeface="Times New Roman" panose="02020603050405020304" pitchFamily="18" charset="0"/>
                <a:ea typeface="Times New Roman" panose="02020603050405020304" pitchFamily="18" charset="0"/>
              </a:rPr>
              <a:t>Полнота </a:t>
            </a:r>
            <a:r>
              <a:rPr lang="ru-RU" sz="2400" b="1" dirty="0">
                <a:solidFill>
                  <a:schemeClr val="bg1"/>
                </a:solidFill>
                <a:latin typeface="Times New Roman" panose="02020603050405020304" pitchFamily="18" charset="0"/>
                <a:ea typeface="Times New Roman" panose="02020603050405020304" pitchFamily="18" charset="0"/>
              </a:rPr>
              <a:t>спецификаций </a:t>
            </a:r>
            <a:r>
              <a:rPr lang="ru-RU" sz="2400" dirty="0">
                <a:solidFill>
                  <a:schemeClr val="bg1"/>
                </a:solidFill>
                <a:latin typeface="Times New Roman" panose="02020603050405020304" pitchFamily="18" charset="0"/>
                <a:ea typeface="Times New Roman" panose="02020603050405020304" pitchFamily="18" charset="0"/>
              </a:rPr>
              <a:t>означает, что ничто существенное из задачи в ней не упущено, не забыто. Понятие полноты спецификации, конечно, неформальное и </a:t>
            </a:r>
            <a:r>
              <a:rPr lang="ru-RU" sz="2400" dirty="0" err="1">
                <a:solidFill>
                  <a:schemeClr val="bg1"/>
                </a:solidFill>
                <a:latin typeface="Times New Roman" panose="02020603050405020304" pitchFamily="18" charset="0"/>
                <a:ea typeface="Times New Roman" panose="02020603050405020304" pitchFamily="18" charset="0"/>
              </a:rPr>
              <a:t>неформализуемое</a:t>
            </a:r>
            <a:r>
              <a:rPr lang="ru-RU" sz="2400" dirty="0">
                <a:solidFill>
                  <a:schemeClr val="bg1"/>
                </a:solidFill>
                <a:latin typeface="Times New Roman" panose="02020603050405020304" pitchFamily="18" charset="0"/>
                <a:ea typeface="Times New Roman" panose="02020603050405020304" pitchFamily="18" charset="0"/>
              </a:rPr>
              <a:t>, но интуитивно ясное и содержательно очень важное. Полнота достигается после возможно, неоднократных обсуждений вариантов спецификаций, составленных системным аналитиком, с заказчиком и другими заинтересованными лицами;  внесения изменений и дополнений, демонстраций выполняемой модели, составленной по спецификациям.</a:t>
            </a:r>
          </a:p>
          <a:p>
            <a:pPr algn="just">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a:t>
            </a:r>
            <a:r>
              <a:rPr lang="ru-RU" sz="2400" b="1" dirty="0" smtClean="0">
                <a:solidFill>
                  <a:schemeClr val="bg1"/>
                </a:solidFill>
                <a:latin typeface="Times New Roman" panose="02020603050405020304" pitchFamily="18" charset="0"/>
                <a:ea typeface="Times New Roman" panose="02020603050405020304" pitchFamily="18" charset="0"/>
              </a:rPr>
              <a:t>Точность </a:t>
            </a:r>
            <a:r>
              <a:rPr lang="ru-RU" sz="2400" b="1" dirty="0">
                <a:solidFill>
                  <a:schemeClr val="bg1"/>
                </a:solidFill>
                <a:latin typeface="Times New Roman" panose="02020603050405020304" pitchFamily="18" charset="0"/>
                <a:ea typeface="Times New Roman" panose="02020603050405020304" pitchFamily="18" charset="0"/>
              </a:rPr>
              <a:t>спецификации </a:t>
            </a:r>
            <a:r>
              <a:rPr lang="ru-RU" sz="2400" dirty="0">
                <a:solidFill>
                  <a:schemeClr val="bg1"/>
                </a:solidFill>
                <a:latin typeface="Times New Roman" panose="02020603050405020304" pitchFamily="18" charset="0"/>
                <a:ea typeface="Times New Roman" panose="02020603050405020304" pitchFamily="18" charset="0"/>
              </a:rPr>
              <a:t>называют также формальностью или однозначностью, причем  требования  к формализации фактически варьируют в широком диапазоне: от полностью формализованного описания до слегка формализованного. </a:t>
            </a:r>
          </a:p>
        </p:txBody>
      </p:sp>
    </p:spTree>
    <p:extLst>
      <p:ext uri="{BB962C8B-B14F-4D97-AF65-F5344CB8AC3E}">
        <p14:creationId xmlns:p14="http://schemas.microsoft.com/office/powerpoint/2010/main" val="219858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764652" y="6472024"/>
            <a:ext cx="174426" cy="33779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282804" y="1400328"/>
            <a:ext cx="11748940" cy="3046988"/>
          </a:xfrm>
          <a:prstGeom prst="rect">
            <a:avLst/>
          </a:prstGeom>
        </p:spPr>
        <p:txBody>
          <a:bodyPr wrap="square">
            <a:spAutoFit/>
          </a:bodyPr>
          <a:lstStyle/>
          <a:p>
            <a:pPr algn="just">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Описания </a:t>
            </a:r>
            <a:r>
              <a:rPr lang="ru-RU" sz="2400" dirty="0">
                <a:solidFill>
                  <a:schemeClr val="bg1"/>
                </a:solidFill>
                <a:latin typeface="Times New Roman" panose="02020603050405020304" pitchFamily="18" charset="0"/>
                <a:ea typeface="Times New Roman" panose="02020603050405020304" pitchFamily="18" charset="0"/>
              </a:rPr>
              <a:t>на естественном языке обычно считаются неудовлетворительными, но какие формальные средства  или средства достижения точности следует использовать в спецификациях - вопрос дискуссионный. Суть дела не в том, чтобы использовать в описаниях формулы и символические обозначения. Главное - построить, определить понятия, используемые в спецификациях как математические объекты. Таким образом, точность отождествляют с "</a:t>
            </a:r>
            <a:r>
              <a:rPr lang="ru-RU" sz="2400" dirty="0" err="1">
                <a:solidFill>
                  <a:schemeClr val="bg1"/>
                </a:solidFill>
                <a:latin typeface="Times New Roman" panose="02020603050405020304" pitchFamily="18" charset="0"/>
                <a:ea typeface="Times New Roman" panose="02020603050405020304" pitchFamily="18" charset="0"/>
              </a:rPr>
              <a:t>математичностью</a:t>
            </a:r>
            <a:r>
              <a:rPr lang="ru-RU" sz="2400" dirty="0">
                <a:solidFill>
                  <a:schemeClr val="bg1"/>
                </a:solidFill>
                <a:latin typeface="Times New Roman" panose="02020603050405020304" pitchFamily="18" charset="0"/>
                <a:ea typeface="Times New Roman" panose="02020603050405020304" pitchFamily="18" charset="0"/>
              </a:rPr>
              <a:t>". Степень формализации описаний в математике варьируется в зависимости от цели, которая ставится перед описанием и от его потенциальных читателей.</a:t>
            </a:r>
          </a:p>
        </p:txBody>
      </p:sp>
    </p:spTree>
    <p:extLst>
      <p:ext uri="{BB962C8B-B14F-4D97-AF65-F5344CB8AC3E}">
        <p14:creationId xmlns:p14="http://schemas.microsoft.com/office/powerpoint/2010/main" val="1120766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764652" y="6472024"/>
            <a:ext cx="174426" cy="33779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71339" y="0"/>
            <a:ext cx="10718276" cy="6740307"/>
          </a:xfrm>
          <a:prstGeom prst="rect">
            <a:avLst/>
          </a:prstGeom>
        </p:spPr>
        <p:txBody>
          <a:bodyPr wrap="square">
            <a:spAutoFit/>
          </a:bodyPr>
          <a:lstStyle/>
          <a:p>
            <a:pPr algn="just" hangingPunct="0">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Третье </a:t>
            </a:r>
            <a:r>
              <a:rPr lang="ru-RU" sz="2400" dirty="0">
                <a:solidFill>
                  <a:schemeClr val="bg1"/>
                </a:solidFill>
                <a:latin typeface="Times New Roman" panose="02020603050405020304" pitchFamily="18" charset="0"/>
                <a:ea typeface="Times New Roman" panose="02020603050405020304" pitchFamily="18" charset="0"/>
              </a:rPr>
              <a:t>основное свойство спецификации - </a:t>
            </a:r>
            <a:r>
              <a:rPr lang="ru-RU" sz="2400" b="1" dirty="0" err="1">
                <a:solidFill>
                  <a:schemeClr val="bg1"/>
                </a:solidFill>
                <a:latin typeface="Times New Roman" panose="02020603050405020304" pitchFamily="18" charset="0"/>
                <a:ea typeface="Times New Roman" panose="02020603050405020304" pitchFamily="18" charset="0"/>
              </a:rPr>
              <a:t>понятийность</a:t>
            </a:r>
            <a:r>
              <a:rPr lang="ru-RU" sz="2400" dirty="0">
                <a:solidFill>
                  <a:schemeClr val="bg1"/>
                </a:solidFill>
                <a:latin typeface="Times New Roman" panose="02020603050405020304" pitchFamily="18" charset="0"/>
                <a:ea typeface="Times New Roman" panose="02020603050405020304" pitchFamily="18" charset="0"/>
              </a:rPr>
              <a:t>, называемое также </a:t>
            </a:r>
            <a:r>
              <a:rPr lang="ru-RU" sz="2400" b="1" dirty="0">
                <a:solidFill>
                  <a:schemeClr val="bg1"/>
                </a:solidFill>
                <a:latin typeface="Times New Roman" panose="02020603050405020304" pitchFamily="18" charset="0"/>
                <a:ea typeface="Times New Roman" panose="02020603050405020304" pitchFamily="18" charset="0"/>
              </a:rPr>
              <a:t>ясностью </a:t>
            </a:r>
            <a:r>
              <a:rPr lang="ru-RU" sz="2400" dirty="0">
                <a:solidFill>
                  <a:schemeClr val="bg1"/>
                </a:solidFill>
                <a:latin typeface="Times New Roman" panose="02020603050405020304" pitchFamily="18" charset="0"/>
                <a:ea typeface="Times New Roman" panose="02020603050405020304" pitchFamily="18" charset="0"/>
              </a:rPr>
              <a:t>или читабельностью. В принципе спецификация должна быть более понятным описанием задачи, чем программа, ее должно быть легче написать и легче прочесть. Однако в этом пункте особенно проявляется относительность понятия спецификации. Спецификация должна быть одновременно и понятной, и точной, а точность, как уже говорилось, требует привлечения тех или иных математических средств.</a:t>
            </a:r>
          </a:p>
          <a:p>
            <a:pPr algn="just" hangingPunct="0">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Отмечают </a:t>
            </a:r>
            <a:r>
              <a:rPr lang="ru-RU" sz="2400" dirty="0">
                <a:solidFill>
                  <a:schemeClr val="bg1"/>
                </a:solidFill>
                <a:latin typeface="Times New Roman" panose="02020603050405020304" pitchFamily="18" charset="0"/>
                <a:ea typeface="Times New Roman" panose="02020603050405020304" pitchFamily="18" charset="0"/>
              </a:rPr>
              <a:t>возможность машинного выполнения спецификаций, хотя бы и очень неэффективного. Спецификации с таким свойством называют выполнимыми спецификациями. Их можно использовать в роли действующих макетов, или прототипов программ. Действующий макет позволяет посмотреть на конкретных примерах, какие результаты будет давать макетируемая программа, и экспериментировать с макетом, не вникая глубоко в его смысл.</a:t>
            </a:r>
          </a:p>
          <a:p>
            <a:pPr algn="just" hangingPunct="0">
              <a:spcAft>
                <a:spcPts val="0"/>
              </a:spcAft>
            </a:pPr>
            <a:r>
              <a:rPr lang="ru-RU" sz="2400" dirty="0" smtClean="0">
                <a:solidFill>
                  <a:schemeClr val="bg1"/>
                </a:solidFill>
                <a:latin typeface="Times New Roman" panose="02020603050405020304" pitchFamily="18" charset="0"/>
                <a:ea typeface="Times New Roman" panose="02020603050405020304" pitchFamily="18" charset="0"/>
              </a:rPr>
              <a:t>	Процесс </a:t>
            </a:r>
            <a:r>
              <a:rPr lang="ru-RU" sz="2400" dirty="0">
                <a:solidFill>
                  <a:schemeClr val="bg1"/>
                </a:solidFill>
                <a:latin typeface="Times New Roman" panose="02020603050405020304" pitchFamily="18" charset="0"/>
                <a:ea typeface="Times New Roman" panose="02020603050405020304" pitchFamily="18" charset="0"/>
              </a:rPr>
              <a:t>составления спецификаций концентрируется вокруг взаимодействия системы и пользователя; остальные процессы проектирования касаются внутренней структуры программного обеспечения. По этой причине, а также вследствие трудностей в подготовке высококачественных спецификаций проверка их правильности приобретает исключительное значение.</a:t>
            </a:r>
            <a:endParaRPr lang="ru-RU"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0069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a:xfrm>
            <a:off x="11764652" y="6472024"/>
            <a:ext cx="174426" cy="337794"/>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200" b="0" i="0" u="none" strike="noStrike" kern="1200" cap="none" spc="0" normalizeH="0" baseline="0" noProof="0" smtClean="0">
                <a:ln>
                  <a:noFill/>
                </a:ln>
                <a:solidFill>
                  <a:srgbClr val="146194">
                    <a:lumMod val="50000"/>
                  </a:srgbClr>
                </a:solidFill>
                <a:effectLst/>
                <a:uLnTx/>
                <a:uFillTx/>
                <a:latin typeface="Century Gothic" panose="020B0502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srgbClr val="146194">
                  <a:lumMod val="50000"/>
                </a:srgbClr>
              </a:solidFill>
              <a:effectLst/>
              <a:uLnTx/>
              <a:uFillTx/>
              <a:latin typeface="Century Gothic" panose="020B0502020202020204"/>
              <a:ea typeface="+mn-ea"/>
              <a:cs typeface="+mn-cs"/>
            </a:endParaRPr>
          </a:p>
        </p:txBody>
      </p:sp>
      <p:sp>
        <p:nvSpPr>
          <p:cNvPr id="2" name="Прямоугольник 1"/>
          <p:cNvSpPr/>
          <p:nvPr/>
        </p:nvSpPr>
        <p:spPr>
          <a:xfrm>
            <a:off x="452487" y="889844"/>
            <a:ext cx="11486591" cy="5663089"/>
          </a:xfrm>
          <a:prstGeom prst="rect">
            <a:avLst/>
          </a:prstGeom>
        </p:spPr>
        <p:txBody>
          <a:bodyPr wrap="square">
            <a:spAutoFit/>
          </a:bodyPr>
          <a:lstStyle/>
          <a:p>
            <a:pPr lvl="1"/>
            <a:r>
              <a:rPr lang="ru-RU" sz="2600" b="1" dirty="0" smtClean="0">
                <a:solidFill>
                  <a:schemeClr val="bg1"/>
                </a:solidFill>
                <a:latin typeface="Times New Roman" panose="02020603050405020304" pitchFamily="18" charset="0"/>
                <a:ea typeface="Times New Roman" panose="02020603050405020304" pitchFamily="18" charset="0"/>
              </a:rPr>
              <a:t>2. Метод </a:t>
            </a:r>
            <a:r>
              <a:rPr lang="ru-RU" sz="2600" b="1" dirty="0">
                <a:solidFill>
                  <a:schemeClr val="bg1"/>
                </a:solidFill>
                <a:latin typeface="Times New Roman" panose="02020603050405020304" pitchFamily="18" charset="0"/>
                <a:ea typeface="Times New Roman" panose="02020603050405020304" pitchFamily="18" charset="0"/>
              </a:rPr>
              <a:t>структурного анализа</a:t>
            </a:r>
          </a:p>
          <a:p>
            <a:pPr algn="just"/>
            <a:r>
              <a:rPr lang="ru-RU" sz="2400" dirty="0" smtClean="0">
                <a:solidFill>
                  <a:schemeClr val="bg1"/>
                </a:solidFill>
                <a:latin typeface="Times New Roman" panose="02020603050405020304" pitchFamily="18" charset="0"/>
                <a:ea typeface="Times New Roman" panose="02020603050405020304" pitchFamily="18" charset="0"/>
              </a:rPr>
              <a:t>	Метод </a:t>
            </a:r>
            <a:r>
              <a:rPr lang="ru-RU" sz="2400" dirty="0">
                <a:solidFill>
                  <a:schemeClr val="bg1"/>
                </a:solidFill>
                <a:latin typeface="Times New Roman" panose="02020603050405020304" pitchFamily="18" charset="0"/>
                <a:ea typeface="Times New Roman" panose="02020603050405020304" pitchFamily="18" charset="0"/>
              </a:rPr>
              <a:t>структурного анализа базируется на ряде общих принципов, перечисленных ниже.</a:t>
            </a:r>
          </a:p>
          <a:p>
            <a:pPr algn="just"/>
            <a:r>
              <a:rPr lang="ru-RU" sz="2400" dirty="0">
                <a:solidFill>
                  <a:schemeClr val="bg1"/>
                </a:solidFill>
                <a:latin typeface="Times New Roman" panose="02020603050405020304" pitchFamily="18" charset="0"/>
                <a:ea typeface="Times New Roman" panose="02020603050405020304" pitchFamily="18" charset="0"/>
              </a:rPr>
              <a:t>1. </a:t>
            </a:r>
            <a:r>
              <a:rPr lang="ru-RU" sz="2400" b="1" i="1" dirty="0">
                <a:solidFill>
                  <a:schemeClr val="bg1"/>
                </a:solidFill>
                <a:latin typeface="Times New Roman" panose="02020603050405020304" pitchFamily="18" charset="0"/>
                <a:ea typeface="Times New Roman" panose="02020603050405020304" pitchFamily="18" charset="0"/>
              </a:rPr>
              <a:t>Принцип декомпозиции и иерархического упорядочивания</a:t>
            </a:r>
            <a:r>
              <a:rPr lang="ru-RU" sz="2400" dirty="0">
                <a:solidFill>
                  <a:schemeClr val="bg1"/>
                </a:solidFill>
                <a:latin typeface="Times New Roman" panose="02020603050405020304" pitchFamily="18" charset="0"/>
                <a:ea typeface="Times New Roman" panose="02020603050405020304" pitchFamily="18" charset="0"/>
              </a:rPr>
              <a:t>, который заключается в разбиении большой и сложной проблемы на множество меньших независимых подзадач, легких для понимания и решения. Причем декомпозиция может осуществляться и для уже выделенных подзадач. В результате такой последовательной декомпозиции специфицируемая система может быть понята и построена по уровням иерархии, каждый из которых добавляет новые детали.</a:t>
            </a:r>
          </a:p>
          <a:p>
            <a:pPr algn="just"/>
            <a:r>
              <a:rPr lang="ru-RU" sz="2400" dirty="0">
                <a:solidFill>
                  <a:schemeClr val="bg1"/>
                </a:solidFill>
                <a:latin typeface="Times New Roman" panose="02020603050405020304" pitchFamily="18" charset="0"/>
                <a:ea typeface="Times New Roman" panose="02020603050405020304" pitchFamily="18" charset="0"/>
              </a:rPr>
              <a:t>2.</a:t>
            </a:r>
            <a:r>
              <a:rPr lang="ru-RU" sz="2400" b="1" i="1" dirty="0">
                <a:solidFill>
                  <a:schemeClr val="bg1"/>
                </a:solidFill>
                <a:latin typeface="Times New Roman" panose="02020603050405020304" pitchFamily="18" charset="0"/>
                <a:ea typeface="Times New Roman" panose="02020603050405020304" pitchFamily="18" charset="0"/>
              </a:rPr>
              <a:t> Принцип абстрагирования заключается</a:t>
            </a:r>
            <a:r>
              <a:rPr lang="ru-RU" sz="2400" dirty="0">
                <a:solidFill>
                  <a:schemeClr val="bg1"/>
                </a:solidFill>
                <a:latin typeface="Times New Roman" panose="02020603050405020304" pitchFamily="18" charset="0"/>
                <a:ea typeface="Times New Roman" panose="02020603050405020304" pitchFamily="18" charset="0"/>
              </a:rPr>
              <a:t> в выделении существенных с некоторых позиций аспектов системы и отвлечения от несуществующих с целью представления проблемы в удобном общем виде</a:t>
            </a:r>
            <a:r>
              <a:rPr lang="ru-RU" sz="2400" dirty="0" smtClean="0">
                <a:solidFill>
                  <a:schemeClr val="bg1"/>
                </a:solidFill>
                <a:latin typeface="Times New Roman" panose="02020603050405020304" pitchFamily="18" charset="0"/>
                <a:ea typeface="Times New Roman" panose="02020603050405020304" pitchFamily="18" charset="0"/>
              </a:rPr>
              <a:t>.</a:t>
            </a:r>
            <a:endParaRPr lang="ru-RU" sz="2400" dirty="0">
              <a:solidFill>
                <a:schemeClr val="bg1"/>
              </a:solidFill>
              <a:latin typeface="Times New Roman" panose="02020603050405020304" pitchFamily="18" charset="0"/>
              <a:ea typeface="Times New Roman" panose="02020603050405020304" pitchFamily="18" charset="0"/>
            </a:endParaRPr>
          </a:p>
          <a:p>
            <a:pPr algn="just"/>
            <a:r>
              <a:rPr lang="ru-RU" sz="2400" dirty="0" smtClean="0">
                <a:solidFill>
                  <a:schemeClr val="bg1"/>
                </a:solidFill>
                <a:latin typeface="Times New Roman" panose="02020603050405020304" pitchFamily="18" charset="0"/>
                <a:ea typeface="Times New Roman" panose="02020603050405020304" pitchFamily="18" charset="0"/>
              </a:rPr>
              <a:t>3. </a:t>
            </a:r>
            <a:r>
              <a:rPr lang="ru-RU" sz="2400" b="1" i="1" dirty="0" smtClean="0">
                <a:solidFill>
                  <a:schemeClr val="bg1"/>
                </a:solidFill>
                <a:latin typeface="Times New Roman" panose="02020603050405020304" pitchFamily="18" charset="0"/>
                <a:ea typeface="Times New Roman" panose="02020603050405020304" pitchFamily="18" charset="0"/>
              </a:rPr>
              <a:t>Принцип </a:t>
            </a:r>
            <a:r>
              <a:rPr lang="ru-RU" sz="2400" b="1" i="1" dirty="0">
                <a:solidFill>
                  <a:schemeClr val="bg1"/>
                </a:solidFill>
                <a:latin typeface="Times New Roman" panose="02020603050405020304" pitchFamily="18" charset="0"/>
                <a:ea typeface="Times New Roman" panose="02020603050405020304" pitchFamily="18" charset="0"/>
              </a:rPr>
              <a:t>формализации</a:t>
            </a:r>
            <a:r>
              <a:rPr lang="ru-RU" sz="2400" dirty="0">
                <a:solidFill>
                  <a:schemeClr val="bg1"/>
                </a:solidFill>
                <a:latin typeface="Times New Roman" panose="02020603050405020304" pitchFamily="18" charset="0"/>
                <a:ea typeface="Times New Roman" panose="02020603050405020304" pitchFamily="18" charset="0"/>
              </a:rPr>
              <a:t> заключается в необходимости строгого методологического подхода и решению проблемы.</a:t>
            </a:r>
          </a:p>
          <a:p>
            <a:pPr algn="just"/>
            <a:endParaRPr lang="ru-RU" sz="2400" dirty="0">
              <a:solidFill>
                <a:schemeClr val="bg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2702222"/>
      </p:ext>
    </p:extLst>
  </p:cSld>
  <p:clrMapOvr>
    <a:masterClrMapping/>
  </p:clrMapOvr>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3801</TotalTime>
  <Words>438</Words>
  <Application>Microsoft Office PowerPoint</Application>
  <PresentationFormat>Широкоэкранный</PresentationFormat>
  <Paragraphs>212</Paragraphs>
  <Slides>28</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2</vt:i4>
      </vt:variant>
      <vt:variant>
        <vt:lpstr>Заголовки слайдов</vt:lpstr>
      </vt:variant>
      <vt:variant>
        <vt:i4>28</vt:i4>
      </vt:variant>
    </vt:vector>
  </HeadingPairs>
  <TitlesOfParts>
    <vt:vector size="36" baseType="lpstr">
      <vt:lpstr>Arial</vt:lpstr>
      <vt:lpstr>Calibri</vt:lpstr>
      <vt:lpstr>Century Gothic</vt:lpstr>
      <vt:lpstr>lucida grande</vt:lpstr>
      <vt:lpstr>Times New Roman</vt:lpstr>
      <vt:lpstr>Wingdings 3</vt:lpstr>
      <vt:lpstr>Сектор</vt:lpstr>
      <vt:lpstr>1_Сектор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skons</dc:creator>
  <cp:lastModifiedBy>skons</cp:lastModifiedBy>
  <cp:revision>125</cp:revision>
  <dcterms:created xsi:type="dcterms:W3CDTF">2023-02-09T10:46:04Z</dcterms:created>
  <dcterms:modified xsi:type="dcterms:W3CDTF">2023-10-23T11:43:00Z</dcterms:modified>
</cp:coreProperties>
</file>