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7" r:id="rId2"/>
  </p:sldMasterIdLst>
  <p:notesMasterIdLst>
    <p:notesMasterId r:id="rId24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8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00"/>
    <a:srgbClr val="0099FF"/>
    <a:srgbClr val="CCFF99"/>
    <a:srgbClr val="EEDDFF"/>
    <a:srgbClr val="DEBDFF"/>
    <a:srgbClr val="FFD9D9"/>
    <a:srgbClr val="4C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97986-2BDC-40DE-BCCB-3E60E904BF41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7A2F-54B2-4CF2-8347-637F9D5A1D8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47A2F-54B2-4CF2-8347-637F9D5A1D83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869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869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CB95FD-5D6B-4825-8E01-45DBF5E8B1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947A-AEA0-4595-A502-2ACBD3CAC9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31585-FE8A-4E89-B4E7-3631C914E9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69F2B-0A51-4558-82C0-9E4E4E4987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EBA3-8B01-4C51-A3D4-11278915F5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800"/>
            <a:ext cx="6000750" cy="297180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3843868"/>
            <a:ext cx="48006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5E7-6DEE-4795-94C7-F6BE09A305EF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8467"/>
            <a:ext cx="28575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91546"/>
            <a:ext cx="456049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228600"/>
            <a:ext cx="371475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32279"/>
            <a:ext cx="3639742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609602"/>
            <a:ext cx="325754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88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F3AE-90EA-416B-9163-E124B897D124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006600"/>
            <a:ext cx="6400801" cy="22816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495800"/>
            <a:ext cx="64008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282-3043-4A7E-A10B-1E7EC9BE6514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64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685801"/>
            <a:ext cx="3703241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685801"/>
            <a:ext cx="370085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9011-CC0F-4BCB-A7FD-F4543015900E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26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685800"/>
            <a:ext cx="3487340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1270529"/>
            <a:ext cx="3703241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685800"/>
            <a:ext cx="349885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1262062"/>
            <a:ext cx="3696891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6AE9-26BD-4048-92F8-5BAC93EECB6A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29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583D-5ED6-4F11-B9F3-83B0F62A454F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3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CC6A0-E765-4A7C-BC21-E57F28B7B4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5976-7B7E-4680-98AE-F8C4E71FD740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23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685800"/>
            <a:ext cx="2743200" cy="13716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685800"/>
            <a:ext cx="44577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2209800"/>
            <a:ext cx="27432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700E-432B-4ADA-A535-DE1EFC989EEC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26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447800"/>
            <a:ext cx="4514850" cy="11430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914400"/>
            <a:ext cx="2460731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777067"/>
            <a:ext cx="4516041" cy="204893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02E3-A0A8-4767-A769-279DCD6B4F8F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79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533400"/>
            <a:ext cx="8114109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3843867"/>
            <a:ext cx="6228158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9923-BA0B-410D-8479-CE530B910C3C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31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114800"/>
            <a:ext cx="6401991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7AAC-0EFE-49D6-BBBB-94636FCEDF99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49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85800"/>
            <a:ext cx="6858001" cy="27432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3429000"/>
            <a:ext cx="64008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4301068"/>
            <a:ext cx="64008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266-FA84-4552-AC92-38385D2957D4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193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3429000"/>
            <a:ext cx="6400800" cy="169740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5132981"/>
            <a:ext cx="6401993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116-74B0-4AC3-B8AA-F1AF79F8EFE8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82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85800"/>
            <a:ext cx="6858000" cy="27432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978400"/>
            <a:ext cx="64008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7BB9-AC0A-4FC3-994E-A8A8B262C5B9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812222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768601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0149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685800"/>
            <a:ext cx="75438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3928534"/>
            <a:ext cx="64008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4766733"/>
            <a:ext cx="64008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2FC-67DF-4F91-9BB0-D763F5EAFEE1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75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69D7-7845-44BB-9F42-46B5E64F823B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5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90539-9DDD-414D-B1A2-E22CB2F1BA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685800"/>
            <a:ext cx="154305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685800"/>
            <a:ext cx="58674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B8CD-8863-42C6-909F-E85E3611BC81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4E121-E12C-46F3-83F8-9B7454E3D5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0595E-9FBE-47D9-AC50-6677DF35DB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82D4A-13FE-4837-925B-1EC134939B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A4943-7A60-4EF9-A13C-D6B1C68566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16D8D-B132-487E-AE54-7245FD0A0C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646D9-E4CE-4DCE-B078-6572F0918B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ECDA19C2-27FF-4E2D-9BB1-816914BE42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 sz="2400">
                <a:latin typeface="Times New Roman" pitchFamily="18" charset="0"/>
              </a:endParaRP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766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tx2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963334"/>
            <a:ext cx="2236394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4487333"/>
            <a:ext cx="64008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685801"/>
            <a:ext cx="64008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6172201"/>
            <a:ext cx="12001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DED96A-C7F3-4950-9401-FFE9D3B6A4A2}" type="datetime1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6172201"/>
            <a:ext cx="56578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5578476"/>
            <a:ext cx="856684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24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3600" b="1" i="1" dirty="0" smtClean="0"/>
              <a:t>Функциональное моделирование систем с использованием методологии </a:t>
            </a:r>
            <a:r>
              <a:rPr lang="en-US" sz="3600" b="1" i="1" dirty="0" smtClean="0"/>
              <a:t>DFD</a:t>
            </a:r>
            <a:endParaRPr lang="ru-RU" sz="3600" b="1" i="1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B95FD-5D6B-4825-8E01-45DBF5E8B1F2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188640"/>
            <a:ext cx="7560840" cy="16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3600" b="1" i="1" kern="0" dirty="0" smtClean="0">
                <a:solidFill>
                  <a:schemeClr val="tx1"/>
                </a:solidFill>
              </a:rPr>
              <a:t>Практическое занятие №5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Накопитель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20034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800" smtClean="0"/>
              <a:t>Это абстрактное устройство для хранения информации, которую можно в любой момент поместить в накопитель и через некоторое время извлечь. </a:t>
            </a:r>
          </a:p>
        </p:txBody>
      </p:sp>
      <p:pic>
        <p:nvPicPr>
          <p:cNvPr id="13316" name="Picture 4" descr="store_df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6238" y="3213100"/>
            <a:ext cx="2879725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95288" y="4508500"/>
            <a:ext cx="8353425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u="sng"/>
              <a:t>Примеры</a:t>
            </a:r>
            <a:r>
              <a:rPr lang="ru-RU" sz="2800"/>
              <a:t>: ящик в картотеке, таблицы в ОЗУ, файл на электронном носителе</a:t>
            </a:r>
            <a:r>
              <a:rPr lang="ru-RU"/>
              <a:t> </a:t>
            </a:r>
          </a:p>
          <a:p>
            <a:pPr>
              <a:spcBef>
                <a:spcPct val="50000"/>
              </a:spcBef>
            </a:pPr>
            <a:r>
              <a:rPr lang="ru-RU"/>
              <a:t>Примечание: В нотациях Гейна-Сарсона и Йордона-ДеМарко графическое представление данного элемента аналогичное.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Поток данных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21605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ru-RU" sz="2800" dirty="0" smtClean="0"/>
              <a:t>Определяет информацию, передаваемую через некоторые соединения от источника к приемнику. Реальный поток данных может быть информацией, передаваемой по кабелю между двумя устройствами, пересылаемыми по почте письмами и т.п.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692275" y="3860800"/>
            <a:ext cx="5976938" cy="2449513"/>
            <a:chOff x="3407" y="1289"/>
            <a:chExt cx="3812" cy="1115"/>
          </a:xfrm>
        </p:grpSpPr>
        <p:sp>
          <p:nvSpPr>
            <p:cNvPr id="14341" name="AutoShape 5"/>
            <p:cNvSpPr>
              <a:spLocks noChangeArrowheads="1"/>
            </p:cNvSpPr>
            <p:nvPr/>
          </p:nvSpPr>
          <p:spPr bwMode="auto">
            <a:xfrm>
              <a:off x="5666" y="1289"/>
              <a:ext cx="1553" cy="111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5666" y="1568"/>
              <a:ext cx="15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5666" y="2125"/>
              <a:ext cx="15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549" y="1428"/>
              <a:ext cx="1270" cy="8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 sz="1200"/>
            </a:p>
            <a:p>
              <a:pPr algn="ctr"/>
              <a:endParaRPr lang="ru-RU" sz="2000"/>
            </a:p>
            <a:p>
              <a:pPr algn="ctr"/>
              <a:r>
                <a:rPr lang="ru-RU" sz="2000"/>
                <a:t>Деканат</a:t>
              </a:r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3407" y="1289"/>
              <a:ext cx="142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3407" y="1289"/>
              <a:ext cx="12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3407" y="1289"/>
              <a:ext cx="1" cy="8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3407" y="2125"/>
              <a:ext cx="142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4678" y="1289"/>
              <a:ext cx="141" cy="1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5807" y="1568"/>
              <a:ext cx="1271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2000"/>
                <a:t>Заполнить ведомость</a:t>
              </a:r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5807" y="2125"/>
              <a:ext cx="127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1900"/>
                <a:t>Преподаватель</a:t>
              </a:r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5807" y="1289"/>
              <a:ext cx="127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sz="2000"/>
                <a:t>1.1.1</a:t>
              </a:r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4819" y="1846"/>
              <a:ext cx="84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4819" y="1568"/>
              <a:ext cx="847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ru-RU" sz="1700"/>
                <a:t>Ведомость</a:t>
              </a:r>
            </a:p>
          </p:txBody>
        </p:sp>
      </p:grpSp>
      <p:sp>
        <p:nvSpPr>
          <p:cNvPr id="19" name="Номер слайда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Нумерация объектов</a:t>
            </a:r>
          </a:p>
        </p:txBody>
      </p:sp>
      <p:graphicFrame>
        <p:nvGraphicFramePr>
          <p:cNvPr id="16418" name="Group 3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Системы, подсистемы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4C004C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Префикс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 + собственный номер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Процессы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4C004C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Префикс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+номер родительской подсистемы+собственный номер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Внешние сущности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Префикс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+номер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Хранилища данных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[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Префикс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]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C004C"/>
                          </a:solidFill>
                          <a:effectLst/>
                          <a:latin typeface="Arial" charset="0"/>
                        </a:rPr>
                        <a:t>+номер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74" name="Picture 17"/>
          <p:cNvPicPr>
            <a:picLocks noChangeAspect="1" noChangeArrowheads="1"/>
          </p:cNvPicPr>
          <p:nvPr/>
        </p:nvPicPr>
        <p:blipFill>
          <a:blip r:embed="rId2" cstate="print"/>
          <a:srcRect l="5786" t="24525" r="78804" b="59065"/>
          <a:stretch>
            <a:fillRect/>
          </a:stretch>
        </p:blipFill>
        <p:spPr bwMode="auto">
          <a:xfrm>
            <a:off x="1187450" y="2205038"/>
            <a:ext cx="2881313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5" name="Text Box 20"/>
          <p:cNvSpPr txBox="1">
            <a:spLocks noChangeArrowheads="1"/>
          </p:cNvSpPr>
          <p:nvPr/>
        </p:nvSpPr>
        <p:spPr bwMode="auto">
          <a:xfrm>
            <a:off x="5559425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pic>
        <p:nvPicPr>
          <p:cNvPr id="15376" name="Picture 21"/>
          <p:cNvPicPr>
            <a:picLocks noChangeAspect="1" noChangeArrowheads="1"/>
          </p:cNvPicPr>
          <p:nvPr/>
        </p:nvPicPr>
        <p:blipFill>
          <a:blip r:embed="rId3" cstate="print"/>
          <a:srcRect l="7712" t="24525" r="78787" b="59065"/>
          <a:stretch>
            <a:fillRect/>
          </a:stretch>
        </p:blipFill>
        <p:spPr bwMode="auto">
          <a:xfrm>
            <a:off x="5364163" y="2133600"/>
            <a:ext cx="2376487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7" name="Picture 29"/>
          <p:cNvPicPr>
            <a:picLocks noChangeAspect="1" noChangeArrowheads="1"/>
          </p:cNvPicPr>
          <p:nvPr/>
        </p:nvPicPr>
        <p:blipFill>
          <a:blip r:embed="rId4" cstate="print"/>
          <a:srcRect l="3864" t="24072" r="78813" b="55891"/>
          <a:stretch>
            <a:fillRect/>
          </a:stretch>
        </p:blipFill>
        <p:spPr bwMode="auto">
          <a:xfrm>
            <a:off x="1258888" y="4724400"/>
            <a:ext cx="2447925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8" name="Picture 31"/>
          <p:cNvPicPr>
            <a:picLocks noChangeAspect="1" noChangeArrowheads="1"/>
          </p:cNvPicPr>
          <p:nvPr/>
        </p:nvPicPr>
        <p:blipFill>
          <a:blip r:embed="rId5" cstate="print"/>
          <a:srcRect l="1936" t="60950" r="78804" b="22934"/>
          <a:stretch>
            <a:fillRect/>
          </a:stretch>
        </p:blipFill>
        <p:spPr bwMode="auto">
          <a:xfrm>
            <a:off x="5076825" y="4797425"/>
            <a:ext cx="30241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E5EBA3-8B01-4C51-A3D4-11278915F5F6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Уровни </a:t>
            </a:r>
            <a:r>
              <a:rPr lang="en-US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-модели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627313" y="1700213"/>
            <a:ext cx="3889375" cy="792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/>
              <a:t>Уровень системы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627313" y="2565400"/>
            <a:ext cx="3889375" cy="1511300"/>
            <a:chOff x="1655" y="1616"/>
            <a:chExt cx="2450" cy="952"/>
          </a:xfrm>
        </p:grpSpPr>
        <p:sp>
          <p:nvSpPr>
            <p:cNvPr id="16392" name="Oval 5"/>
            <p:cNvSpPr>
              <a:spLocks noChangeArrowheads="1"/>
            </p:cNvSpPr>
            <p:nvPr/>
          </p:nvSpPr>
          <p:spPr bwMode="auto">
            <a:xfrm>
              <a:off x="1655" y="2069"/>
              <a:ext cx="2450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400"/>
                <a:t>Уровень подсистемы</a:t>
              </a:r>
            </a:p>
          </p:txBody>
        </p:sp>
        <p:sp>
          <p:nvSpPr>
            <p:cNvPr id="16393" name="AutoShape 7"/>
            <p:cNvSpPr>
              <a:spLocks noChangeArrowheads="1"/>
            </p:cNvSpPr>
            <p:nvPr/>
          </p:nvSpPr>
          <p:spPr bwMode="auto">
            <a:xfrm>
              <a:off x="2835" y="1616"/>
              <a:ext cx="227" cy="408"/>
            </a:xfrm>
            <a:prstGeom prst="downArrow">
              <a:avLst>
                <a:gd name="adj1" fmla="val 50000"/>
                <a:gd name="adj2" fmla="val 4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00338" y="4221163"/>
            <a:ext cx="3889375" cy="1511300"/>
            <a:chOff x="1701" y="2614"/>
            <a:chExt cx="2450" cy="952"/>
          </a:xfrm>
        </p:grpSpPr>
        <p:sp>
          <p:nvSpPr>
            <p:cNvPr id="16390" name="Oval 6"/>
            <p:cNvSpPr>
              <a:spLocks noChangeArrowheads="1"/>
            </p:cNvSpPr>
            <p:nvPr/>
          </p:nvSpPr>
          <p:spPr bwMode="auto">
            <a:xfrm>
              <a:off x="1701" y="3067"/>
              <a:ext cx="2450" cy="49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2400"/>
                <a:t>Уровень процесса</a:t>
              </a:r>
            </a:p>
          </p:txBody>
        </p:sp>
        <p:sp>
          <p:nvSpPr>
            <p:cNvPr id="16391" name="AutoShape 8"/>
            <p:cNvSpPr>
              <a:spLocks noChangeArrowheads="1"/>
            </p:cNvSpPr>
            <p:nvPr/>
          </p:nvSpPr>
          <p:spPr bwMode="auto">
            <a:xfrm>
              <a:off x="2835" y="2614"/>
              <a:ext cx="227" cy="408"/>
            </a:xfrm>
            <a:prstGeom prst="downArrow">
              <a:avLst>
                <a:gd name="adj1" fmla="val 50000"/>
                <a:gd name="adj2" fmla="val 4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0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Построение иерархии </a:t>
            </a:r>
            <a:r>
              <a:rPr lang="en-US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endParaRPr lang="ru-RU" sz="4000" b="1" kern="1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29600" cy="504825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ru-RU" sz="2400" smtClean="0"/>
              <a:t>1. Построение диаграмм уровня системы и подсистемы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 l="17419" t="17154" r="22794" b="19067"/>
          <a:stretch>
            <a:fillRect/>
          </a:stretch>
        </p:blipFill>
        <p:spPr bwMode="auto">
          <a:xfrm>
            <a:off x="971550" y="1317625"/>
            <a:ext cx="698500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0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Построение иерархии </a:t>
            </a:r>
            <a:r>
              <a:rPr lang="en-US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endParaRPr lang="ru-RU" sz="4000" b="1" kern="1200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229600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2. Построение диаграмм уровня процесса</a:t>
            </a:r>
            <a:r>
              <a:rPr lang="ru-RU" sz="2800" smtClean="0"/>
              <a:t>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 l="507" t="15787" r="3548" b="21336"/>
          <a:stretch>
            <a:fillRect/>
          </a:stretch>
        </p:blipFill>
        <p:spPr bwMode="auto">
          <a:xfrm>
            <a:off x="0" y="1412875"/>
            <a:ext cx="91440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52385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en-US" sz="24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r>
              <a:rPr lang="ru-RU" sz="24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-модели постройки дачного домика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1. Контекстная диаграмма уровня системы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 cstate="print"/>
          <a:srcRect l="4156" t="14090" r="17264" b="19716"/>
          <a:stretch>
            <a:fillRect/>
          </a:stretch>
        </p:blipFill>
        <p:spPr bwMode="auto">
          <a:xfrm>
            <a:off x="395288" y="1924050"/>
            <a:ext cx="7848600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429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en-US" sz="24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r>
              <a:rPr lang="ru-RU" sz="24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-модели постройки дачного домика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000" smtClean="0"/>
              <a:t>2. Диаграмма уровня подсистемы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 cstate="print"/>
          <a:srcRect l="1443" t="18739" r="8005" b="19687"/>
          <a:stretch>
            <a:fillRect/>
          </a:stretch>
        </p:blipFill>
        <p:spPr bwMode="auto">
          <a:xfrm>
            <a:off x="215900" y="2041525"/>
            <a:ext cx="8748713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5953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en-US" sz="24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r>
              <a:rPr lang="ru-RU" sz="24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-модели постройки дачного домика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91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z="2000" dirty="0" smtClean="0"/>
              <a:t>3. Диаграмма уровня процесса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 cstate="print"/>
          <a:srcRect l="787" t="18739" r="7349" b="17793"/>
          <a:stretch>
            <a:fillRect/>
          </a:stretch>
        </p:blipFill>
        <p:spPr bwMode="auto">
          <a:xfrm>
            <a:off x="250825" y="1989138"/>
            <a:ext cx="864235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864709" y="5737278"/>
            <a:ext cx="279292" cy="263472"/>
          </a:xfrm>
        </p:spPr>
        <p:txBody>
          <a:bodyPr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fld id="{D57F1E4F-1CFF-5643-939E-217C01CDF565}" type="slidenum">
              <a:rPr lang="en-US" sz="900">
                <a:solidFill>
                  <a:srgbClr val="146194">
                    <a:lumMod val="50000"/>
                  </a:srgbClr>
                </a:solidFill>
                <a:latin typeface="Century Gothic" panose="020B0502020202020204"/>
              </a:rPr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lang="en-US" sz="900" dirty="0">
              <a:solidFill>
                <a:srgbClr val="146194">
                  <a:lumMod val="50000"/>
                </a:srgbClr>
              </a:solidFill>
              <a:latin typeface="Century Gothic" panose="020B0502020202020204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69829" y="1096698"/>
            <a:ext cx="8934525" cy="4640580"/>
            <a:chOff x="279298" y="502919"/>
            <a:chExt cx="11912700" cy="6187440"/>
          </a:xfrm>
        </p:grpSpPr>
        <p:sp>
          <p:nvSpPr>
            <p:cNvPr id="6" name="object 2"/>
            <p:cNvSpPr/>
            <p:nvPr/>
          </p:nvSpPr>
          <p:spPr>
            <a:xfrm>
              <a:off x="566521" y="558419"/>
              <a:ext cx="1895881" cy="347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7" name="object 3"/>
            <p:cNvSpPr/>
            <p:nvPr/>
          </p:nvSpPr>
          <p:spPr>
            <a:xfrm>
              <a:off x="2623947" y="527176"/>
              <a:ext cx="602284" cy="373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8" name="object 4"/>
            <p:cNvSpPr/>
            <p:nvPr/>
          </p:nvSpPr>
          <p:spPr>
            <a:xfrm>
              <a:off x="4271771" y="502919"/>
              <a:ext cx="7920227" cy="61874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black"/>
                </a:solidFill>
                <a:latin typeface="Century Gothic" panose="020B0502020202020204"/>
              </a:endParaRPr>
            </a:p>
          </p:txBody>
        </p:sp>
        <p:sp>
          <p:nvSpPr>
            <p:cNvPr id="9" name="object 5"/>
            <p:cNvSpPr txBox="1"/>
            <p:nvPr/>
          </p:nvSpPr>
          <p:spPr>
            <a:xfrm>
              <a:off x="279298" y="1498956"/>
              <a:ext cx="4722495" cy="516038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66700" marR="3810" indent="-257175" defTabSz="342900" fontAlgn="auto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tabLst>
                  <a:tab pos="266700" algn="l"/>
                </a:tabLst>
              </a:pP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П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е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рвая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диаг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р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а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м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ма</a:t>
              </a:r>
              <a:r>
                <a:rPr spc="-4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н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а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з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ы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в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а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ется </a:t>
              </a:r>
              <a:r>
                <a:rPr spc="-19" dirty="0">
                  <a:solidFill>
                    <a:prstClr val="black"/>
                  </a:solidFill>
                  <a:latin typeface="Cambria"/>
                  <a:cs typeface="Cambria"/>
                </a:rPr>
                <a:t>к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онте</a:t>
              </a:r>
              <a:r>
                <a:rPr spc="-15" dirty="0">
                  <a:solidFill>
                    <a:prstClr val="black"/>
                  </a:solidFill>
                  <a:latin typeface="Cambria"/>
                  <a:cs typeface="Cambria"/>
                </a:rPr>
                <a:t>к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стной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(ур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о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в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е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нь 0)</a:t>
              </a:r>
              <a:r>
                <a:rPr spc="-11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и слу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ж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ит</a:t>
              </a:r>
              <a:r>
                <a:rPr spc="-11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spc="38" dirty="0">
                  <a:solidFill>
                    <a:prstClr val="black"/>
                  </a:solidFill>
                  <a:latin typeface="Cambria"/>
                  <a:cs typeface="Cambria"/>
                </a:rPr>
                <a:t>д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ля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об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о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з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н</a:t>
              </a:r>
              <a:r>
                <a:rPr spc="-34" dirty="0">
                  <a:solidFill>
                    <a:prstClr val="black"/>
                  </a:solidFill>
                  <a:latin typeface="Cambria"/>
                  <a:cs typeface="Cambria"/>
                </a:rPr>
                <a:t>а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чения ра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м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ок сис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т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е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м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ы (за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д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ания</a:t>
              </a:r>
              <a:r>
                <a:rPr spc="-15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spc="-23" dirty="0">
                  <a:solidFill>
                    <a:prstClr val="black"/>
                  </a:solidFill>
                  <a:latin typeface="Cambria"/>
                  <a:cs typeface="Cambria"/>
                </a:rPr>
                <a:t>к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онте</a:t>
              </a:r>
              <a:r>
                <a:rPr spc="-23" dirty="0">
                  <a:solidFill>
                    <a:prstClr val="black"/>
                  </a:solidFill>
                  <a:latin typeface="Cambria"/>
                  <a:cs typeface="Cambria"/>
                </a:rPr>
                <a:t>к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ста,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в </a:t>
              </a:r>
              <a:r>
                <a:rPr spc="-19" dirty="0">
                  <a:solidFill>
                    <a:prstClr val="black"/>
                  </a:solidFill>
                  <a:latin typeface="Cambria"/>
                  <a:cs typeface="Cambria"/>
                </a:rPr>
                <a:t>к</a:t>
              </a:r>
              <a:r>
                <a:rPr spc="-30" dirty="0">
                  <a:solidFill>
                    <a:prstClr val="black"/>
                  </a:solidFill>
                  <a:latin typeface="Cambria"/>
                  <a:cs typeface="Cambria"/>
                </a:rPr>
                <a:t>о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то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р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ом</a:t>
              </a:r>
              <a:r>
                <a:rPr spc="8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система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раб</a:t>
              </a:r>
              <a:r>
                <a:rPr spc="-30" dirty="0">
                  <a:solidFill>
                    <a:prstClr val="black"/>
                  </a:solidFill>
                  <a:latin typeface="Cambria"/>
                  <a:cs typeface="Cambria"/>
                </a:rPr>
                <a:t>о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тает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)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.</a:t>
              </a:r>
            </a:p>
            <a:p>
              <a:pPr marL="331946" marR="340994" lvl="1" indent="-257175" defTabSz="342900" fontAlgn="auto">
                <a:spcBef>
                  <a:spcPts val="1245"/>
                </a:spcBef>
                <a:spcAft>
                  <a:spcPts val="0"/>
                </a:spcAft>
                <a:buFont typeface="Arial"/>
                <a:buChar char="•"/>
                <a:tabLst>
                  <a:tab pos="332423" algn="l"/>
                </a:tabLst>
              </a:pP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Диаграмма</a:t>
              </a:r>
              <a:r>
                <a:rPr spc="-4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д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е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тали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з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и</a:t>
              </a:r>
              <a:r>
                <a:rPr spc="-30" dirty="0">
                  <a:solidFill>
                    <a:prstClr val="black"/>
                  </a:solidFill>
                  <a:latin typeface="Cambria"/>
                  <a:cs typeface="Cambria"/>
                </a:rPr>
                <a:t>р</a:t>
              </a:r>
              <a:r>
                <a:rPr spc="-38" dirty="0">
                  <a:solidFill>
                    <a:prstClr val="black"/>
                  </a:solidFill>
                  <a:latin typeface="Cambria"/>
                  <a:cs typeface="Cambria"/>
                </a:rPr>
                <a:t>у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ется п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у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тем доба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в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ле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н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ия</a:t>
              </a:r>
              <a:r>
                <a:rPr spc="-23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нов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ы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х уровн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е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й.</a:t>
              </a:r>
            </a:p>
            <a:p>
              <a:pPr marL="331946" marR="293370" lvl="1" indent="-257175" defTabSz="342900" fontAlgn="auto">
                <a:spcBef>
                  <a:spcPts val="900"/>
                </a:spcBef>
                <a:spcAft>
                  <a:spcPts val="0"/>
                </a:spcAft>
                <a:buFont typeface="Arial"/>
                <a:buChar char="•"/>
                <a:tabLst>
                  <a:tab pos="332423" algn="l"/>
                </a:tabLst>
              </a:pP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На ка</a:t>
              </a:r>
              <a:r>
                <a:rPr spc="23" dirty="0">
                  <a:solidFill>
                    <a:prstClr val="black"/>
                  </a:solidFill>
                  <a:latin typeface="Cambria"/>
                  <a:cs typeface="Cambria"/>
                </a:rPr>
                <a:t>ж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дом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новом</a:t>
              </a:r>
              <a:r>
                <a:rPr spc="-11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уровне д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е</a:t>
              </a:r>
              <a:r>
                <a:rPr spc="-19" dirty="0">
                  <a:solidFill>
                    <a:prstClr val="black"/>
                  </a:solidFill>
                  <a:latin typeface="Cambria"/>
                  <a:cs typeface="Cambria"/>
                </a:rPr>
                <a:t>к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омпози</a:t>
              </a:r>
              <a:r>
                <a:rPr spc="-30" dirty="0">
                  <a:solidFill>
                    <a:prstClr val="black"/>
                  </a:solidFill>
                  <a:latin typeface="Cambria"/>
                  <a:cs typeface="Cambria"/>
                </a:rPr>
                <a:t>р</a:t>
              </a:r>
              <a:r>
                <a:rPr spc="-38" dirty="0">
                  <a:solidFill>
                    <a:prstClr val="black"/>
                  </a:solidFill>
                  <a:latin typeface="Cambria"/>
                  <a:cs typeface="Cambria"/>
                </a:rPr>
                <a:t>у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ется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(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с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тро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и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тся </a:t>
              </a:r>
              <a:r>
                <a:rPr spc="-30" dirty="0">
                  <a:solidFill>
                    <a:prstClr val="black"/>
                  </a:solidFill>
                  <a:latin typeface="Cambria"/>
                  <a:cs typeface="Cambria"/>
                </a:rPr>
                <a:t>о</a:t>
              </a:r>
              <a:r>
                <a:rPr spc="-86" dirty="0">
                  <a:solidFill>
                    <a:prstClr val="black"/>
                  </a:solidFill>
                  <a:latin typeface="Cambria"/>
                  <a:cs typeface="Cambria"/>
                </a:rPr>
                <a:t>т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д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е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льная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ди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а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г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р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а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м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м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а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)</a:t>
              </a:r>
              <a:r>
                <a:rPr spc="-15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spc="-49" dirty="0">
                  <a:solidFill>
                    <a:prstClr val="black"/>
                  </a:solidFill>
                  <a:latin typeface="Cambria"/>
                  <a:cs typeface="Cambria"/>
                </a:rPr>
                <a:t>о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дин ка</a:t>
              </a:r>
              <a:r>
                <a:rPr spc="-15" dirty="0">
                  <a:solidFill>
                    <a:prstClr val="black"/>
                  </a:solidFill>
                  <a:latin typeface="Cambria"/>
                  <a:cs typeface="Cambria"/>
                </a:rPr>
                <a:t>к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о</a:t>
              </a:r>
              <a:r>
                <a:rPr spc="-4" dirty="0">
                  <a:solidFill>
                    <a:prstClr val="black"/>
                  </a:solidFill>
                  <a:latin typeface="Cambria"/>
                  <a:cs typeface="Cambria"/>
                </a:rPr>
                <a:t>й-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то</a:t>
              </a:r>
              <a:r>
                <a:rPr spc="11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пр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о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цесс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 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с п</a:t>
              </a:r>
              <a:r>
                <a:rPr spc="-8" dirty="0">
                  <a:solidFill>
                    <a:prstClr val="black"/>
                  </a:solidFill>
                  <a:latin typeface="Cambria"/>
                  <a:cs typeface="Cambria"/>
                </a:rPr>
                <a:t>р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ед</a:t>
              </a:r>
              <a:r>
                <a:rPr spc="4" dirty="0">
                  <a:solidFill>
                    <a:prstClr val="black"/>
                  </a:solidFill>
                  <a:latin typeface="Cambria"/>
                  <a:cs typeface="Cambria"/>
                </a:rPr>
                <a:t>ы</a:t>
              </a:r>
              <a:r>
                <a:rPr dirty="0">
                  <a:solidFill>
                    <a:prstClr val="black"/>
                  </a:solidFill>
                  <a:latin typeface="Cambria"/>
                  <a:cs typeface="Cambria"/>
                </a:rPr>
                <a:t>дущего уровня.</a:t>
              </a:r>
            </a:p>
          </p:txBody>
        </p:sp>
        <p:sp>
          <p:nvSpPr>
            <p:cNvPr id="10" name="object 6"/>
            <p:cNvSpPr/>
            <p:nvPr/>
          </p:nvSpPr>
          <p:spPr>
            <a:xfrm>
              <a:off x="5191505" y="1690877"/>
              <a:ext cx="6566534" cy="0"/>
            </a:xfrm>
            <a:custGeom>
              <a:avLst/>
              <a:gdLst/>
              <a:ahLst/>
              <a:cxnLst/>
              <a:rect l="l" t="t" r="r" b="b"/>
              <a:pathLst>
                <a:path w="6566534">
                  <a:moveTo>
                    <a:pt x="0" y="0"/>
                  </a:moveTo>
                  <a:lnTo>
                    <a:pt x="6566281" y="0"/>
                  </a:lnTo>
                </a:path>
              </a:pathLst>
            </a:custGeom>
            <a:ln w="28956">
              <a:solidFill>
                <a:srgbClr val="001F5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11" name="object 7"/>
            <p:cNvSpPr/>
            <p:nvPr/>
          </p:nvSpPr>
          <p:spPr>
            <a:xfrm>
              <a:off x="4677917" y="3754373"/>
              <a:ext cx="7080250" cy="0"/>
            </a:xfrm>
            <a:custGeom>
              <a:avLst/>
              <a:gdLst/>
              <a:ahLst/>
              <a:cxnLst/>
              <a:rect l="l" t="t" r="r" b="b"/>
              <a:pathLst>
                <a:path w="7080250">
                  <a:moveTo>
                    <a:pt x="0" y="0"/>
                  </a:moveTo>
                  <a:lnTo>
                    <a:pt x="7080123" y="0"/>
                  </a:lnTo>
                </a:path>
              </a:pathLst>
            </a:custGeom>
            <a:ln w="28956">
              <a:solidFill>
                <a:srgbClr val="001F5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endParaRPr sz="135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12" name="object 8"/>
            <p:cNvSpPr txBox="1"/>
            <p:nvPr/>
          </p:nvSpPr>
          <p:spPr>
            <a:xfrm>
              <a:off x="10623805" y="505968"/>
              <a:ext cx="1289685" cy="276999"/>
            </a:xfrm>
            <a:prstGeom prst="rect">
              <a:avLst/>
            </a:prstGeom>
            <a:solidFill>
              <a:srgbClr val="FFFF00"/>
            </a:solidFill>
            <a:ln w="9144">
              <a:solidFill>
                <a:srgbClr val="BEBEBE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13824" defTabSz="342900" fontAlgn="auto">
                <a:spcBef>
                  <a:spcPts val="0"/>
                </a:spcBef>
                <a:spcAft>
                  <a:spcPts val="0"/>
                </a:spcAft>
              </a:pPr>
              <a:r>
                <a:rPr sz="1350" i="1" spc="-56" dirty="0">
                  <a:solidFill>
                    <a:prstClr val="white"/>
                  </a:solidFill>
                  <a:latin typeface="Cambria"/>
                  <a:cs typeface="Cambria"/>
                </a:rPr>
                <a:t>У</a:t>
              </a:r>
              <a:r>
                <a:rPr sz="1350" i="1" dirty="0">
                  <a:solidFill>
                    <a:prstClr val="white"/>
                  </a:solidFill>
                  <a:latin typeface="Cambria"/>
                  <a:cs typeface="Cambria"/>
                </a:rPr>
                <a:t>ро</a:t>
              </a:r>
              <a:r>
                <a:rPr sz="1350" i="1" spc="-8" dirty="0">
                  <a:solidFill>
                    <a:prstClr val="white"/>
                  </a:solidFill>
                  <a:latin typeface="Cambria"/>
                  <a:cs typeface="Cambria"/>
                </a:rPr>
                <a:t>в</a:t>
              </a:r>
              <a:r>
                <a:rPr sz="1350" i="1" dirty="0">
                  <a:solidFill>
                    <a:prstClr val="white"/>
                  </a:solidFill>
                  <a:latin typeface="Cambria"/>
                  <a:cs typeface="Cambria"/>
                </a:rPr>
                <a:t>ень 0</a:t>
              </a:r>
              <a:endParaRPr sz="1350">
                <a:solidFill>
                  <a:prstClr val="white"/>
                </a:solidFill>
                <a:latin typeface="Cambria"/>
                <a:cs typeface="Cambria"/>
              </a:endParaRPr>
            </a:p>
          </p:txBody>
        </p:sp>
        <p:sp>
          <p:nvSpPr>
            <p:cNvPr id="13" name="object 9"/>
            <p:cNvSpPr txBox="1"/>
            <p:nvPr/>
          </p:nvSpPr>
          <p:spPr>
            <a:xfrm>
              <a:off x="10623805" y="1903476"/>
              <a:ext cx="1289685" cy="276999"/>
            </a:xfrm>
            <a:prstGeom prst="rect">
              <a:avLst/>
            </a:prstGeom>
            <a:solidFill>
              <a:srgbClr val="FFFF00"/>
            </a:solidFill>
            <a:ln w="9144">
              <a:solidFill>
                <a:srgbClr val="BEBEBE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13824" defTabSz="342900" fontAlgn="auto">
                <a:spcBef>
                  <a:spcPts val="0"/>
                </a:spcBef>
                <a:spcAft>
                  <a:spcPts val="0"/>
                </a:spcAft>
              </a:pPr>
              <a:r>
                <a:rPr sz="1350" i="1" spc="-53" dirty="0">
                  <a:solidFill>
                    <a:prstClr val="white"/>
                  </a:solidFill>
                  <a:latin typeface="Cambria"/>
                  <a:cs typeface="Cambria"/>
                </a:rPr>
                <a:t>У</a:t>
              </a:r>
              <a:r>
                <a:rPr sz="1350" i="1" dirty="0">
                  <a:solidFill>
                    <a:prstClr val="white"/>
                  </a:solidFill>
                  <a:latin typeface="Cambria"/>
                  <a:cs typeface="Cambria"/>
                </a:rPr>
                <a:t>ровень</a:t>
              </a:r>
              <a:r>
                <a:rPr sz="1350" i="1" spc="-8" dirty="0">
                  <a:solidFill>
                    <a:prstClr val="white"/>
                  </a:solidFill>
                  <a:latin typeface="Cambria"/>
                  <a:cs typeface="Cambria"/>
                </a:rPr>
                <a:t> </a:t>
              </a:r>
              <a:r>
                <a:rPr sz="1350" i="1" dirty="0">
                  <a:solidFill>
                    <a:prstClr val="white"/>
                  </a:solidFill>
                  <a:latin typeface="Cambria"/>
                  <a:cs typeface="Cambria"/>
                </a:rPr>
                <a:t>1</a:t>
              </a:r>
              <a:endParaRPr sz="1350">
                <a:solidFill>
                  <a:prstClr val="white"/>
                </a:solidFill>
                <a:latin typeface="Cambria"/>
                <a:cs typeface="Cambria"/>
              </a:endParaRPr>
            </a:p>
          </p:txBody>
        </p:sp>
        <p:sp>
          <p:nvSpPr>
            <p:cNvPr id="14" name="object 10"/>
            <p:cNvSpPr txBox="1"/>
            <p:nvPr/>
          </p:nvSpPr>
          <p:spPr>
            <a:xfrm>
              <a:off x="10623805" y="5632703"/>
              <a:ext cx="1289685" cy="276999"/>
            </a:xfrm>
            <a:prstGeom prst="rect">
              <a:avLst/>
            </a:prstGeom>
            <a:solidFill>
              <a:srgbClr val="FFFF00"/>
            </a:solidFill>
            <a:ln w="9144">
              <a:solidFill>
                <a:srgbClr val="BEBEBE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13824" defTabSz="342900" fontAlgn="auto">
                <a:spcBef>
                  <a:spcPts val="0"/>
                </a:spcBef>
                <a:spcAft>
                  <a:spcPts val="0"/>
                </a:spcAft>
              </a:pPr>
              <a:r>
                <a:rPr sz="1350" i="1" spc="-53" dirty="0">
                  <a:solidFill>
                    <a:prstClr val="white"/>
                  </a:solidFill>
                  <a:latin typeface="Cambria"/>
                  <a:cs typeface="Cambria"/>
                </a:rPr>
                <a:t>У</a:t>
              </a:r>
              <a:r>
                <a:rPr sz="1350" i="1" dirty="0">
                  <a:solidFill>
                    <a:prstClr val="white"/>
                  </a:solidFill>
                  <a:latin typeface="Cambria"/>
                  <a:cs typeface="Cambria"/>
                </a:rPr>
                <a:t>ровень</a:t>
              </a:r>
              <a:r>
                <a:rPr sz="1350" i="1" spc="-8" dirty="0">
                  <a:solidFill>
                    <a:prstClr val="white"/>
                  </a:solidFill>
                  <a:latin typeface="Cambria"/>
                  <a:cs typeface="Cambria"/>
                </a:rPr>
                <a:t> </a:t>
              </a:r>
              <a:r>
                <a:rPr sz="1350" i="1" dirty="0">
                  <a:solidFill>
                    <a:prstClr val="white"/>
                  </a:solidFill>
                  <a:latin typeface="Cambria"/>
                  <a:cs typeface="Cambria"/>
                </a:rPr>
                <a:t>2</a:t>
              </a:r>
              <a:endParaRPr sz="1350">
                <a:solidFill>
                  <a:prstClr val="white"/>
                </a:solidFill>
                <a:latin typeface="Cambria"/>
                <a:cs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69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29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ru-RU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Основные вопросы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286808" cy="2714644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ru-RU" sz="2400" b="1" dirty="0" smtClean="0"/>
              <a:t>Определение и функциональное назначение </a:t>
            </a:r>
            <a:r>
              <a:rPr lang="en-US" sz="2400" b="1" dirty="0" smtClean="0"/>
              <a:t>DFD</a:t>
            </a:r>
            <a:r>
              <a:rPr lang="ru-RU" sz="2400" b="1" dirty="0" smtClean="0"/>
              <a:t>-моделей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sz="2400" b="1" dirty="0" smtClean="0"/>
              <a:t>Основные компоненты </a:t>
            </a:r>
            <a:r>
              <a:rPr lang="en-US" sz="2400" b="1" dirty="0" smtClean="0"/>
              <a:t>DFD</a:t>
            </a:r>
            <a:r>
              <a:rPr lang="ru-RU" sz="2400" b="1" dirty="0" smtClean="0"/>
              <a:t>-моделей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sz="2400" b="1" dirty="0" smtClean="0"/>
              <a:t>Иерархия </a:t>
            </a:r>
            <a:r>
              <a:rPr lang="en-US" sz="2400" b="1" dirty="0" smtClean="0"/>
              <a:t>DFD</a:t>
            </a:r>
            <a:endParaRPr lang="ru-RU" sz="2400" b="1" dirty="0" smtClean="0"/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sz="2400" b="1" dirty="0" smtClean="0"/>
              <a:t>Рассмотрение примера </a:t>
            </a:r>
            <a:r>
              <a:rPr lang="en-US" sz="2400" b="1" dirty="0" smtClean="0"/>
              <a:t>DFD</a:t>
            </a:r>
            <a:r>
              <a:rPr lang="ru-RU" sz="2400" b="1" dirty="0" smtClean="0"/>
              <a:t>-модели</a:t>
            </a:r>
          </a:p>
          <a:p>
            <a:pPr eaLnBrk="1" hangingPunct="1"/>
            <a:endParaRPr lang="ru-RU" sz="28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000504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DFD</a:t>
            </a:r>
            <a:r>
              <a:rPr lang="ru-RU" dirty="0"/>
              <a:t> </a:t>
            </a:r>
            <a:r>
              <a:rPr lang="ru-RU" dirty="0" smtClean="0"/>
              <a:t>– общепринятое </a:t>
            </a:r>
            <a:r>
              <a:rPr lang="ru-RU" dirty="0"/>
              <a:t>сокращение от англ. </a:t>
            </a:r>
            <a:r>
              <a:rPr lang="ru-RU" b="1" dirty="0" err="1">
                <a:solidFill>
                  <a:srgbClr val="3333FF"/>
                </a:solidFill>
              </a:rPr>
              <a:t>data</a:t>
            </a:r>
            <a:r>
              <a:rPr lang="ru-RU" b="1" dirty="0">
                <a:solidFill>
                  <a:srgbClr val="3333FF"/>
                </a:solidFill>
              </a:rPr>
              <a:t> </a:t>
            </a:r>
            <a:r>
              <a:rPr lang="ru-RU" b="1" dirty="0" err="1">
                <a:solidFill>
                  <a:srgbClr val="3333FF"/>
                </a:solidFill>
              </a:rPr>
              <a:t>flow</a:t>
            </a:r>
            <a:r>
              <a:rPr lang="ru-RU" b="1" dirty="0">
                <a:solidFill>
                  <a:srgbClr val="3333FF"/>
                </a:solidFill>
              </a:rPr>
              <a:t> </a:t>
            </a:r>
            <a:r>
              <a:rPr lang="ru-RU" b="1" dirty="0" err="1">
                <a:solidFill>
                  <a:srgbClr val="3333FF"/>
                </a:solidFill>
              </a:rPr>
              <a:t>diagrams</a:t>
            </a:r>
            <a:r>
              <a:rPr lang="ru-RU" b="1" dirty="0">
                <a:solidFill>
                  <a:srgbClr val="3333FF"/>
                </a:solidFill>
              </a:rPr>
              <a:t> </a:t>
            </a:r>
            <a:r>
              <a:rPr lang="ru-RU" dirty="0"/>
              <a:t> </a:t>
            </a:r>
            <a:r>
              <a:rPr lang="ru-RU" dirty="0" smtClean="0"/>
              <a:t>–</a:t>
            </a:r>
            <a:r>
              <a:rPr lang="ru-RU" dirty="0"/>
              <a:t> </a:t>
            </a:r>
            <a:r>
              <a:rPr lang="ru-RU" i="1" dirty="0"/>
              <a:t>диаграммы   потоков   данных</a:t>
            </a:r>
            <a:r>
              <a:rPr lang="ru-RU" dirty="0"/>
              <a:t> . </a:t>
            </a:r>
            <a:endParaRPr lang="ru-RU" dirty="0" smtClean="0"/>
          </a:p>
          <a:p>
            <a:r>
              <a:rPr lang="ru-RU" dirty="0" smtClean="0"/>
              <a:t>Так </a:t>
            </a:r>
            <a:r>
              <a:rPr lang="ru-RU" dirty="0"/>
              <a:t>называется методология графического структурного анализа, описывающая внешние по отношению к системе источники и адресаты  данных , логические функции,  потоки   данных  и хранилища  данных , к которым осуществляется </a:t>
            </a:r>
            <a:r>
              <a:rPr lang="ru-RU" dirty="0" smtClean="0"/>
              <a:t>доступ.</a:t>
            </a:r>
          </a:p>
          <a:p>
            <a:r>
              <a:rPr lang="ru-RU" dirty="0" smtClean="0"/>
              <a:t>                      </a:t>
            </a:r>
            <a:r>
              <a:rPr lang="ru-RU" i="1" dirty="0" smtClean="0">
                <a:solidFill>
                  <a:schemeClr val="bg1">
                    <a:lumMod val="50000"/>
                  </a:schemeClr>
                </a:solidFill>
              </a:rPr>
              <a:t>Упрощённо:</a:t>
            </a:r>
          </a:p>
          <a:p>
            <a:r>
              <a:rPr lang="ru-RU" b="1" dirty="0">
                <a:solidFill>
                  <a:srgbClr val="FF0000"/>
                </a:solidFill>
              </a:rPr>
              <a:t>DFD</a:t>
            </a:r>
            <a:r>
              <a:rPr lang="ru-RU" dirty="0" smtClean="0"/>
              <a:t> </a:t>
            </a:r>
            <a:r>
              <a:rPr lang="ru-RU" dirty="0"/>
              <a:t>– это нотация, предназначенная для моделирования информационный систем с точки зрения хранения, обработки и передачи данных.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572527" y="6500833"/>
            <a:ext cx="547691" cy="333377"/>
          </a:xfrm>
        </p:spPr>
        <p:txBody>
          <a:bodyPr/>
          <a:lstStyle/>
          <a:p>
            <a:pPr>
              <a:defRPr/>
            </a:pPr>
            <a:fld id="{F93CC6A0-E765-4A7C-BC21-E57F28B7B483}" type="slidenum">
              <a:rPr lang="ru-RU" smtClean="0">
                <a:latin typeface="Arial" pitchFamily="34" charset="0"/>
                <a:cs typeface="Arial" pitchFamily="34" charset="0"/>
              </a:rPr>
              <a:pPr>
                <a:defRPr/>
              </a:pPr>
              <a:t>2</a:t>
            </a:fld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7921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Изученные понятия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3886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ru-RU" dirty="0" smtClean="0"/>
              <a:t> Диаграмма потоков данных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ru-RU" dirty="0" smtClean="0"/>
              <a:t> Внешняя сущность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ru-RU" dirty="0" smtClean="0"/>
              <a:t> Накопитель данных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ru-RU" dirty="0" smtClean="0"/>
              <a:t> Система / Подсистема / Процесс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ru-RU" dirty="0" smtClean="0"/>
              <a:t> Поток данных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ru-RU" dirty="0" smtClean="0"/>
              <a:t> Иерархия </a:t>
            </a:r>
            <a:r>
              <a:rPr lang="en-US" dirty="0" smtClean="0"/>
              <a:t>DFD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Описать индивидуальный программный проект при помощи  </a:t>
            </a:r>
            <a:r>
              <a:rPr lang="en-US" dirty="0" smtClean="0"/>
              <a:t>DFD </a:t>
            </a:r>
            <a:r>
              <a:rPr lang="ru-RU" dirty="0" smtClean="0"/>
              <a:t>нотаций</a:t>
            </a:r>
            <a:r>
              <a:rPr lang="en-US" dirty="0" smtClean="0"/>
              <a:t> (</a:t>
            </a:r>
            <a:r>
              <a:rPr lang="ru-RU" dirty="0" smtClean="0"/>
              <a:t>внешние </a:t>
            </a:r>
            <a:r>
              <a:rPr lang="ru-RU" dirty="0"/>
              <a:t>по отношению к системе источники и адресаты  данных , логические функции,  потоки   данных  и хранилища  данных , к которым осуществляется </a:t>
            </a:r>
            <a:r>
              <a:rPr lang="ru-RU" dirty="0" smtClean="0"/>
              <a:t>доступ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8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ru-RU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en-US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r>
              <a:rPr lang="ru-RU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-модель?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60"/>
            <a:ext cx="8229600" cy="49292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i="1" dirty="0" smtClean="0">
                <a:solidFill>
                  <a:srgbClr val="FF0000"/>
                </a:solidFill>
              </a:rPr>
              <a:t>DFD</a:t>
            </a:r>
            <a:r>
              <a:rPr lang="ru-RU" sz="2000" i="1" dirty="0" smtClean="0">
                <a:solidFill>
                  <a:srgbClr val="FF0000"/>
                </a:solidFill>
              </a:rPr>
              <a:t> – </a:t>
            </a:r>
            <a:r>
              <a:rPr lang="en-US" sz="2000" b="1" i="1" dirty="0" smtClean="0">
                <a:solidFill>
                  <a:srgbClr val="FF0000"/>
                </a:solidFill>
              </a:rPr>
              <a:t>Data Flow Diagrams</a:t>
            </a:r>
            <a:r>
              <a:rPr lang="ru-RU" sz="2000" i="1" dirty="0" smtClean="0">
                <a:solidFill>
                  <a:srgbClr val="FF0000"/>
                </a:solidFill>
              </a:rPr>
              <a:t> </a:t>
            </a:r>
            <a:r>
              <a:rPr lang="ru-RU" sz="2000" i="1" dirty="0" smtClean="0"/>
              <a:t>– диаграммы потоков данных</a:t>
            </a:r>
          </a:p>
          <a:p>
            <a:pPr eaLnBrk="1" hangingPunct="1">
              <a:lnSpc>
                <a:spcPct val="90000"/>
              </a:lnSpc>
            </a:pPr>
            <a:endParaRPr lang="en-US" sz="2000" i="1" u="sng" dirty="0" smtClean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ru-RU" sz="2000" i="1" u="sng" dirty="0" smtClean="0">
                <a:solidFill>
                  <a:srgbClr val="3333FF"/>
                </a:solidFill>
              </a:rPr>
              <a:t>Модель системы</a:t>
            </a:r>
            <a:r>
              <a:rPr lang="ru-RU" sz="2000" i="1" dirty="0" smtClean="0">
                <a:solidFill>
                  <a:srgbClr val="3333FF"/>
                </a:solidFill>
              </a:rPr>
              <a:t> </a:t>
            </a:r>
            <a:r>
              <a:rPr lang="ru-RU" sz="2000" i="1" dirty="0" smtClean="0"/>
              <a:t>определяется как иерархия диаграмм потоков данных, описывающих асинхронный процесс преобразования информации от ее входа в систему до выдачи пользователю.</a:t>
            </a:r>
            <a:r>
              <a:rPr lang="ru-RU" sz="2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ru-RU" sz="2000" dirty="0" smtClean="0"/>
          </a:p>
          <a:p>
            <a:pPr eaLnBrk="1" hangingPunct="1">
              <a:lnSpc>
                <a:spcPct val="90000"/>
              </a:lnSpc>
            </a:pPr>
            <a:r>
              <a:rPr lang="ru-RU" sz="2000" dirty="0" smtClean="0"/>
              <a:t>Главная </a:t>
            </a:r>
            <a:r>
              <a:rPr lang="ru-RU" sz="2000" b="1" i="1" dirty="0" smtClean="0">
                <a:solidFill>
                  <a:srgbClr val="3333FF"/>
                </a:solidFill>
              </a:rPr>
              <a:t>цель</a:t>
            </a:r>
            <a:r>
              <a:rPr lang="ru-RU" sz="2000" dirty="0" smtClean="0"/>
              <a:t> такого представления – продемонстрировать, как каждый процесс преобразует свои входные данные в выходные, а также выявить отношения между этими процессами. </a:t>
            </a:r>
          </a:p>
          <a:p>
            <a:pPr eaLnBrk="1" hangingPunct="1">
              <a:lnSpc>
                <a:spcPct val="90000"/>
              </a:lnSpc>
            </a:pPr>
            <a:endParaRPr lang="ru-RU" sz="2000" dirty="0" smtClean="0"/>
          </a:p>
          <a:p>
            <a:pPr eaLnBrk="1" hangingPunct="1">
              <a:lnSpc>
                <a:spcPct val="90000"/>
              </a:lnSpc>
            </a:pPr>
            <a:r>
              <a:rPr lang="ru-RU" sz="2000" b="1" i="1" u="sng" dirty="0" smtClean="0">
                <a:solidFill>
                  <a:srgbClr val="006600"/>
                </a:solidFill>
              </a:rPr>
              <a:t>Примечание</a:t>
            </a:r>
            <a:r>
              <a:rPr lang="ru-RU" sz="2000" i="1" dirty="0" smtClean="0">
                <a:solidFill>
                  <a:srgbClr val="006600"/>
                </a:solidFill>
              </a:rPr>
              <a:t>.</a:t>
            </a:r>
            <a:r>
              <a:rPr lang="ru-RU" sz="2000" i="1" dirty="0" smtClean="0"/>
              <a:t> </a:t>
            </a:r>
            <a:r>
              <a:rPr lang="en-US" sz="2000" i="1" dirty="0" smtClean="0"/>
              <a:t>DFD</a:t>
            </a:r>
            <a:r>
              <a:rPr lang="ru-RU" sz="2000" i="1" dirty="0" smtClean="0"/>
              <a:t>-модели могут быть использованы в дополнение к модели </a:t>
            </a:r>
            <a:r>
              <a:rPr lang="en-US" sz="2000" i="1" dirty="0" smtClean="0"/>
              <a:t>IDEF</a:t>
            </a:r>
            <a:r>
              <a:rPr lang="ru-RU" sz="2000" i="1" dirty="0" smtClean="0"/>
              <a:t>0 для более наглядного отображения текущих операций документооборота в корпоративных системах обработки информации.</a:t>
            </a:r>
            <a:r>
              <a:rPr lang="ru-RU" sz="2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Основные компоненты диаграмм потоков данных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i="1" dirty="0" smtClean="0"/>
              <a:t>Основными компонентами</a:t>
            </a:r>
            <a:r>
              <a:rPr lang="ru-RU" dirty="0" smtClean="0"/>
              <a:t> диаграмм потоков данных являются: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3333FF"/>
                </a:solidFill>
              </a:rPr>
              <a:t>внешние сущности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ru-RU" dirty="0" smtClean="0">
                <a:solidFill>
                  <a:srgbClr val="3333FF"/>
                </a:solidFill>
              </a:rPr>
              <a:t> системы и подсистемы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ru-RU" dirty="0" smtClean="0">
                <a:solidFill>
                  <a:srgbClr val="3333FF"/>
                </a:solidFill>
              </a:rPr>
              <a:t> процессы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ru-RU" dirty="0" smtClean="0">
                <a:solidFill>
                  <a:srgbClr val="3333FF"/>
                </a:solidFill>
              </a:rPr>
              <a:t> накопители данных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ru-RU" dirty="0" smtClean="0">
                <a:solidFill>
                  <a:srgbClr val="3333FF"/>
                </a:solidFill>
              </a:rPr>
              <a:t> потоки данных.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715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Нотации, используемые в </a:t>
            </a:r>
            <a:r>
              <a:rPr lang="en-US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-моделировании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203575" y="1989138"/>
            <a:ext cx="3097213" cy="1008063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dirty="0"/>
              <a:t>Нотации </a:t>
            </a:r>
          </a:p>
          <a:p>
            <a:pPr algn="ctr"/>
            <a:r>
              <a:rPr lang="en-US" sz="2400" dirty="0"/>
              <a:t>DFD</a:t>
            </a:r>
            <a:r>
              <a:rPr lang="ru-RU" sz="2400" dirty="0"/>
              <a:t>-моделирования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1403350" y="3933826"/>
            <a:ext cx="2952750" cy="93503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/>
              <a:t>Гейна-Сарсона </a:t>
            </a:r>
            <a:endParaRPr lang="en-US" sz="2400"/>
          </a:p>
          <a:p>
            <a:pPr algn="ctr"/>
            <a:r>
              <a:rPr lang="en-US" sz="2400"/>
              <a:t>(Gene-Sarson)</a:t>
            </a:r>
            <a:endParaRPr lang="ru-RU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5003800" y="3933826"/>
            <a:ext cx="3025775" cy="93503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/>
              <a:t>Йордона-ДеМарко </a:t>
            </a:r>
          </a:p>
          <a:p>
            <a:pPr algn="ctr"/>
            <a:r>
              <a:rPr lang="ru-RU" sz="2400"/>
              <a:t>(</a:t>
            </a:r>
            <a:r>
              <a:rPr lang="en-US" sz="2400"/>
              <a:t>Yordon-DeMarco</a:t>
            </a:r>
            <a:r>
              <a:rPr lang="ru-RU" sz="2400"/>
              <a:t>) </a:t>
            </a:r>
          </a:p>
        </p:txBody>
      </p:sp>
      <p:sp>
        <p:nvSpPr>
          <p:cNvPr id="8200" name="AutoShape 7"/>
          <p:cNvSpPr>
            <a:spLocks noChangeArrowheads="1"/>
          </p:cNvSpPr>
          <p:nvPr/>
        </p:nvSpPr>
        <p:spPr bwMode="auto">
          <a:xfrm rot="20136015">
            <a:off x="5580063" y="3141663"/>
            <a:ext cx="503238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1" name="AutoShape 8"/>
          <p:cNvSpPr>
            <a:spLocks noChangeArrowheads="1"/>
          </p:cNvSpPr>
          <p:nvPr/>
        </p:nvSpPr>
        <p:spPr bwMode="auto">
          <a:xfrm rot="1219031">
            <a:off x="3492500" y="3141663"/>
            <a:ext cx="503238" cy="720725"/>
          </a:xfrm>
          <a:prstGeom prst="downArrow">
            <a:avLst>
              <a:gd name="adj1" fmla="val 50000"/>
              <a:gd name="adj2" fmla="val 35804"/>
            </a:avLst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0" y="5734050"/>
            <a:ext cx="9144000" cy="7429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100" u="sng">
                <a:solidFill>
                  <a:srgbClr val="4C004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Примечание</a:t>
            </a:r>
            <a:r>
              <a:rPr lang="ru-RU" sz="2100">
                <a:solidFill>
                  <a:srgbClr val="4C004C"/>
                </a:solidFill>
              </a:rPr>
              <a:t>. В зависимости от используемой нотации графическое представление элементов диаграмм будет различным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Внешняя сущность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29600" cy="2660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ru-RU" sz="2200" dirty="0" smtClean="0"/>
              <a:t>Представляет собой </a:t>
            </a:r>
            <a:r>
              <a:rPr lang="ru-RU" sz="2200" i="1" dirty="0" smtClean="0">
                <a:solidFill>
                  <a:srgbClr val="3333FF"/>
                </a:solidFill>
              </a:rPr>
              <a:t>материальный объект</a:t>
            </a:r>
            <a:r>
              <a:rPr lang="ru-RU" sz="2200" dirty="0" smtClean="0">
                <a:solidFill>
                  <a:srgbClr val="3333FF"/>
                </a:solidFill>
              </a:rPr>
              <a:t> </a:t>
            </a:r>
            <a:r>
              <a:rPr lang="ru-RU" sz="2200" dirty="0" smtClean="0"/>
              <a:t>или </a:t>
            </a:r>
            <a:r>
              <a:rPr lang="ru-RU" sz="2200" i="1" dirty="0" smtClean="0">
                <a:solidFill>
                  <a:srgbClr val="3333FF"/>
                </a:solidFill>
              </a:rPr>
              <a:t>физическое лицо</a:t>
            </a:r>
            <a:r>
              <a:rPr lang="ru-RU" sz="2200" dirty="0" smtClean="0"/>
              <a:t>, являющееся </a:t>
            </a:r>
            <a:r>
              <a:rPr lang="ru-RU" sz="2200" dirty="0" smtClean="0">
                <a:solidFill>
                  <a:srgbClr val="3333FF"/>
                </a:solidFill>
              </a:rPr>
              <a:t>источником</a:t>
            </a:r>
            <a:r>
              <a:rPr lang="ru-RU" sz="2200" dirty="0" smtClean="0"/>
              <a:t> или </a:t>
            </a:r>
            <a:r>
              <a:rPr lang="ru-RU" sz="2200" dirty="0" smtClean="0">
                <a:solidFill>
                  <a:srgbClr val="3333FF"/>
                </a:solidFill>
              </a:rPr>
              <a:t>приемником информации </a:t>
            </a:r>
            <a:r>
              <a:rPr lang="ru-RU" sz="2200" dirty="0" smtClean="0"/>
              <a:t>(например, заказчики, клиенты, поставщики, склад, персонал, банк).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ru-RU" sz="2200" dirty="0" smtClean="0"/>
              <a:t>Внешняя сущность находится </a:t>
            </a:r>
            <a:r>
              <a:rPr lang="ru-RU" sz="2200" u="sng" dirty="0" smtClean="0"/>
              <a:t>за пределами</a:t>
            </a:r>
            <a:r>
              <a:rPr lang="ru-RU" sz="2200" dirty="0" smtClean="0"/>
              <a:t> границ анализируемой системы.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ru-RU" sz="2200" dirty="0" smtClean="0"/>
              <a:t>Одна и та же внешняя сущность может быть использована многократно на одной или нескольких диаграммах.</a:t>
            </a:r>
            <a:r>
              <a:rPr lang="ru-RU" sz="2400" dirty="0" smtClean="0"/>
              <a:t> 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859338" y="3933825"/>
            <a:ext cx="3384550" cy="2582863"/>
            <a:chOff x="3061" y="2478"/>
            <a:chExt cx="2132" cy="1627"/>
          </a:xfrm>
        </p:grpSpPr>
        <p:pic>
          <p:nvPicPr>
            <p:cNvPr id="9222" name="Picture 34"/>
            <p:cNvPicPr>
              <a:picLocks noChangeAspect="1" noChangeArrowheads="1"/>
            </p:cNvPicPr>
            <p:nvPr/>
          </p:nvPicPr>
          <p:blipFill>
            <a:blip r:embed="rId2" cstate="print"/>
            <a:srcRect l="3864" t="24525" r="82663" b="59291"/>
            <a:stretch>
              <a:fillRect/>
            </a:stretch>
          </p:blipFill>
          <p:spPr bwMode="auto">
            <a:xfrm>
              <a:off x="3288" y="2478"/>
              <a:ext cx="1633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3" name="Text Box 36"/>
            <p:cNvSpPr txBox="1">
              <a:spLocks noChangeArrowheads="1"/>
            </p:cNvSpPr>
            <p:nvPr/>
          </p:nvSpPr>
          <p:spPr bwMode="auto">
            <a:xfrm>
              <a:off x="3061" y="3657"/>
              <a:ext cx="2132" cy="44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/>
                <a:t>Внешняя сущность в нотации Гейна-Сарсона</a:t>
              </a:r>
              <a:r>
                <a:rPr lang="ru-RU"/>
                <a:t> </a:t>
              </a:r>
            </a:p>
          </p:txBody>
        </p:sp>
      </p:grp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755650" y="4148138"/>
            <a:ext cx="3455988" cy="2354262"/>
            <a:chOff x="476" y="2613"/>
            <a:chExt cx="2177" cy="1483"/>
          </a:xfrm>
        </p:grpSpPr>
        <p:sp>
          <p:nvSpPr>
            <p:cNvPr id="9225" name="Text Box 35"/>
            <p:cNvSpPr txBox="1">
              <a:spLocks noChangeArrowheads="1"/>
            </p:cNvSpPr>
            <p:nvPr/>
          </p:nvSpPr>
          <p:spPr bwMode="auto">
            <a:xfrm>
              <a:off x="476" y="3648"/>
              <a:ext cx="2177" cy="44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/>
                <a:t>Внешняя сущность в нотации Йордона-ДеМарко</a:t>
              </a:r>
              <a:r>
                <a:rPr lang="ru-RU"/>
                <a:t> 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793" y="2613"/>
              <a:ext cx="1407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/>
                <a:t>Имя</a:t>
              </a:r>
            </a:p>
          </p:txBody>
        </p:sp>
      </p:grp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769F2B-0A51-4558-82C0-9E4E4E4987BD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Система и подсистема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16557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  <a:defRPr/>
            </a:pPr>
            <a:r>
              <a:rPr lang="ru-RU" sz="2000" dirty="0" smtClean="0"/>
              <a:t>При построении модели сложной системы она может быть представлена в самом общем виде на так называемой </a:t>
            </a:r>
            <a:r>
              <a:rPr lang="ru-RU" sz="2000" dirty="0" smtClean="0">
                <a:solidFill>
                  <a:srgbClr val="3333FF"/>
                </a:solidFill>
              </a:rPr>
              <a:t>контекстной диаграмме </a:t>
            </a:r>
            <a:r>
              <a:rPr lang="ru-RU" sz="2000" dirty="0" smtClean="0"/>
              <a:t>в виде одной </a:t>
            </a:r>
            <a:r>
              <a:rPr lang="ru-RU" sz="2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системы</a:t>
            </a:r>
            <a:r>
              <a:rPr lang="ru-RU" sz="2000" dirty="0" smtClean="0"/>
              <a:t>, либо в виде ряда </a:t>
            </a:r>
            <a:r>
              <a:rPr lang="ru-RU" sz="2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подсистем</a:t>
            </a:r>
            <a:r>
              <a:rPr lang="ru-RU" sz="20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  <a:defRPr/>
            </a:pPr>
            <a:r>
              <a:rPr lang="ru-RU" sz="2000" i="1" dirty="0" smtClean="0">
                <a:solidFill>
                  <a:srgbClr val="3333FF"/>
                </a:solidFill>
              </a:rPr>
              <a:t>Наименование</a:t>
            </a:r>
            <a:r>
              <a:rPr lang="ru-RU" sz="2000" dirty="0" smtClean="0"/>
              <a:t> системы/подсистемы представляется в виде словосочетания с отглагольным существительным (рассмотрение повестки дня, решение задачи, получение денег и т.п.).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0" y="2997200"/>
            <a:ext cx="9144000" cy="2008188"/>
            <a:chOff x="0" y="1888"/>
            <a:chExt cx="5760" cy="1265"/>
          </a:xfrm>
        </p:grpSpPr>
        <p:grpSp>
          <p:nvGrpSpPr>
            <p:cNvPr id="10248" name="Group 4"/>
            <p:cNvGrpSpPr>
              <a:grpSpLocks noChangeAspect="1"/>
            </p:cNvGrpSpPr>
            <p:nvPr/>
          </p:nvGrpSpPr>
          <p:grpSpPr bwMode="auto">
            <a:xfrm>
              <a:off x="1710" y="1888"/>
              <a:ext cx="4050" cy="1265"/>
              <a:chOff x="1722" y="2754"/>
              <a:chExt cx="5760" cy="1800"/>
            </a:xfrm>
          </p:grpSpPr>
          <p:sp>
            <p:nvSpPr>
              <p:cNvPr id="10250" name="AutoShape 5"/>
              <p:cNvSpPr>
                <a:spLocks noChangeAspect="1" noChangeArrowheads="1"/>
              </p:cNvSpPr>
              <p:nvPr/>
            </p:nvSpPr>
            <p:spPr bwMode="auto">
              <a:xfrm>
                <a:off x="1722" y="2754"/>
                <a:ext cx="5760" cy="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251" name="Group 6"/>
              <p:cNvGrpSpPr>
                <a:grpSpLocks/>
              </p:cNvGrpSpPr>
              <p:nvPr/>
            </p:nvGrpSpPr>
            <p:grpSpPr bwMode="auto">
              <a:xfrm>
                <a:off x="1722" y="2935"/>
                <a:ext cx="5760" cy="1440"/>
                <a:chOff x="1722" y="2935"/>
                <a:chExt cx="5760" cy="1440"/>
              </a:xfrm>
            </p:grpSpPr>
            <p:grpSp>
              <p:nvGrpSpPr>
                <p:cNvPr id="10252" name="Group 7"/>
                <p:cNvGrpSpPr>
                  <a:grpSpLocks/>
                </p:cNvGrpSpPr>
                <p:nvPr/>
              </p:nvGrpSpPr>
              <p:grpSpPr bwMode="auto">
                <a:xfrm>
                  <a:off x="1722" y="2935"/>
                  <a:ext cx="5220" cy="1440"/>
                  <a:chOff x="2984" y="-70"/>
                  <a:chExt cx="4094" cy="1115"/>
                </a:xfrm>
              </p:grpSpPr>
              <p:grpSp>
                <p:nvGrpSpPr>
                  <p:cNvPr id="10254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984" y="-70"/>
                    <a:ext cx="4094" cy="1115"/>
                    <a:chOff x="2984" y="-70"/>
                    <a:chExt cx="4094" cy="1115"/>
                  </a:xfrm>
                </p:grpSpPr>
                <p:sp>
                  <p:nvSpPr>
                    <p:cNvPr id="10256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84" y="-70"/>
                      <a:ext cx="1553" cy="1115"/>
                    </a:xfrm>
                    <a:prstGeom prst="flowChartAlternate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257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208"/>
                      <a:ext cx="155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258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84" y="766"/>
                      <a:ext cx="155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259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25" y="348"/>
                      <a:ext cx="1270" cy="41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ru-RU"/>
                        <a:t>Наименование системы</a:t>
                      </a:r>
                    </a:p>
                  </p:txBody>
                </p:sp>
                <p:sp>
                  <p:nvSpPr>
                    <p:cNvPr id="10260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49" y="-70"/>
                      <a:ext cx="423" cy="27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ru-RU"/>
                        <a:t>1</a:t>
                      </a:r>
                    </a:p>
                  </p:txBody>
                </p:sp>
                <p:sp>
                  <p:nvSpPr>
                    <p:cNvPr id="10261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84" y="766"/>
                      <a:ext cx="1553" cy="27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ru-RU" sz="1600"/>
                        <a:t>Персонал, оборуд-е</a:t>
                      </a:r>
                    </a:p>
                  </p:txBody>
                </p:sp>
                <p:sp>
                  <p:nvSpPr>
                    <p:cNvPr id="10262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60" y="-70"/>
                      <a:ext cx="2118" cy="27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ru-RU"/>
                        <a:t>Поле идентификации</a:t>
                      </a:r>
                    </a:p>
                  </p:txBody>
                </p:sp>
                <p:sp>
                  <p:nvSpPr>
                    <p:cNvPr id="10263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60" y="348"/>
                      <a:ext cx="2116" cy="276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ru-RU"/>
                        <a:t>Поле имени</a:t>
                      </a:r>
                    </a:p>
                  </p:txBody>
                </p:sp>
                <p:sp>
                  <p:nvSpPr>
                    <p:cNvPr id="10264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6" y="69"/>
                      <a:ext cx="56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265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6" y="487"/>
                      <a:ext cx="56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0266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6" y="905"/>
                      <a:ext cx="56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800000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0255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125" y="766"/>
                    <a:ext cx="127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02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42" y="4014"/>
                  <a:ext cx="3240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/>
                    <a:t>Поле физической реализации</a:t>
                  </a:r>
                </a:p>
              </p:txBody>
            </p:sp>
          </p:grpSp>
        </p:grpSp>
        <p:sp>
          <p:nvSpPr>
            <p:cNvPr id="10249" name="Text Box 23"/>
            <p:cNvSpPr txBox="1">
              <a:spLocks noChangeArrowheads="1"/>
            </p:cNvSpPr>
            <p:nvPr/>
          </p:nvSpPr>
          <p:spPr bwMode="auto">
            <a:xfrm>
              <a:off x="0" y="2160"/>
              <a:ext cx="1655" cy="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ru-RU" b="1">
                  <a:solidFill>
                    <a:schemeClr val="bg2"/>
                  </a:solidFill>
                </a:rPr>
                <a:t>Система/подсистема </a:t>
              </a:r>
              <a:endParaRPr lang="en-US" b="1">
                <a:solidFill>
                  <a:schemeClr val="bg2"/>
                </a:solidFill>
              </a:endParaRPr>
            </a:p>
            <a:p>
              <a:pPr algn="r">
                <a:spcBef>
                  <a:spcPct val="50000"/>
                </a:spcBef>
              </a:pPr>
              <a:r>
                <a:rPr lang="ru-RU" b="1">
                  <a:solidFill>
                    <a:schemeClr val="bg2"/>
                  </a:solidFill>
                </a:rPr>
                <a:t>в нотации Гейна-Сарсона</a:t>
              </a:r>
              <a:r>
                <a:rPr lang="ru-RU"/>
                <a:t> </a:t>
              </a:r>
            </a:p>
          </p:txBody>
        </p:sp>
      </p:grpSp>
      <p:grpSp>
        <p:nvGrpSpPr>
          <p:cNvPr id="10310" name="Group 70"/>
          <p:cNvGrpSpPr>
            <a:grpSpLocks/>
          </p:cNvGrpSpPr>
          <p:nvPr/>
        </p:nvGrpSpPr>
        <p:grpSpPr bwMode="auto">
          <a:xfrm>
            <a:off x="755650" y="5084763"/>
            <a:ext cx="7993063" cy="1441450"/>
            <a:chOff x="476" y="3203"/>
            <a:chExt cx="5035" cy="908"/>
          </a:xfrm>
        </p:grpSpPr>
        <p:sp>
          <p:nvSpPr>
            <p:cNvPr id="10303" name="Oval 63"/>
            <p:cNvSpPr>
              <a:spLocks noChangeArrowheads="1"/>
            </p:cNvSpPr>
            <p:nvPr/>
          </p:nvSpPr>
          <p:spPr bwMode="auto">
            <a:xfrm>
              <a:off x="476" y="3203"/>
              <a:ext cx="952" cy="90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/>
                <a:t>Имя системы/</a:t>
              </a:r>
            </a:p>
            <a:p>
              <a:pPr algn="ctr"/>
              <a:r>
                <a:rPr lang="ru-RU"/>
                <a:t>подсистемы</a:t>
              </a:r>
            </a:p>
          </p:txBody>
        </p:sp>
        <p:sp>
          <p:nvSpPr>
            <p:cNvPr id="10304" name="Oval 64"/>
            <p:cNvSpPr>
              <a:spLocks noChangeArrowheads="1"/>
            </p:cNvSpPr>
            <p:nvPr/>
          </p:nvSpPr>
          <p:spPr bwMode="auto">
            <a:xfrm>
              <a:off x="2064" y="3249"/>
              <a:ext cx="907" cy="8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305" name="Line 65"/>
            <p:cNvSpPr>
              <a:spLocks noChangeShapeType="1"/>
            </p:cNvSpPr>
            <p:nvPr/>
          </p:nvSpPr>
          <p:spPr bwMode="auto">
            <a:xfrm>
              <a:off x="2064" y="365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0306" name="Text Box 66"/>
            <p:cNvSpPr txBox="1">
              <a:spLocks noChangeArrowheads="1"/>
            </p:cNvSpPr>
            <p:nvPr/>
          </p:nvSpPr>
          <p:spPr bwMode="auto">
            <a:xfrm>
              <a:off x="2381" y="338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1</a:t>
              </a:r>
            </a:p>
          </p:txBody>
        </p:sp>
        <p:sp>
          <p:nvSpPr>
            <p:cNvPr id="10307" name="Text Box 67"/>
            <p:cNvSpPr txBox="1">
              <a:spLocks noChangeArrowheads="1"/>
            </p:cNvSpPr>
            <p:nvPr/>
          </p:nvSpPr>
          <p:spPr bwMode="auto">
            <a:xfrm>
              <a:off x="2290" y="3702"/>
              <a:ext cx="45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имя</a:t>
              </a:r>
            </a:p>
          </p:txBody>
        </p:sp>
        <p:sp>
          <p:nvSpPr>
            <p:cNvPr id="10308" name="Text Box 68"/>
            <p:cNvSpPr txBox="1">
              <a:spLocks noChangeArrowheads="1"/>
            </p:cNvSpPr>
            <p:nvPr/>
          </p:nvSpPr>
          <p:spPr bwMode="auto">
            <a:xfrm>
              <a:off x="1520" y="3566"/>
              <a:ext cx="45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/>
                <a:t>или</a:t>
              </a:r>
            </a:p>
          </p:txBody>
        </p:sp>
        <p:sp>
          <p:nvSpPr>
            <p:cNvPr id="10309" name="Text Box 69"/>
            <p:cNvSpPr txBox="1">
              <a:spLocks noChangeArrowheads="1"/>
            </p:cNvSpPr>
            <p:nvPr/>
          </p:nvSpPr>
          <p:spPr bwMode="auto">
            <a:xfrm>
              <a:off x="3696" y="3249"/>
              <a:ext cx="1815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b="1">
                  <a:solidFill>
                    <a:schemeClr val="bg2"/>
                  </a:solidFill>
                </a:rPr>
                <a:t>Система/подсистема в нотации Йордона-ДеМарко</a:t>
              </a:r>
            </a:p>
          </p:txBody>
        </p:sp>
      </p:grpSp>
      <p:sp>
        <p:nvSpPr>
          <p:cNvPr id="32" name="Номер слайда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Процесс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ru-RU" sz="2800" dirty="0" smtClean="0"/>
              <a:t>Представляет собой </a:t>
            </a:r>
            <a:r>
              <a:rPr lang="ru-RU" sz="2800" i="1" dirty="0" smtClean="0"/>
              <a:t>преобразование</a:t>
            </a:r>
            <a:r>
              <a:rPr lang="ru-RU" sz="2800" dirty="0" smtClean="0"/>
              <a:t> входных потоков в выходные в соответствии с определенным алгоритмом.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ru-RU" sz="2800" u="sng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Примеры</a:t>
            </a:r>
            <a:r>
              <a:rPr lang="ru-RU" sz="2800" dirty="0" smtClean="0"/>
              <a:t>: обработка входных документов и выпуск отчетности определенным подразделением, процессы физически реализованного устройства.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ru-RU" sz="2800" dirty="0" smtClean="0"/>
              <a:t>Процесс </a:t>
            </a:r>
            <a:r>
              <a:rPr lang="ru-RU" sz="2800" i="1" dirty="0" smtClean="0">
                <a:solidFill>
                  <a:srgbClr val="3333FF"/>
                </a:solidFill>
              </a:rPr>
              <a:t>именуется</a:t>
            </a:r>
            <a:r>
              <a:rPr lang="ru-RU" sz="2800" dirty="0" smtClean="0">
                <a:solidFill>
                  <a:schemeClr val="accent2"/>
                </a:solidFill>
              </a:rPr>
              <a:t> </a:t>
            </a:r>
            <a:r>
              <a:rPr lang="ru-RU" sz="2800" dirty="0" smtClean="0"/>
              <a:t>в виде словосочетания с </a:t>
            </a:r>
            <a:r>
              <a:rPr lang="ru-RU" sz="2800" dirty="0" smtClean="0">
                <a:solidFill>
                  <a:schemeClr val="bg2"/>
                </a:solidFill>
              </a:rPr>
              <a:t>активным глаголом</a:t>
            </a:r>
            <a:r>
              <a:rPr lang="ru-RU" sz="2800" dirty="0" smtClean="0"/>
              <a:t> в неопределенной форме, за которым следует существительное в винительном падеже.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4000" b="1" kern="1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Процесс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95288" y="1628775"/>
            <a:ext cx="8424862" cy="2016125"/>
            <a:chOff x="249" y="1026"/>
            <a:chExt cx="5307" cy="1270"/>
          </a:xfrm>
        </p:grpSpPr>
        <p:grpSp>
          <p:nvGrpSpPr>
            <p:cNvPr id="12296" name="Group 4"/>
            <p:cNvGrpSpPr>
              <a:grpSpLocks/>
            </p:cNvGrpSpPr>
            <p:nvPr/>
          </p:nvGrpSpPr>
          <p:grpSpPr bwMode="auto">
            <a:xfrm>
              <a:off x="249" y="1026"/>
              <a:ext cx="3856" cy="1270"/>
              <a:chOff x="1722" y="2935"/>
              <a:chExt cx="5760" cy="1440"/>
            </a:xfrm>
          </p:grpSpPr>
          <p:grpSp>
            <p:nvGrpSpPr>
              <p:cNvPr id="12298" name="Group 5"/>
              <p:cNvGrpSpPr>
                <a:grpSpLocks/>
              </p:cNvGrpSpPr>
              <p:nvPr/>
            </p:nvGrpSpPr>
            <p:grpSpPr bwMode="auto">
              <a:xfrm>
                <a:off x="1722" y="2935"/>
                <a:ext cx="5220" cy="1440"/>
                <a:chOff x="2984" y="-70"/>
                <a:chExt cx="4094" cy="1115"/>
              </a:xfrm>
            </p:grpSpPr>
            <p:grpSp>
              <p:nvGrpSpPr>
                <p:cNvPr id="12300" name="Group 6"/>
                <p:cNvGrpSpPr>
                  <a:grpSpLocks/>
                </p:cNvGrpSpPr>
                <p:nvPr/>
              </p:nvGrpSpPr>
              <p:grpSpPr bwMode="auto">
                <a:xfrm>
                  <a:off x="2984" y="-70"/>
                  <a:ext cx="4094" cy="1115"/>
                  <a:chOff x="2984" y="-70"/>
                  <a:chExt cx="4094" cy="1115"/>
                </a:xfrm>
              </p:grpSpPr>
              <p:sp>
                <p:nvSpPr>
                  <p:cNvPr id="12302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984" y="-70"/>
                    <a:ext cx="1553" cy="1115"/>
                  </a:xfrm>
                  <a:prstGeom prst="flowChartAlternateProcess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230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208"/>
                    <a:ext cx="15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2304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984" y="766"/>
                    <a:ext cx="1553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2305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5" y="348"/>
                    <a:ext cx="1270" cy="41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ru-RU" sz="1600"/>
                      <a:t>Наименование процесса</a:t>
                    </a:r>
                  </a:p>
                </p:txBody>
              </p:sp>
              <p:sp>
                <p:nvSpPr>
                  <p:cNvPr id="12306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49" y="-70"/>
                    <a:ext cx="423" cy="2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ru-RU"/>
                      <a:t>1.1</a:t>
                    </a:r>
                  </a:p>
                </p:txBody>
              </p:sp>
              <p:sp>
                <p:nvSpPr>
                  <p:cNvPr id="1230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4" y="766"/>
                    <a:ext cx="1553" cy="27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ru-RU" sz="1600"/>
                      <a:t>Персонал, оборуд-е</a:t>
                    </a:r>
                  </a:p>
                </p:txBody>
              </p:sp>
              <p:sp>
                <p:nvSpPr>
                  <p:cNvPr id="12308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0" y="-70"/>
                    <a:ext cx="2118" cy="2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ru-RU"/>
                      <a:t>Поле идентификации</a:t>
                    </a:r>
                  </a:p>
                </p:txBody>
              </p:sp>
              <p:sp>
                <p:nvSpPr>
                  <p:cNvPr id="1230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60" y="348"/>
                    <a:ext cx="2116" cy="27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ru-RU"/>
                      <a:t>Поле имени</a:t>
                    </a:r>
                  </a:p>
                </p:txBody>
              </p:sp>
              <p:sp>
                <p:nvSpPr>
                  <p:cNvPr id="1231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396" y="69"/>
                    <a:ext cx="56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0000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231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396" y="487"/>
                    <a:ext cx="56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0000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231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396" y="905"/>
                    <a:ext cx="56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0000"/>
                    </a:solidFill>
                    <a:round/>
                    <a:headEnd type="triangle" w="med" len="med"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2301" name="Line 18"/>
                <p:cNvSpPr>
                  <a:spLocks noChangeShapeType="1"/>
                </p:cNvSpPr>
                <p:nvPr/>
              </p:nvSpPr>
              <p:spPr bwMode="auto">
                <a:xfrm>
                  <a:off x="3125" y="766"/>
                  <a:ext cx="127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2299" name="Text Box 19"/>
              <p:cNvSpPr txBox="1">
                <a:spLocks noChangeArrowheads="1"/>
              </p:cNvSpPr>
              <p:nvPr/>
            </p:nvSpPr>
            <p:spPr bwMode="auto">
              <a:xfrm>
                <a:off x="4242" y="4014"/>
                <a:ext cx="3240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/>
                  <a:t>Поле физической реализации</a:t>
                </a:r>
              </a:p>
            </p:txBody>
          </p:sp>
        </p:grpSp>
        <p:sp>
          <p:nvSpPr>
            <p:cNvPr id="12297" name="Text Box 20"/>
            <p:cNvSpPr txBox="1">
              <a:spLocks noChangeArrowheads="1"/>
            </p:cNvSpPr>
            <p:nvPr/>
          </p:nvSpPr>
          <p:spPr bwMode="auto">
            <a:xfrm>
              <a:off x="3651" y="1298"/>
              <a:ext cx="1905" cy="44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 b="1"/>
                <a:t>Процесс в нотации Гейна-Сарсона </a:t>
              </a:r>
            </a:p>
          </p:txBody>
        </p:sp>
      </p:grp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684213" y="5734050"/>
            <a:ext cx="770413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u="sng">
                <a:solidFill>
                  <a:srgbClr val="4C004C"/>
                </a:solidFill>
              </a:rPr>
              <a:t>!!!!! </a:t>
            </a:r>
            <a:r>
              <a:rPr lang="ru-RU" sz="2400" u="sng">
                <a:solidFill>
                  <a:srgbClr val="4C004C"/>
                </a:solidFill>
              </a:rPr>
              <a:t>Процесс отличается от системы/подсистемы по полю наименования</a:t>
            </a:r>
            <a:r>
              <a:rPr lang="en-US" sz="2400">
                <a:solidFill>
                  <a:srgbClr val="4C004C"/>
                </a:solidFill>
              </a:rPr>
              <a:t>!!!!</a:t>
            </a:r>
            <a:endParaRPr lang="ru-RU">
              <a:solidFill>
                <a:srgbClr val="4C004C"/>
              </a:solidFill>
            </a:endParaRPr>
          </a:p>
        </p:txBody>
      </p:sp>
      <p:grpSp>
        <p:nvGrpSpPr>
          <p:cNvPr id="12323" name="Group 35"/>
          <p:cNvGrpSpPr>
            <a:grpSpLocks/>
          </p:cNvGrpSpPr>
          <p:nvPr/>
        </p:nvGrpSpPr>
        <p:grpSpPr bwMode="auto">
          <a:xfrm>
            <a:off x="468313" y="4005263"/>
            <a:ext cx="8280400" cy="1441450"/>
            <a:chOff x="295" y="2523"/>
            <a:chExt cx="5216" cy="908"/>
          </a:xfrm>
        </p:grpSpPr>
        <p:sp>
          <p:nvSpPr>
            <p:cNvPr id="12295" name="Text Box 22"/>
            <p:cNvSpPr txBox="1">
              <a:spLocks noChangeArrowheads="1"/>
            </p:cNvSpPr>
            <p:nvPr/>
          </p:nvSpPr>
          <p:spPr bwMode="auto">
            <a:xfrm>
              <a:off x="3742" y="2659"/>
              <a:ext cx="1769" cy="44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 sz="2000" b="1"/>
                <a:t>Процесс в нотации Йордона-ДеМарко</a:t>
              </a:r>
              <a:endParaRPr lang="ru-RU"/>
            </a:p>
          </p:txBody>
        </p:sp>
        <p:grpSp>
          <p:nvGrpSpPr>
            <p:cNvPr id="12322" name="Group 34"/>
            <p:cNvGrpSpPr>
              <a:grpSpLocks/>
            </p:cNvGrpSpPr>
            <p:nvPr/>
          </p:nvGrpSpPr>
          <p:grpSpPr bwMode="auto">
            <a:xfrm>
              <a:off x="295" y="2523"/>
              <a:ext cx="2495" cy="908"/>
              <a:chOff x="295" y="2523"/>
              <a:chExt cx="2495" cy="908"/>
            </a:xfrm>
          </p:grpSpPr>
          <p:sp>
            <p:nvSpPr>
              <p:cNvPr id="12315" name="Oval 27"/>
              <p:cNvSpPr>
                <a:spLocks noChangeArrowheads="1"/>
              </p:cNvSpPr>
              <p:nvPr/>
            </p:nvSpPr>
            <p:spPr bwMode="auto">
              <a:xfrm>
                <a:off x="295" y="2523"/>
                <a:ext cx="952" cy="90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ru-RU"/>
                  <a:t>Имя </a:t>
                </a:r>
              </a:p>
              <a:p>
                <a:pPr algn="ctr"/>
                <a:r>
                  <a:rPr lang="ru-RU"/>
                  <a:t>процесса</a:t>
                </a:r>
              </a:p>
            </p:txBody>
          </p:sp>
          <p:sp>
            <p:nvSpPr>
              <p:cNvPr id="12316" name="Oval 28"/>
              <p:cNvSpPr>
                <a:spLocks noChangeArrowheads="1"/>
              </p:cNvSpPr>
              <p:nvPr/>
            </p:nvSpPr>
            <p:spPr bwMode="auto">
              <a:xfrm>
                <a:off x="1883" y="2569"/>
                <a:ext cx="907" cy="8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2317" name="Line 29"/>
              <p:cNvSpPr>
                <a:spLocks noChangeShapeType="1"/>
              </p:cNvSpPr>
              <p:nvPr/>
            </p:nvSpPr>
            <p:spPr bwMode="auto">
              <a:xfrm>
                <a:off x="1883" y="2977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318" name="Text Box 30"/>
              <p:cNvSpPr txBox="1">
                <a:spLocks noChangeArrowheads="1"/>
              </p:cNvSpPr>
              <p:nvPr/>
            </p:nvSpPr>
            <p:spPr bwMode="auto">
              <a:xfrm>
                <a:off x="2200" y="2705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/>
                  <a:t>1</a:t>
                </a:r>
              </a:p>
            </p:txBody>
          </p:sp>
          <p:sp>
            <p:nvSpPr>
              <p:cNvPr id="12319" name="Text Box 31"/>
              <p:cNvSpPr txBox="1">
                <a:spLocks noChangeArrowheads="1"/>
              </p:cNvSpPr>
              <p:nvPr/>
            </p:nvSpPr>
            <p:spPr bwMode="auto">
              <a:xfrm>
                <a:off x="2109" y="3022"/>
                <a:ext cx="4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ru-RU"/>
                  <a:t>имя</a:t>
                </a:r>
              </a:p>
            </p:txBody>
          </p:sp>
          <p:sp>
            <p:nvSpPr>
              <p:cNvPr id="12320" name="Text Box 32"/>
              <p:cNvSpPr txBox="1">
                <a:spLocks noChangeArrowheads="1"/>
              </p:cNvSpPr>
              <p:nvPr/>
            </p:nvSpPr>
            <p:spPr bwMode="auto">
              <a:xfrm>
                <a:off x="1339" y="2886"/>
                <a:ext cx="45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/>
                  <a:t>или</a:t>
                </a:r>
              </a:p>
            </p:txBody>
          </p:sp>
        </p:grpSp>
      </p:grpSp>
      <p:sp>
        <p:nvSpPr>
          <p:cNvPr id="31" name="Номер слайда 3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3CC6A0-E765-4A7C-BC21-E57F28B7B483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</p:bldLst>
  </p:timing>
</p:sld>
</file>

<file path=ppt/theme/theme1.xml><?xml version="1.0" encoding="utf-8"?>
<a:theme xmlns:a="http://schemas.openxmlformats.org/drawingml/2006/main" name="Пиксел">
  <a:themeElements>
    <a:clrScheme name="Пиксел 9">
      <a:dk1>
        <a:srgbClr val="000000"/>
      </a:dk1>
      <a:lt1>
        <a:srgbClr val="FFFFFF"/>
      </a:lt1>
      <a:dk2>
        <a:srgbClr val="000000"/>
      </a:dk2>
      <a:lt2>
        <a:srgbClr val="440044"/>
      </a:lt2>
      <a:accent1>
        <a:srgbClr val="FFCCCC"/>
      </a:accent1>
      <a:accent2>
        <a:srgbClr val="790571"/>
      </a:accent2>
      <a:accent3>
        <a:srgbClr val="FFFFFF"/>
      </a:accent3>
      <a:accent4>
        <a:srgbClr val="000000"/>
      </a:accent4>
      <a:accent5>
        <a:srgbClr val="FFE2E2"/>
      </a:accent5>
      <a:accent6>
        <a:srgbClr val="6D0466"/>
      </a:accent6>
      <a:hlink>
        <a:srgbClr val="993366"/>
      </a:hlink>
      <a:folHlink>
        <a:srgbClr val="9F839F"/>
      </a:folHlink>
    </a:clrScheme>
    <a:fontScheme name="Пиксел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228</TotalTime>
  <Words>724</Words>
  <Application>Microsoft Office PowerPoint</Application>
  <PresentationFormat>Экран (4:3)</PresentationFormat>
  <Paragraphs>164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Cambria</vt:lpstr>
      <vt:lpstr>Century Gothic</vt:lpstr>
      <vt:lpstr>Times New Roman</vt:lpstr>
      <vt:lpstr>Wingdings</vt:lpstr>
      <vt:lpstr>Wingdings 3</vt:lpstr>
      <vt:lpstr>Пиксел</vt:lpstr>
      <vt:lpstr>Сектор</vt:lpstr>
      <vt:lpstr>Функциональное моделирование систем с использованием методологии DFD</vt:lpstr>
      <vt:lpstr>Основные вопросы</vt:lpstr>
      <vt:lpstr>Что такое DFD-модель?</vt:lpstr>
      <vt:lpstr>Основные компоненты диаграмм потоков данных</vt:lpstr>
      <vt:lpstr>Нотации, используемые в DFD-моделировании</vt:lpstr>
      <vt:lpstr>Внешняя сущность</vt:lpstr>
      <vt:lpstr>Система и подсистема</vt:lpstr>
      <vt:lpstr>Процесс</vt:lpstr>
      <vt:lpstr>Процесс</vt:lpstr>
      <vt:lpstr>Накопитель данных</vt:lpstr>
      <vt:lpstr>Поток данных</vt:lpstr>
      <vt:lpstr>Нумерация объектов</vt:lpstr>
      <vt:lpstr>Уровни DFD-модели</vt:lpstr>
      <vt:lpstr>Построение иерархии DFD</vt:lpstr>
      <vt:lpstr>Построение иерархии DFD</vt:lpstr>
      <vt:lpstr>Пример DFD-модели постройки дачного домика</vt:lpstr>
      <vt:lpstr>Пример DFD-модели постройки дачного домика</vt:lpstr>
      <vt:lpstr>Пример DFD-модели постройки дачного домика</vt:lpstr>
      <vt:lpstr>Презентация PowerPoint</vt:lpstr>
      <vt:lpstr>Изученные понятия</vt:lpstr>
      <vt:lpstr>Задание</vt:lpstr>
    </vt:vector>
  </TitlesOfParts>
  <Company>shishki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моделирование систем с использованием методологии DFD</dc:title>
  <dc:creator>mashi_m</dc:creator>
  <cp:lastModifiedBy>skons</cp:lastModifiedBy>
  <cp:revision>27</cp:revision>
  <dcterms:created xsi:type="dcterms:W3CDTF">2009-03-06T16:36:45Z</dcterms:created>
  <dcterms:modified xsi:type="dcterms:W3CDTF">2024-10-12T09:05:07Z</dcterms:modified>
</cp:coreProperties>
</file>