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6"/>
  </p:notesMasterIdLst>
  <p:handoutMasterIdLst>
    <p:handoutMasterId r:id="rId17"/>
  </p:handoutMasterIdLst>
  <p:sldIdLst>
    <p:sldId id="256" r:id="rId2"/>
    <p:sldId id="327" r:id="rId3"/>
    <p:sldId id="328" r:id="rId4"/>
    <p:sldId id="332" r:id="rId5"/>
    <p:sldId id="297" r:id="rId6"/>
    <p:sldId id="319" r:id="rId7"/>
    <p:sldId id="318" r:id="rId8"/>
    <p:sldId id="322" r:id="rId9"/>
    <p:sldId id="324" r:id="rId10"/>
    <p:sldId id="325" r:id="rId11"/>
    <p:sldId id="326" r:id="rId12"/>
    <p:sldId id="323" r:id="rId13"/>
    <p:sldId id="331" r:id="rId14"/>
    <p:sldId id="32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E4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6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C9223-D1A8-4403-B8B2-754EDCFB61A1}" type="datetimeFigureOut">
              <a:rPr lang="ru-RU" smtClean="0"/>
              <a:pPr/>
              <a:t>19.09.2024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87AD3-A68C-4EB5-99F1-39A7F27265B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856225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AD1D0-EE05-4036-AA69-DE8B7865AB01}" type="datetimeFigureOut">
              <a:rPr lang="ru-RU" smtClean="0"/>
              <a:pPr/>
              <a:t>19.09.2024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DBBE3-4D85-4951-BFAF-6FB2833F7C5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178867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15E7-6DEE-4795-94C7-F6BE09A305EF}" type="datetime1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3387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9923-BA0B-410D-8479-CE530B910C3C}" type="datetime1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85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7AAC-0EFE-49D6-BBBB-94636FCEDF99}" type="datetime1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9719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266-FA84-4552-AC92-38385D2957D4}" type="datetime1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72196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C116-74B0-4AC3-B8AA-F1AF79F8EFE8}" type="datetime1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9167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7BB9-AC0A-4FC3-994E-A8A8B262C5B9}" type="datetime1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92658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B2FC-67DF-4F91-9BB0-D763F5EAFEE1}" type="datetime1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0090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69D7-7845-44BB-9F42-46B5E64F823B}" type="datetime1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9756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B8CD-8863-42C6-909F-E85E3611BC81}" type="datetime1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423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F3AE-90EA-416B-9163-E124B897D124}" type="datetime1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354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5282-3043-4A7E-A10B-1E7EC9BE6514}" type="datetime1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87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9011-CC0F-4BCB-A7FD-F4543015900E}" type="datetime1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521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6AE9-26BD-4048-92F8-5BAC93EECB6A}" type="datetime1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260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583D-5ED6-4F11-B9F3-83B0F62A454F}" type="datetime1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8224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5976-7B7E-4680-98AE-F8C4E71FD740}" type="datetime1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04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700E-432B-4ADA-A535-DE1EFC989EEC}" type="datetime1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585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02E3-A0A8-4767-A769-279DCD6B4F8F}" type="datetime1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6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100000">
              <a:schemeClr val="tx2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DED96A-C7F3-4950-9401-FFE9D3B6A4A2}" type="datetime1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1555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onst17@mail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https://web.archive.org/web/20190711194954im_/https:/ligurio.github.io/swebok-ru/images/swe_6-10_ru.jpg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8%D0%BD%D0%B6%D0%B5%D0%BD%D0%B5%D1%80%D0%B8%D1%8F_%D0%BF%D1%80%D0%BE%D0%B3%D1%80%D0%B0%D0%BC%D0%BC%D0%BD%D0%BE%D0%B3%D0%BE_%D0%BE%D0%B1%D0%B5%D1%81%D0%BF%D0%B5%D1%87%D0%B5%D0%BD%D0%B8%D1%8F" TargetMode="External"/><Relationship Id="rId2" Type="http://schemas.openxmlformats.org/officeDocument/2006/relationships/hyperlink" Target="https://ru.wikipedia.org/wiki/SWEBO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IEEE_Computer_Society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A%D0%B0%D1%87%D0%B5%D1%81%D1%82%D0%B2%D0%BE_%D0%BF%D1%80%D0%BE%D0%B3%D1%80%D0%B0%D0%BC%D0%BC%D0%BD%D0%BE%D0%B3%D0%BE_%D0%BE%D0%B1%D0%B5%D1%81%D0%BF%D0%B5%D1%87%D0%B5%D0%BD%D0%B8%D1%8F" TargetMode="External"/><Relationship Id="rId3" Type="http://schemas.openxmlformats.org/officeDocument/2006/relationships/hyperlink" Target="https://ru.wikipedia.org/wiki/%D0%9F%D1%80%D0%BE%D0%B5%D0%BA%D1%82%D0%B8%D1%80%D0%BE%D0%B2%D0%B0%D0%BD%D0%B8%D0%B5_%D0%BF%D1%80%D0%BE%D0%B3%D1%80%D0%B0%D0%BC%D0%BC%D0%BD%D0%BE%D0%B3%D0%BE_%D0%BE%D0%B1%D0%B5%D1%81%D0%BF%D0%B5%D1%87%D0%B5%D0%BD%D0%B8%D1%8F" TargetMode="External"/><Relationship Id="rId7" Type="http://schemas.openxmlformats.org/officeDocument/2006/relationships/hyperlink" Target="https://ru.wikipedia.org/wiki/%D0%9A%D0%BE%D0%BD%D1%84%D0%B8%D0%B3%D1%83%D1%80%D0%B0%D1%86%D0%B8%D0%BE%D0%BD%D0%BD%D0%BE%D0%B5_%D1%83%D0%BF%D1%80%D0%B0%D0%B2%D0%BB%D0%B5%D0%BD%D0%B8%D0%B5" TargetMode="External"/><Relationship Id="rId2" Type="http://schemas.openxmlformats.org/officeDocument/2006/relationships/hyperlink" Target="https://ru.wikipedia.org/wiki/%D0%A2%D1%80%D0%B5%D0%B1%D0%BE%D0%B2%D0%B0%D0%BD%D0%B8%D1%8F_%D0%BA_%D0%BF%D1%80%D0%BE%D0%B3%D1%80%D0%B0%D0%BC%D0%BC%D0%BD%D0%BE%D0%BC%D1%83_%D0%BE%D0%B1%D0%B5%D1%81%D0%BF%D0%B5%D1%87%D0%B5%D0%BD%D0%B8%D1%8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1%D0%BE%D0%BF%D1%80%D0%BE%D0%B2%D0%BE%D0%B6%D0%B4%D0%B5%D0%BD%D0%B8%D0%B5_%D0%BF%D1%80%D0%BE%D0%B3%D1%80%D0%B0%D0%BC%D0%BC%D0%BD%D0%BE%D0%B3%D0%BE_%D0%BE%D0%B1%D0%B5%D1%81%D0%BF%D0%B5%D1%87%D0%B5%D0%BD%D0%B8%D1%8F" TargetMode="External"/><Relationship Id="rId5" Type="http://schemas.openxmlformats.org/officeDocument/2006/relationships/hyperlink" Target="https://ru.wikipedia.org/wiki/%D0%A2%D0%B5%D1%81%D1%82%D0%B8%D1%80%D0%BE%D0%B2%D0%B0%D0%BD%D0%B8%D0%B5_%D0%BF%D1%80%D0%BE%D0%B3%D1%80%D0%B0%D0%BC%D0%BC%D0%BD%D0%BE%D0%B3%D0%BE_%D0%BE%D0%B1%D0%B5%D1%81%D0%BF%D0%B5%D1%87%D0%B5%D0%BD%D0%B8%D1%8F" TargetMode="External"/><Relationship Id="rId4" Type="http://schemas.openxmlformats.org/officeDocument/2006/relationships/hyperlink" Target="https://ru.wikipedia.org/wiki/%D0%9A%D0%BE%D0%BD%D1%81%D1%82%D1%80%D1%83%D0%B8%D1%80%D0%BE%D0%B2%D0%B0%D0%BD%D0%B8%D0%B5_%D0%BF%D1%80%D0%BE%D0%B3%D1%80%D0%B0%D0%BC%D0%BC%D0%BD%D0%BE%D0%B3%D0%BE_%D0%BE%D0%B1%D0%B5%D1%81%D0%BF%D0%B5%D1%87%D0%B5%D0%BD%D0%B8%D1%8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A%D0%B0%D1%87%D0%B5%D1%81%D1%82%D0%B2%D0%BE_%D0%BF%D1%80%D0%BE%D0%B3%D1%80%D0%B0%D0%BC%D0%BC%D0%BD%D0%BE%D0%B3%D0%BE_%D0%BE%D0%B1%D0%B5%D1%81%D0%BF%D0%B5%D1%87%D0%B5%D0%BD%D0%B8%D1%8F" TargetMode="External"/><Relationship Id="rId3" Type="http://schemas.openxmlformats.org/officeDocument/2006/relationships/hyperlink" Target="https://ru.wikipedia.org/wiki/%D0%A2%D1%80%D0%B5%D0%B1%D0%BE%D0%B2%D0%B0%D0%BD%D0%B8%D1%8F_%D0%BA_%D0%BF%D1%80%D0%BE%D0%B3%D1%80%D0%B0%D0%BC%D0%BC%D0%BD%D0%BE%D0%BC%D1%83_%D0%BE%D0%B1%D0%B5%D1%81%D0%BF%D0%B5%D1%87%D0%B5%D0%BD%D0%B8%D1%8E" TargetMode="External"/><Relationship Id="rId7" Type="http://schemas.openxmlformats.org/officeDocument/2006/relationships/hyperlink" Target="https://ru.wikipedia.org/wiki/%D0%A1%D0%BE%D0%BF%D1%80%D0%BE%D0%B2%D0%BE%D0%B6%D0%B4%D0%B5%D0%BD%D0%B8%D0%B5_%D0%BF%D1%80%D0%BE%D0%B3%D1%80%D0%B0%D0%BC%D0%BC%D0%BD%D0%BE%D0%B3%D0%BE_%D0%BE%D0%B1%D0%B5%D1%81%D0%BF%D0%B5%D1%87%D0%B5%D0%BD%D0%B8%D1%8F" TargetMode="External"/><Relationship Id="rId2" Type="http://schemas.openxmlformats.org/officeDocument/2006/relationships/hyperlink" Target="https://ru.wikipedia.org/wiki/%D0%90%D0%BD%D0%B3%D0%BB%D0%B8%D0%B9%D1%81%D0%BA%D0%B8%D0%B9_%D1%8F%D0%B7%D1%8B%D0%B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2%D0%B5%D1%81%D1%82%D0%B8%D1%80%D0%BE%D0%B2%D0%B0%D0%BD%D0%B8%D0%B5_%D0%BF%D1%80%D0%BE%D0%B3%D1%80%D0%B0%D0%BC%D0%BC%D0%BD%D0%BE%D0%B3%D0%BE_%D0%BE%D0%B1%D0%B5%D1%81%D0%BF%D0%B5%D1%87%D0%B5%D0%BD%D0%B8%D1%8F" TargetMode="External"/><Relationship Id="rId5" Type="http://schemas.openxmlformats.org/officeDocument/2006/relationships/hyperlink" Target="https://ru.wikipedia.org/wiki/%D0%9A%D0%BE%D0%BD%D1%81%D1%82%D1%80%D1%83%D0%B8%D1%80%D0%BE%D0%B2%D0%B0%D0%BD%D0%B8%D0%B5_%D0%BF%D1%80%D0%BE%D0%B3%D1%80%D0%B0%D0%BC%D0%BC%D0%BD%D0%BE%D0%B3%D0%BE_%D0%BE%D0%B1%D0%B5%D1%81%D0%BF%D0%B5%D1%87%D0%B5%D0%BD%D0%B8%D1%8F" TargetMode="External"/><Relationship Id="rId4" Type="http://schemas.openxmlformats.org/officeDocument/2006/relationships/hyperlink" Target="https://ru.wikipedia.org/wiki/%D0%9F%D1%80%D0%BE%D0%B5%D0%BA%D1%82%D0%B8%D1%80%D0%BE%D0%B2%D0%B0%D0%BD%D0%B8%D0%B5_%D0%BF%D1%80%D0%BE%D0%B3%D1%80%D0%B0%D0%BC%D0%BC%D0%BD%D0%BE%D0%B3%D0%BE_%D0%BE%D0%B1%D0%B5%D1%81%D0%BF%D0%B5%D1%87%D0%B5%D0%BD%D0%B8%D1%8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95816" y="3749600"/>
            <a:ext cx="6400800" cy="1947333"/>
          </a:xfrm>
        </p:spPr>
        <p:txBody>
          <a:bodyPr>
            <a:normAutofit lnSpcReduction="10000"/>
          </a:bodyPr>
          <a:lstStyle/>
          <a:p>
            <a:r>
              <a:rPr lang="ru-RU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Преподаватель</a:t>
            </a:r>
            <a:r>
              <a:rPr lang="ru-RU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Смирнов Константин </a:t>
            </a:r>
            <a:r>
              <a:rPr lang="ru-RU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Алексеевич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2"/>
              </a:rPr>
              <a:t>konst17@mail.ru</a:t>
            </a:r>
            <a:endParaRPr lang="en-US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+7(981)-680-75-60</a:t>
            </a:r>
            <a:endParaRPr lang="ru-RU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785208" y="430559"/>
            <a:ext cx="1014911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Дисциплина:</a:t>
            </a:r>
          </a:p>
          <a:p>
            <a:pPr eaLnBrk="1" hangingPunct="1"/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Полный жизненный цикл программного обеспечения</a:t>
            </a:r>
          </a:p>
          <a:p>
            <a:pPr eaLnBrk="1" hangingPunct="1"/>
            <a:endParaRPr lang="ru-RU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Практическое занятие 1:</a:t>
            </a:r>
          </a:p>
          <a:p>
            <a:pPr eaLnBrk="1" hangingPunct="1"/>
            <a:r>
              <a:rPr lang="en-US" sz="28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SWEBOK</a:t>
            </a:r>
            <a:endParaRPr lang="ru-RU" sz="28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9961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9366" y="4034055"/>
            <a:ext cx="11519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589443" y="602585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1000"/>
              <a:pPr/>
              <a:t>10</a:t>
            </a:fld>
            <a:endParaRPr lang="en-US" sz="1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4097" name="Picture 1" descr="Рисунок 2-б. Вторые пять областей знаний SWEBOK на русском языке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0408" y="34071"/>
            <a:ext cx="8825948" cy="6671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95181" y="6487330"/>
            <a:ext cx="58008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ru-RU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altLang="zh-C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 – Организационные области знаний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SWEBOK</a:t>
            </a:r>
          </a:p>
        </p:txBody>
      </p:sp>
    </p:spTree>
    <p:extLst>
      <p:ext uri="{BB962C8B-B14F-4D97-AF65-F5344CB8AC3E}">
        <p14:creationId xmlns:p14="http://schemas.microsoft.com/office/powerpoint/2010/main" xmlns="" val="41984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9366" y="4034055"/>
            <a:ext cx="11519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589443" y="602585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1000"/>
              <a:pPr/>
              <a:t>11</a:t>
            </a:fld>
            <a:endParaRPr lang="en-US" sz="1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26" name="Picture 10" descr="Рисунок 3-б. Области знаний связанных дисциплин на русском язык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582" y="104154"/>
            <a:ext cx="2454617" cy="5551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3528919" y="5991481"/>
            <a:ext cx="5134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 –Области знаний связанных дисциплин</a:t>
            </a:r>
          </a:p>
        </p:txBody>
      </p:sp>
    </p:spTree>
    <p:extLst>
      <p:ext uri="{BB962C8B-B14F-4D97-AF65-F5344CB8AC3E}">
        <p14:creationId xmlns:p14="http://schemas.microsoft.com/office/powerpoint/2010/main" xmlns="" val="7290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9366" y="4034055"/>
            <a:ext cx="11519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589443" y="602585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1000"/>
              <a:pPr/>
              <a:t>12</a:t>
            </a:fld>
            <a:endParaRPr lang="en-US" sz="1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03093" y="679826"/>
            <a:ext cx="1105582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ru-RU" sz="2000" dirty="0">
                <a:solidFill>
                  <a:srgbClr val="202122"/>
                </a:solidFill>
                <a:latin typeface="Arial" panose="020B0604020202020204" pitchFamily="34" charset="0"/>
              </a:rPr>
              <a:t>На основе пройденного </a:t>
            </a:r>
            <a:r>
              <a:rPr lang="ru-RU" sz="2000" dirty="0" smtClean="0">
                <a:solidFill>
                  <a:srgbClr val="202122"/>
                </a:solidFill>
                <a:latin typeface="Arial" panose="020B0604020202020204" pitchFamily="34" charset="0"/>
              </a:rPr>
              <a:t>материала</a:t>
            </a:r>
            <a:r>
              <a:rPr lang="ru-RU" sz="2000" dirty="0">
                <a:solidFill>
                  <a:srgbClr val="202122"/>
                </a:solidFill>
                <a:latin typeface="Arial" panose="020B0604020202020204" pitchFamily="34" charset="0"/>
              </a:rPr>
              <a:t>, изучения основной (Орлов С.А. – Технологии разработки программного обеспечения) и дополнительной литературы уяснить структуру и содержание аспектов деятельности согласно 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SWEBOK</a:t>
            </a:r>
            <a:r>
              <a:rPr lang="ru-RU" sz="2000" dirty="0">
                <a:solidFill>
                  <a:srgbClr val="202122"/>
                </a:solidFill>
                <a:latin typeface="Arial" panose="020B0604020202020204" pitchFamily="34" charset="0"/>
              </a:rPr>
              <a:t>. Быть готовым пояснить суть каждой из областей знаний (рис. 1-3).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solidFill>
                  <a:srgbClr val="202122"/>
                </a:solidFill>
                <a:latin typeface="Arial" panose="020B0604020202020204" pitchFamily="34" charset="0"/>
              </a:rPr>
              <a:t>2. Применительно к заданному программному продукту (задание согласно таблице №1 </a:t>
            </a:r>
            <a:r>
              <a:rPr lang="ru-RU" sz="2000" dirty="0" smtClean="0">
                <a:solidFill>
                  <a:srgbClr val="202122"/>
                </a:solidFill>
                <a:latin typeface="Arial" panose="020B0604020202020204" pitchFamily="34" charset="0"/>
              </a:rPr>
              <a:t>порядковый номер </a:t>
            </a:r>
            <a:r>
              <a:rPr lang="ru-RU" sz="2000" dirty="0">
                <a:solidFill>
                  <a:srgbClr val="202122"/>
                </a:solidFill>
                <a:latin typeface="Arial" panose="020B0604020202020204" pitchFamily="34" charset="0"/>
              </a:rPr>
              <a:t>в списке группы; или свой вариант программного продукта по согласованию с преподавателем) кратко описать возможное содержимое соответствующих областей знаний для него.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solidFill>
                  <a:srgbClr val="202122"/>
                </a:solidFill>
                <a:latin typeface="Arial" panose="020B0604020202020204" pitchFamily="34" charset="0"/>
              </a:rPr>
              <a:t>3. Представить выполненное задание преподавателю. Ответить на заданные вопросы</a:t>
            </a:r>
          </a:p>
        </p:txBody>
      </p:sp>
    </p:spTree>
    <p:extLst>
      <p:ext uri="{BB962C8B-B14F-4D97-AF65-F5344CB8AC3E}">
        <p14:creationId xmlns:p14="http://schemas.microsoft.com/office/powerpoint/2010/main" xmlns="" val="40104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9366" y="4034055"/>
            <a:ext cx="11519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589443" y="602585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1000"/>
              <a:pPr/>
              <a:t>13</a:t>
            </a:fld>
            <a:endParaRPr lang="en-US" sz="1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3383765"/>
              </p:ext>
            </p:extLst>
          </p:nvPr>
        </p:nvGraphicFramePr>
        <p:xfrm>
          <a:off x="1212575" y="1304449"/>
          <a:ext cx="9541564" cy="48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4796">
                  <a:extLst>
                    <a:ext uri="{9D8B030D-6E8A-4147-A177-3AD203B41FA5}">
                      <a16:colId xmlns:a16="http://schemas.microsoft.com/office/drawing/2014/main" xmlns="" val="1175858542"/>
                    </a:ext>
                  </a:extLst>
                </a:gridCol>
                <a:gridCol w="6881627">
                  <a:extLst>
                    <a:ext uri="{9D8B030D-6E8A-4147-A177-3AD203B41FA5}">
                      <a16:colId xmlns:a16="http://schemas.microsoft.com/office/drawing/2014/main" xmlns="" val="3273969169"/>
                    </a:ext>
                  </a:extLst>
                </a:gridCol>
                <a:gridCol w="2135141">
                  <a:extLst>
                    <a:ext uri="{9D8B030D-6E8A-4147-A177-3AD203B41FA5}">
                      <a16:colId xmlns:a16="http://schemas.microsoft.com/office/drawing/2014/main" xmlns="" val="1964501335"/>
                    </a:ext>
                  </a:extLst>
                </a:gridCol>
              </a:tblGrid>
              <a:tr h="8996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№ п/п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Наименование программного продукта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Примечание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89495524"/>
                  </a:ext>
                </a:extLst>
              </a:tr>
              <a:tr h="299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Расписание университета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84029349"/>
                  </a:ext>
                </a:extLst>
              </a:tr>
              <a:tr h="59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Система управления проектами для студенческого совета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891807689"/>
                  </a:ext>
                </a:extLst>
              </a:tr>
              <a:tr h="59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Интернет-магазин мобильных телефонов и аксессуаров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18347663"/>
                  </a:ext>
                </a:extLst>
              </a:tr>
              <a:tr h="299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4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Удаленное управление сервером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 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96429695"/>
                  </a:ext>
                </a:extLst>
              </a:tr>
              <a:tr h="299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5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Мессенджер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32536628"/>
                  </a:ext>
                </a:extLst>
              </a:tr>
              <a:tr h="299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6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Электронная библиотека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28793687"/>
                  </a:ext>
                </a:extLst>
              </a:tr>
              <a:tr h="59977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7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Система автоматизированного проектирования электрических принципиальных схем.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6254960"/>
                  </a:ext>
                </a:extLst>
              </a:tr>
              <a:tr h="299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8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Система мониторинга веб-сервисов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28845760"/>
                  </a:ext>
                </a:extLst>
              </a:tr>
              <a:tr h="299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9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Карточная компьютерная игра «Дурак»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69564916"/>
                  </a:ext>
                </a:extLst>
              </a:tr>
              <a:tr h="299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Система видеонаблюдения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31744082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419993" y="689977"/>
            <a:ext cx="4899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Таблица 1 –Возможные программные продукты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968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9366" y="4034055"/>
            <a:ext cx="11519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589443" y="6025851"/>
            <a:ext cx="1142245" cy="6699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15779306"/>
              </p:ext>
            </p:extLst>
          </p:nvPr>
        </p:nvGraphicFramePr>
        <p:xfrm>
          <a:off x="929737" y="1541663"/>
          <a:ext cx="9774706" cy="335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7619">
                  <a:extLst>
                    <a:ext uri="{9D8B030D-6E8A-4147-A177-3AD203B41FA5}">
                      <a16:colId xmlns:a16="http://schemas.microsoft.com/office/drawing/2014/main" xmlns="" val="1700005895"/>
                    </a:ext>
                  </a:extLst>
                </a:gridCol>
                <a:gridCol w="7049775">
                  <a:extLst>
                    <a:ext uri="{9D8B030D-6E8A-4147-A177-3AD203B41FA5}">
                      <a16:colId xmlns:a16="http://schemas.microsoft.com/office/drawing/2014/main" xmlns="" val="4018981184"/>
                    </a:ext>
                  </a:extLst>
                </a:gridCol>
                <a:gridCol w="2187312">
                  <a:extLst>
                    <a:ext uri="{9D8B030D-6E8A-4147-A177-3AD203B41FA5}">
                      <a16:colId xmlns:a16="http://schemas.microsoft.com/office/drawing/2014/main" xmlns="" val="28596863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№ п/п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Наименование программного продукта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Автор(ы)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04664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Система международных переводов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Дворецков</a:t>
                      </a:r>
                    </a:p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Мартынюк</a:t>
                      </a:r>
                    </a:p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Логвинова</a:t>
                      </a:r>
                    </a:p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(ИКПИ-05)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13887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Менеджер паролей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Денисов</a:t>
                      </a:r>
                    </a:p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Копчигашев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Денисов</a:t>
                      </a:r>
                    </a:p>
                    <a:p>
                      <a:pPr marL="0" algn="just" defTabSz="4572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(ИКПИ-05)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0983611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24041" y="850532"/>
            <a:ext cx="44475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Работы, предложенные студентами</a:t>
            </a:r>
            <a:endParaRPr kumimoji="0" lang="ru-RU" altLang="zh-CN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10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9366" y="4034055"/>
            <a:ext cx="11519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589443" y="6025851"/>
            <a:ext cx="1142245" cy="6699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75184" y="123573"/>
            <a:ext cx="11456504" cy="6499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1900" dirty="0" smtClean="0">
                <a:solidFill>
                  <a:srgbClr val="2C2D2E"/>
                </a:solidFill>
                <a:latin typeface="Arial" panose="020B0604020202020204" pitchFamily="34" charset="0"/>
              </a:rPr>
              <a:t>1. </a:t>
            </a:r>
            <a:r>
              <a:rPr lang="ru-RU" sz="1900" dirty="0">
                <a:solidFill>
                  <a:srgbClr val="2C2D2E"/>
                </a:solidFill>
                <a:latin typeface="Arial" panose="020B0604020202020204" pitchFamily="34" charset="0"/>
              </a:rPr>
              <a:t>Студенты </a:t>
            </a:r>
            <a:r>
              <a:rPr lang="ru-RU" sz="1900" dirty="0" smtClean="0">
                <a:solidFill>
                  <a:srgbClr val="2C2D2E"/>
                </a:solidFill>
                <a:latin typeface="Arial" panose="020B0604020202020204" pitchFamily="34" charset="0"/>
              </a:rPr>
              <a:t>группы собираются </a:t>
            </a:r>
            <a:r>
              <a:rPr lang="ru-RU" sz="1900" dirty="0">
                <a:solidFill>
                  <a:srgbClr val="2C2D2E"/>
                </a:solidFill>
                <a:latin typeface="Arial" panose="020B0604020202020204" pitchFamily="34" charset="0"/>
              </a:rPr>
              <a:t>в "команды" с определением ролей каждого участника команды (Старший разработчик, разработчик </a:t>
            </a:r>
            <a:r>
              <a:rPr lang="ru-RU" sz="1900" dirty="0" err="1">
                <a:solidFill>
                  <a:srgbClr val="2C2D2E"/>
                </a:solidFill>
                <a:latin typeface="Arial" panose="020B0604020202020204" pitchFamily="34" charset="0"/>
              </a:rPr>
              <a:t>Back-End</a:t>
            </a:r>
            <a:r>
              <a:rPr lang="ru-RU" sz="1900" dirty="0">
                <a:solidFill>
                  <a:srgbClr val="2C2D2E"/>
                </a:solidFill>
                <a:latin typeface="Arial" panose="020B0604020202020204" pitchFamily="34" charset="0"/>
              </a:rPr>
              <a:t>, </a:t>
            </a:r>
            <a:r>
              <a:rPr lang="ru-RU" sz="1900" dirty="0" err="1">
                <a:solidFill>
                  <a:srgbClr val="2C2D2E"/>
                </a:solidFill>
                <a:latin typeface="Arial" panose="020B0604020202020204" pitchFamily="34" charset="0"/>
              </a:rPr>
              <a:t>Front-End</a:t>
            </a:r>
            <a:r>
              <a:rPr lang="ru-RU" sz="1900" dirty="0">
                <a:solidFill>
                  <a:srgbClr val="2C2D2E"/>
                </a:solidFill>
                <a:latin typeface="Arial" panose="020B0604020202020204" pitchFamily="34" charset="0"/>
              </a:rPr>
              <a:t>, аналитик, проектировщик). Исходя из опыта прошлых лет, допускаются команды с участниками из разных групп1. Постановка задачи, цели проекта, его назначение.</a:t>
            </a:r>
          </a:p>
          <a:p>
            <a:pPr>
              <a:lnSpc>
                <a:spcPct val="110000"/>
              </a:lnSpc>
            </a:pPr>
            <a:r>
              <a:rPr lang="ru-RU" sz="1900" dirty="0">
                <a:solidFill>
                  <a:srgbClr val="2C2D2E"/>
                </a:solidFill>
                <a:latin typeface="Arial" panose="020B0604020202020204" pitchFamily="34" charset="0"/>
              </a:rPr>
              <a:t>Студентам необходимо доказать актуальность идеи, её "живучесть" на рынке производимого ПО</a:t>
            </a:r>
          </a:p>
          <a:p>
            <a:pPr>
              <a:lnSpc>
                <a:spcPct val="110000"/>
              </a:lnSpc>
            </a:pPr>
            <a:r>
              <a:rPr lang="ru-RU" sz="1900" dirty="0">
                <a:solidFill>
                  <a:srgbClr val="2C2D2E"/>
                </a:solidFill>
                <a:latin typeface="Arial" panose="020B0604020202020204" pitchFamily="34" charset="0"/>
              </a:rPr>
              <a:t>Задача "+": провести обзор существующих аналогов для определения "превосходства" предлагаемого продукта</a:t>
            </a:r>
          </a:p>
          <a:p>
            <a:pPr>
              <a:lnSpc>
                <a:spcPct val="110000"/>
              </a:lnSpc>
            </a:pPr>
            <a:r>
              <a:rPr lang="ru-RU" sz="1900" dirty="0">
                <a:solidFill>
                  <a:srgbClr val="2C2D2E"/>
                </a:solidFill>
                <a:latin typeface="Arial" panose="020B0604020202020204" pitchFamily="34" charset="0"/>
              </a:rPr>
              <a:t>2. Список требований, предъявляемых к системе</a:t>
            </a:r>
          </a:p>
          <a:p>
            <a:pPr>
              <a:lnSpc>
                <a:spcPct val="110000"/>
              </a:lnSpc>
            </a:pPr>
            <a:r>
              <a:rPr lang="ru-RU" sz="1900" dirty="0">
                <a:solidFill>
                  <a:srgbClr val="2C2D2E"/>
                </a:solidFill>
                <a:latin typeface="Arial" panose="020B0604020202020204" pitchFamily="34" charset="0"/>
              </a:rPr>
              <a:t>Студентам необходимо грамотно описать и собрать список требований, предъявляемых продукту</a:t>
            </a:r>
          </a:p>
          <a:p>
            <a:pPr>
              <a:lnSpc>
                <a:spcPct val="110000"/>
              </a:lnSpc>
            </a:pPr>
            <a:r>
              <a:rPr lang="ru-RU" sz="1900" dirty="0">
                <a:solidFill>
                  <a:srgbClr val="2C2D2E"/>
                </a:solidFill>
                <a:latin typeface="Arial" panose="020B0604020202020204" pitchFamily="34" charset="0"/>
              </a:rPr>
              <a:t>Сюда обязательно должны входить:</a:t>
            </a:r>
          </a:p>
          <a:p>
            <a:pPr>
              <a:lnSpc>
                <a:spcPct val="110000"/>
              </a:lnSpc>
            </a:pPr>
            <a:r>
              <a:rPr lang="ru-RU" sz="1900" dirty="0">
                <a:solidFill>
                  <a:srgbClr val="2C2D2E"/>
                </a:solidFill>
                <a:latin typeface="Arial" panose="020B0604020202020204" pitchFamily="34" charset="0"/>
              </a:rPr>
              <a:t>Функционал пользователя (здесь преподаватель выступает как "заказчик")</a:t>
            </a:r>
          </a:p>
          <a:p>
            <a:pPr>
              <a:lnSpc>
                <a:spcPct val="110000"/>
              </a:lnSpc>
            </a:pPr>
            <a:r>
              <a:rPr lang="ru-RU" sz="1900" dirty="0">
                <a:solidFill>
                  <a:srgbClr val="2C2D2E"/>
                </a:solidFill>
                <a:latin typeface="Arial" panose="020B0604020202020204" pitchFamily="34" charset="0"/>
              </a:rPr>
              <a:t>Системные требования (если необходимы для развёртывания системы)</a:t>
            </a:r>
          </a:p>
          <a:p>
            <a:pPr>
              <a:lnSpc>
                <a:spcPct val="110000"/>
              </a:lnSpc>
            </a:pPr>
            <a:r>
              <a:rPr lang="ru-RU" sz="1900" b="1" dirty="0" err="1">
                <a:solidFill>
                  <a:srgbClr val="2C2D2E"/>
                </a:solidFill>
                <a:latin typeface="Arial" panose="020B0604020202020204" pitchFamily="34" charset="0"/>
              </a:rPr>
              <a:t>Дедлайн</a:t>
            </a:r>
            <a:r>
              <a:rPr lang="ru-RU" sz="1900" b="1" dirty="0">
                <a:solidFill>
                  <a:srgbClr val="2C2D2E"/>
                </a:solidFill>
                <a:latin typeface="Arial" panose="020B0604020202020204" pitchFamily="34" charset="0"/>
              </a:rPr>
              <a:t> этих пунктов </a:t>
            </a:r>
            <a:r>
              <a:rPr lang="ru-RU" sz="1900" b="1" dirty="0" smtClean="0">
                <a:solidFill>
                  <a:srgbClr val="2C2D2E"/>
                </a:solidFill>
                <a:latin typeface="Arial" panose="020B0604020202020204" pitchFamily="34" charset="0"/>
              </a:rPr>
              <a:t>до </a:t>
            </a:r>
            <a:r>
              <a:rPr lang="ru-RU" sz="1900" b="1" dirty="0">
                <a:solidFill>
                  <a:srgbClr val="2C2D2E"/>
                </a:solidFill>
                <a:latin typeface="Arial" panose="020B0604020202020204" pitchFamily="34" charset="0"/>
              </a:rPr>
              <a:t>14.10</a:t>
            </a:r>
          </a:p>
          <a:p>
            <a:pPr>
              <a:lnSpc>
                <a:spcPct val="110000"/>
              </a:lnSpc>
            </a:pPr>
            <a:r>
              <a:rPr lang="ru-RU" sz="1900" dirty="0">
                <a:solidFill>
                  <a:srgbClr val="2C2D2E"/>
                </a:solidFill>
                <a:latin typeface="Arial" panose="020B0604020202020204" pitchFamily="34" charset="0"/>
              </a:rPr>
              <a:t>3. Разработка продукта</a:t>
            </a:r>
          </a:p>
          <a:p>
            <a:pPr>
              <a:lnSpc>
                <a:spcPct val="110000"/>
              </a:lnSpc>
            </a:pPr>
            <a:r>
              <a:rPr lang="ru-RU" sz="1900" dirty="0">
                <a:solidFill>
                  <a:srgbClr val="2C2D2E"/>
                </a:solidFill>
                <a:latin typeface="Arial" panose="020B0604020202020204" pitchFamily="34" charset="0"/>
              </a:rPr>
              <a:t>Перед разработкой команда демонстрирует преподавателю диаграмму </a:t>
            </a:r>
            <a:r>
              <a:rPr lang="ru-RU" sz="1900" dirty="0" err="1">
                <a:solidFill>
                  <a:srgbClr val="2C2D2E"/>
                </a:solidFill>
                <a:latin typeface="Arial" panose="020B0604020202020204" pitchFamily="34" charset="0"/>
              </a:rPr>
              <a:t>Ганта</a:t>
            </a:r>
            <a:r>
              <a:rPr lang="ru-RU" sz="1900" dirty="0">
                <a:solidFill>
                  <a:srgbClr val="2C2D2E"/>
                </a:solidFill>
                <a:latin typeface="Arial" panose="020B0604020202020204" pitchFamily="34" charset="0"/>
              </a:rPr>
              <a:t> с планируемыми датами реализации как отдельных функций системы, так и итоговую дату её финальной версии.</a:t>
            </a:r>
          </a:p>
          <a:p>
            <a:pPr>
              <a:lnSpc>
                <a:spcPct val="110000"/>
              </a:lnSpc>
            </a:pPr>
            <a:r>
              <a:rPr lang="ru-RU" sz="1900" dirty="0">
                <a:solidFill>
                  <a:srgbClr val="2C2D2E"/>
                </a:solidFill>
                <a:latin typeface="Arial" panose="020B0604020202020204" pitchFamily="34" charset="0"/>
              </a:rPr>
              <a:t>Также команда разработчиков (при необходимости) рассказывает о технических средствах реализации проекта</a:t>
            </a:r>
          </a:p>
          <a:p>
            <a:pPr>
              <a:lnSpc>
                <a:spcPct val="110000"/>
              </a:lnSpc>
            </a:pPr>
            <a:r>
              <a:rPr lang="ru-RU" sz="1900" dirty="0">
                <a:solidFill>
                  <a:srgbClr val="2C2D2E"/>
                </a:solidFill>
                <a:latin typeface="Arial" panose="020B0604020202020204" pitchFamily="34" charset="0"/>
              </a:rPr>
              <a:t>Данный этап также не должен долго затягиваться, месяц, но не больше</a:t>
            </a:r>
          </a:p>
          <a:p>
            <a:pPr>
              <a:lnSpc>
                <a:spcPct val="110000"/>
              </a:lnSpc>
            </a:pPr>
            <a:r>
              <a:rPr lang="ru-RU" sz="1900" b="1" dirty="0" err="1">
                <a:solidFill>
                  <a:srgbClr val="2C2D2E"/>
                </a:solidFill>
                <a:latin typeface="Arial" panose="020B0604020202020204" pitchFamily="34" charset="0"/>
              </a:rPr>
              <a:t>Дедлайн</a:t>
            </a:r>
            <a:r>
              <a:rPr lang="ru-RU" sz="1900" b="1" dirty="0">
                <a:solidFill>
                  <a:srgbClr val="2C2D2E"/>
                </a:solidFill>
                <a:latin typeface="Arial" panose="020B0604020202020204" pitchFamily="34" charset="0"/>
              </a:rPr>
              <a:t> - </a:t>
            </a:r>
            <a:r>
              <a:rPr lang="ru-RU" sz="1900" b="1" dirty="0" smtClean="0">
                <a:solidFill>
                  <a:srgbClr val="2C2D2E"/>
                </a:solidFill>
                <a:latin typeface="Arial" panose="020B0604020202020204" pitchFamily="34" charset="0"/>
              </a:rPr>
              <a:t>18.11</a:t>
            </a:r>
            <a:endParaRPr lang="ru-RU" sz="1900" b="1" dirty="0">
              <a:solidFill>
                <a:srgbClr val="2C2D2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275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9366" y="4034055"/>
            <a:ext cx="11519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589443" y="6025851"/>
            <a:ext cx="1142245" cy="6699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8142" y="457200"/>
            <a:ext cx="11103546" cy="5113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2C2D2E"/>
                </a:solidFill>
                <a:latin typeface="Arial" panose="020B0604020202020204" pitchFamily="34" charset="0"/>
              </a:rPr>
              <a:t>4. Проведение испытаний (тестирование)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2C2D2E"/>
                </a:solidFill>
                <a:latin typeface="Arial" panose="020B0604020202020204" pitchFamily="34" charset="0"/>
              </a:rPr>
              <a:t>Необходимо продемонстрировать преподавателю: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2C2D2E"/>
                </a:solidFill>
                <a:latin typeface="Arial" panose="020B0604020202020204" pitchFamily="34" charset="0"/>
              </a:rPr>
              <a:t>- Программу и методику испытаний (с указанием цели каждого проводимого испытания и оцениваемые характеристики, т. е., соответствие продукта его ТЗ)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2C2D2E"/>
                </a:solidFill>
                <a:latin typeface="Arial" panose="020B0604020202020204" pitchFamily="34" charset="0"/>
              </a:rPr>
              <a:t>- Протокол проведения испытаний (с указанием перечня пунктов технического задания на создание продукта, на соответствие которым проведены испытания, сведения о результатах наблюдений за правильностью функционирования, сведения об отказах, сбоях и аварийных ситуациях, возникающих при испытаниях)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2C2D2E"/>
                </a:solidFill>
                <a:latin typeface="Arial" panose="020B0604020202020204" pitchFamily="34" charset="0"/>
              </a:rPr>
              <a:t>- Акт приёма заказчиком и внедрения системы в работу</a:t>
            </a:r>
          </a:p>
          <a:p>
            <a:pPr>
              <a:lnSpc>
                <a:spcPct val="150000"/>
              </a:lnSpc>
            </a:pPr>
            <a:r>
              <a:rPr lang="ru-RU" sz="2000" dirty="0" err="1">
                <a:solidFill>
                  <a:srgbClr val="2C2D2E"/>
                </a:solidFill>
                <a:latin typeface="Arial" panose="020B0604020202020204" pitchFamily="34" charset="0"/>
              </a:rPr>
              <a:t>Дедлайн</a:t>
            </a:r>
            <a:r>
              <a:rPr lang="ru-RU" sz="2000" dirty="0">
                <a:solidFill>
                  <a:srgbClr val="2C2D2E"/>
                </a:solidFill>
                <a:latin typeface="Arial" panose="020B0604020202020204" pitchFamily="34" charset="0"/>
              </a:rPr>
              <a:t> - 2.12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2C2D2E"/>
                </a:solidFill>
                <a:latin typeface="Arial" panose="020B0604020202020204" pitchFamily="34" charset="0"/>
              </a:rPr>
              <a:t>5. Демонстрация минимально жизнеспособного продукта преподавателю</a:t>
            </a:r>
          </a:p>
        </p:txBody>
      </p:sp>
    </p:spTree>
    <p:extLst>
      <p:ext uri="{BB962C8B-B14F-4D97-AF65-F5344CB8AC3E}">
        <p14:creationId xmlns:p14="http://schemas.microsoft.com/office/powerpoint/2010/main" xmlns="" val="84202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9366" y="4034055"/>
            <a:ext cx="11519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	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589443" y="6025851"/>
            <a:ext cx="1142245" cy="6699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28142" y="457200"/>
            <a:ext cx="1110354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rgbClr val="2C2D2E"/>
                </a:solidFill>
                <a:latin typeface="Arial" panose="020B0604020202020204" pitchFamily="34" charset="0"/>
              </a:rPr>
              <a:t>Разработать, представить преподавателю: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000" dirty="0" smtClean="0">
                <a:solidFill>
                  <a:srgbClr val="2C2D2E"/>
                </a:solidFill>
                <a:latin typeface="Arial" panose="020B0604020202020204" pitchFamily="34" charset="0"/>
              </a:rPr>
              <a:t>Название, цель, задачи, инструменты используемые при разработке</a:t>
            </a:r>
            <a:endParaRPr lang="en-US" sz="2000" dirty="0" smtClean="0">
              <a:solidFill>
                <a:srgbClr val="2C2D2E"/>
              </a:solidFill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000" dirty="0" smtClean="0">
                <a:solidFill>
                  <a:srgbClr val="2C2D2E"/>
                </a:solidFill>
                <a:latin typeface="Arial" panose="020B0604020202020204" pitchFamily="34" charset="0"/>
              </a:rPr>
              <a:t>Актуальность программного проекта, сравнение </a:t>
            </a:r>
            <a:r>
              <a:rPr lang="ru-RU" sz="2000" smtClean="0">
                <a:solidFill>
                  <a:srgbClr val="2C2D2E"/>
                </a:solidFill>
                <a:latin typeface="Arial" panose="020B0604020202020204" pitchFamily="34" charset="0"/>
              </a:rPr>
              <a:t>с аналогами</a:t>
            </a:r>
            <a:endParaRPr lang="ru-RU" sz="2000" dirty="0" smtClean="0">
              <a:solidFill>
                <a:srgbClr val="2C2D2E"/>
              </a:solidFill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000" dirty="0" smtClean="0">
                <a:solidFill>
                  <a:srgbClr val="2C2D2E"/>
                </a:solidFill>
                <a:latin typeface="Arial" panose="020B0604020202020204" pitchFamily="34" charset="0"/>
              </a:rPr>
              <a:t>Требования </a:t>
            </a:r>
            <a:r>
              <a:rPr lang="ru-RU" sz="2000" dirty="0" smtClean="0">
                <a:solidFill>
                  <a:srgbClr val="2C2D2E"/>
                </a:solidFill>
                <a:latin typeface="Arial" panose="020B0604020202020204" pitchFamily="34" charset="0"/>
              </a:rPr>
              <a:t>к системе (ТЗ)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000" dirty="0" smtClean="0">
                <a:solidFill>
                  <a:srgbClr val="2C2D2E"/>
                </a:solidFill>
                <a:latin typeface="Arial" panose="020B0604020202020204" pitchFamily="34" charset="0"/>
              </a:rPr>
              <a:t>Постановка задачи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000" dirty="0" smtClean="0">
                <a:solidFill>
                  <a:srgbClr val="2C2D2E"/>
                </a:solidFill>
                <a:latin typeface="Arial" panose="020B0604020202020204" pitchFamily="34" charset="0"/>
              </a:rPr>
              <a:t>Пользовательские и технические требования….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000" dirty="0" smtClean="0">
                <a:solidFill>
                  <a:srgbClr val="2C2D2E"/>
                </a:solidFill>
                <a:latin typeface="Arial" panose="020B0604020202020204" pitchFamily="34" charset="0"/>
              </a:rPr>
              <a:t>Планирование выполнения продукта – диаграмма </a:t>
            </a:r>
            <a:r>
              <a:rPr lang="ru-RU" sz="2000" dirty="0" err="1" smtClean="0">
                <a:solidFill>
                  <a:srgbClr val="2C2D2E"/>
                </a:solidFill>
                <a:latin typeface="Arial" panose="020B0604020202020204" pitchFamily="34" charset="0"/>
              </a:rPr>
              <a:t>Ганта</a:t>
            </a:r>
            <a:endParaRPr lang="ru-RU" sz="2000" dirty="0" smtClean="0">
              <a:solidFill>
                <a:srgbClr val="2C2D2E"/>
              </a:solidFill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000" dirty="0" smtClean="0">
                <a:solidFill>
                  <a:srgbClr val="2C2D2E"/>
                </a:solidFill>
                <a:latin typeface="Arial" panose="020B0604020202020204" pitchFamily="34" charset="0"/>
              </a:rPr>
              <a:t>Пользовательские истории</a:t>
            </a:r>
            <a:endParaRPr lang="en-US" sz="2000" dirty="0" smtClean="0">
              <a:solidFill>
                <a:srgbClr val="2C2D2E"/>
              </a:solidFill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dirty="0" smtClean="0">
                <a:solidFill>
                  <a:srgbClr val="2C2D2E"/>
                </a:solidFill>
                <a:latin typeface="Arial" panose="020B0604020202020204" pitchFamily="34" charset="0"/>
              </a:rPr>
              <a:t>UML-</a:t>
            </a:r>
            <a:r>
              <a:rPr lang="ru-RU" sz="2000" dirty="0" smtClean="0">
                <a:solidFill>
                  <a:srgbClr val="2C2D2E"/>
                </a:solidFill>
                <a:latin typeface="Arial" panose="020B0604020202020204" pitchFamily="34" charset="0"/>
              </a:rPr>
              <a:t>диаграмма вариантов использования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000" dirty="0" smtClean="0">
                <a:solidFill>
                  <a:srgbClr val="2C2D2E"/>
                </a:solidFill>
                <a:latin typeface="Arial" panose="020B0604020202020204" pitchFamily="34" charset="0"/>
              </a:rPr>
              <a:t>Программа и методики испытаний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000" dirty="0" smtClean="0">
                <a:solidFill>
                  <a:srgbClr val="2C2D2E"/>
                </a:solidFill>
                <a:latin typeface="Arial" panose="020B0604020202020204" pitchFamily="34" charset="0"/>
              </a:rPr>
              <a:t>Протокол проведения испытаний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000" dirty="0" smtClean="0">
                <a:solidFill>
                  <a:srgbClr val="2C2D2E"/>
                </a:solidFill>
                <a:latin typeface="Arial" panose="020B0604020202020204" pitchFamily="34" charset="0"/>
              </a:rPr>
              <a:t>Акт приемки.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ru-RU" sz="2000" dirty="0" smtClean="0">
              <a:solidFill>
                <a:srgbClr val="2C2D2E"/>
              </a:solidFill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ru-RU" sz="2000" dirty="0">
              <a:solidFill>
                <a:srgbClr val="2C2D2E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488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268" y="197963"/>
            <a:ext cx="12097732" cy="6429080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SWEBOK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 — международный стандарт ISO/IEC TR 19759 от 2015 г.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[1]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описана общепринятая сумма знаний по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Инженерия программного обеспечения"/>
              </a:rPr>
              <a:t>программной инженерии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 был создан при сотрудничестве нескольких профессиональных организаций и предприятий и опубликован обществом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IEEE Computer Society"/>
              </a:rPr>
              <a:t>IEEE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tooltip="IEEE Computer Society"/>
              </a:rPr>
              <a:t>Computer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IEEE Computer Society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tooltip="IEEE Computer Society"/>
              </a:rPr>
              <a:t>Society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(IEEE)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[2]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2005 году он был принят как стандарт ISO/IEC TR 19759:2005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[3]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конце 2013 года была одобрена и опубликована новая версия SWEBOK V3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[4]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стала стандартом ISO/IEC TR 19759:2015.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2016 году общество IEEE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Society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создало комитет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SWEBoK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будет заниматься дальнейшим развитием документа</a:t>
            </a:r>
            <a:r>
              <a:rPr lang="ru-RU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[5]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777979" y="5957118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1000" smtClean="0"/>
              <a:pPr/>
              <a:t>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33186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1340" y="335846"/>
            <a:ext cx="110670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000" smtClean="0"/>
              <a:pPr/>
              <a:t>6</a:t>
            </a:fld>
            <a:endParaRPr lang="en-US" sz="1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2096" y="219169"/>
            <a:ext cx="11465556" cy="657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Текущая опубликованная версия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SWEBOK V3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включает 15 областей знаний в сфере программной инженерии: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software requirements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— </a:t>
            </a:r>
            <a:r>
              <a:rPr lang="ru-RU" dirty="0">
                <a:solidFill>
                  <a:srgbClr val="0645AD"/>
                </a:solidFill>
                <a:latin typeface="Arial" panose="020B0604020202020204" pitchFamily="34" charset="0"/>
                <a:hlinkClick r:id="rId2" tooltip="Требования к программному обеспечению"/>
              </a:rPr>
              <a:t>требования к ПО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software design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— </a:t>
            </a:r>
            <a:r>
              <a:rPr lang="ru-RU" dirty="0">
                <a:solidFill>
                  <a:srgbClr val="0645AD"/>
                </a:solidFill>
                <a:latin typeface="Arial" panose="020B0604020202020204" pitchFamily="34" charset="0"/>
                <a:hlinkClick r:id="rId3" tooltip="Проектирование программного обеспечения"/>
              </a:rPr>
              <a:t>проектирование ПО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software construction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— </a:t>
            </a:r>
            <a:r>
              <a:rPr lang="ru-RU" dirty="0">
                <a:solidFill>
                  <a:srgbClr val="0645AD"/>
                </a:solidFill>
                <a:latin typeface="Arial" panose="020B0604020202020204" pitchFamily="34" charset="0"/>
                <a:hlinkClick r:id="rId4" tooltip="Конструирование программного обеспечения"/>
              </a:rPr>
              <a:t>конструирование ПО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software testing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— </a:t>
            </a:r>
            <a:r>
              <a:rPr lang="ru-RU" dirty="0">
                <a:solidFill>
                  <a:srgbClr val="0645AD"/>
                </a:solidFill>
                <a:latin typeface="Arial" panose="020B0604020202020204" pitchFamily="34" charset="0"/>
                <a:hlinkClick r:id="rId5" tooltip="Тестирование программного обеспечения"/>
              </a:rPr>
              <a:t>тестирование ПО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software maintenance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— </a:t>
            </a:r>
            <a:r>
              <a:rPr lang="ru-RU" dirty="0">
                <a:solidFill>
                  <a:srgbClr val="0645AD"/>
                </a:solidFill>
                <a:latin typeface="Arial" panose="020B0604020202020204" pitchFamily="34" charset="0"/>
                <a:hlinkClick r:id="rId6" tooltip="Сопровождение программного обеспечения"/>
              </a:rPr>
              <a:t>сопровождение ПО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software configuration management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— </a:t>
            </a:r>
            <a:r>
              <a:rPr lang="ru-RU" dirty="0">
                <a:solidFill>
                  <a:srgbClr val="0645AD"/>
                </a:solidFill>
                <a:latin typeface="Arial" panose="020B0604020202020204" pitchFamily="34" charset="0"/>
                <a:hlinkClick r:id="rId7" tooltip="Конфигурационное управление"/>
              </a:rPr>
              <a:t>управление конфигурацией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software engineering management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—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управление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IT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проектом;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software engineering process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—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процесс программной инженерии;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software engineering models and methods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—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модели и методы разработки;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software quality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— </a:t>
            </a:r>
            <a:r>
              <a:rPr lang="ru-RU" dirty="0">
                <a:solidFill>
                  <a:srgbClr val="0645AD"/>
                </a:solidFill>
                <a:latin typeface="Arial" panose="020B0604020202020204" pitchFamily="34" charset="0"/>
                <a:hlinkClick r:id="rId8" tooltip="Качество программного обеспечения"/>
              </a:rPr>
              <a:t>качество ПО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software engineering professional practice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—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описание критериев профессионализма и компетентности;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software engineering economics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—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экономические аспекты разработки ПО;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computing foundations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—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основы вычислительных технологий, применимых в разработке ПО;</a:t>
            </a:r>
          </a:p>
          <a:p>
            <a:pPr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mathematical foundations — 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базовые математические концепции и понятия</a:t>
            </a:r>
          </a:p>
          <a:p>
            <a:pPr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engineering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b="1" dirty="0" err="1">
                <a:solidFill>
                  <a:srgbClr val="202122"/>
                </a:solidFill>
                <a:latin typeface="Arial" panose="020B0604020202020204" pitchFamily="34" charset="0"/>
              </a:rPr>
              <a:t>foundations</a:t>
            </a:r>
            <a:r>
              <a:rPr lang="ru-RU" b="1" dirty="0">
                <a:solidFill>
                  <a:srgbClr val="202122"/>
                </a:solidFill>
                <a:latin typeface="Arial" panose="020B0604020202020204" pitchFamily="34" charset="0"/>
              </a:rPr>
              <a:t> — основы инженерной 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xmlns="" val="167663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9366" y="4034055"/>
            <a:ext cx="11519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589443" y="602585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1000"/>
              <a:pPr/>
              <a:t>7</a:t>
            </a:fld>
            <a:endParaRPr lang="en-US" sz="1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39366" y="1028343"/>
            <a:ext cx="1139232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202122"/>
                </a:solidFill>
                <a:latin typeface="Arial" panose="020B0604020202020204" pitchFamily="34" charset="0"/>
              </a:rPr>
              <a:t>В версии 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SWEBOK </a:t>
            </a:r>
            <a:r>
              <a:rPr lang="ru-RU" sz="2000" dirty="0">
                <a:solidFill>
                  <a:srgbClr val="202122"/>
                </a:solidFill>
                <a:latin typeface="Arial" panose="020B0604020202020204" pitchFamily="34" charset="0"/>
              </a:rPr>
              <a:t>от 2004 года знания по программной инженерии делятся на 10 областей знаний (</a:t>
            </a:r>
            <a:r>
              <a:rPr lang="ru-RU" sz="2000" dirty="0">
                <a:solidFill>
                  <a:srgbClr val="0645AD"/>
                </a:solidFill>
                <a:latin typeface="Arial" panose="020B0604020202020204" pitchFamily="34" charset="0"/>
                <a:hlinkClick r:id="rId2" tooltip="Английский язык"/>
              </a:rPr>
              <a:t>англ.</a:t>
            </a:r>
            <a:r>
              <a:rPr lang="ru-RU" sz="2000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US" sz="2000" i="1" dirty="0">
                <a:solidFill>
                  <a:srgbClr val="202122"/>
                </a:solidFill>
                <a:latin typeface="Arial" panose="020B0604020202020204" pitchFamily="34" charset="0"/>
              </a:rPr>
              <a:t>knowledge areas</a:t>
            </a:r>
            <a:r>
              <a:rPr lang="en-US" sz="2000" dirty="0" smtClean="0">
                <a:solidFill>
                  <a:srgbClr val="202122"/>
                </a:solidFill>
                <a:latin typeface="Arial" panose="020B0604020202020204" pitchFamily="34" charset="0"/>
              </a:rPr>
              <a:t>):</a:t>
            </a:r>
            <a:endParaRPr lang="ru-RU" sz="2000" dirty="0" smtClean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02122"/>
                </a:solidFill>
                <a:latin typeface="Arial" panose="020B0604020202020204" pitchFamily="34" charset="0"/>
              </a:rPr>
              <a:t>software requirements — </a:t>
            </a:r>
            <a:r>
              <a:rPr lang="ru-RU" sz="2000" b="1" dirty="0">
                <a:solidFill>
                  <a:srgbClr val="202122"/>
                </a:solidFill>
                <a:latin typeface="Arial" panose="020B0604020202020204" pitchFamily="34" charset="0"/>
                <a:hlinkClick r:id="rId3" tooltip="Требования к программному обеспечению"/>
              </a:rPr>
              <a:t>требования к ПО</a:t>
            </a:r>
            <a:r>
              <a:rPr lang="ru-RU" sz="2000" b="1" dirty="0">
                <a:solidFill>
                  <a:srgbClr val="202122"/>
                </a:solidFill>
                <a:latin typeface="Arial" panose="020B0604020202020204" pitchFamily="34" charset="0"/>
              </a:rPr>
              <a:t>;</a:t>
            </a:r>
          </a:p>
          <a:p>
            <a:pPr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02122"/>
                </a:solidFill>
                <a:latin typeface="Arial" panose="020B0604020202020204" pitchFamily="34" charset="0"/>
              </a:rPr>
              <a:t>software design — </a:t>
            </a:r>
            <a:r>
              <a:rPr lang="ru-RU" sz="2000" b="1" dirty="0">
                <a:solidFill>
                  <a:srgbClr val="202122"/>
                </a:solidFill>
                <a:latin typeface="Arial" panose="020B0604020202020204" pitchFamily="34" charset="0"/>
                <a:hlinkClick r:id="rId4" tooltip="Проектирование программного обеспечения"/>
              </a:rPr>
              <a:t>проектирование ПО</a:t>
            </a:r>
            <a:r>
              <a:rPr lang="ru-RU" sz="2000" b="1" dirty="0">
                <a:solidFill>
                  <a:srgbClr val="202122"/>
                </a:solidFill>
                <a:latin typeface="Arial" panose="020B0604020202020204" pitchFamily="34" charset="0"/>
              </a:rPr>
              <a:t>;</a:t>
            </a:r>
          </a:p>
          <a:p>
            <a:pPr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02122"/>
                </a:solidFill>
                <a:latin typeface="Arial" panose="020B0604020202020204" pitchFamily="34" charset="0"/>
              </a:rPr>
              <a:t>software construction — </a:t>
            </a:r>
            <a:r>
              <a:rPr lang="ru-RU" sz="2000" b="1" dirty="0">
                <a:solidFill>
                  <a:srgbClr val="202122"/>
                </a:solidFill>
                <a:latin typeface="Arial" panose="020B0604020202020204" pitchFamily="34" charset="0"/>
                <a:hlinkClick r:id="rId5" tooltip="Конструирование программного обеспечения"/>
              </a:rPr>
              <a:t>конструирование ПО</a:t>
            </a:r>
            <a:r>
              <a:rPr lang="ru-RU" sz="2000" b="1" dirty="0">
                <a:solidFill>
                  <a:srgbClr val="202122"/>
                </a:solidFill>
                <a:latin typeface="Arial" panose="020B0604020202020204" pitchFamily="34" charset="0"/>
              </a:rPr>
              <a:t>;</a:t>
            </a:r>
          </a:p>
          <a:p>
            <a:pPr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02122"/>
                </a:solidFill>
                <a:latin typeface="Arial" panose="020B0604020202020204" pitchFamily="34" charset="0"/>
              </a:rPr>
              <a:t>software testing — </a:t>
            </a:r>
            <a:r>
              <a:rPr lang="ru-RU" sz="2000" b="1" dirty="0">
                <a:solidFill>
                  <a:srgbClr val="202122"/>
                </a:solidFill>
                <a:latin typeface="Arial" panose="020B0604020202020204" pitchFamily="34" charset="0"/>
                <a:hlinkClick r:id="rId6" tooltip="Тестирование программного обеспечения"/>
              </a:rPr>
              <a:t>тестирование ПО</a:t>
            </a:r>
            <a:r>
              <a:rPr lang="ru-RU" sz="2000" b="1" dirty="0">
                <a:solidFill>
                  <a:srgbClr val="202122"/>
                </a:solidFill>
                <a:latin typeface="Arial" panose="020B0604020202020204" pitchFamily="34" charset="0"/>
              </a:rPr>
              <a:t>;</a:t>
            </a:r>
          </a:p>
          <a:p>
            <a:pPr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02122"/>
                </a:solidFill>
                <a:latin typeface="Arial" panose="020B0604020202020204" pitchFamily="34" charset="0"/>
              </a:rPr>
              <a:t>software maintenance — </a:t>
            </a:r>
            <a:r>
              <a:rPr lang="ru-RU" sz="2000" b="1" dirty="0">
                <a:solidFill>
                  <a:srgbClr val="202122"/>
                </a:solidFill>
                <a:latin typeface="Arial" panose="020B0604020202020204" pitchFamily="34" charset="0"/>
                <a:hlinkClick r:id="rId7" tooltip="Сопровождение программного обеспечения"/>
              </a:rPr>
              <a:t>сопровождение ПО</a:t>
            </a:r>
            <a:r>
              <a:rPr lang="ru-RU" sz="2000" b="1" dirty="0">
                <a:solidFill>
                  <a:srgbClr val="202122"/>
                </a:solidFill>
                <a:latin typeface="Arial" panose="020B0604020202020204" pitchFamily="34" charset="0"/>
              </a:rPr>
              <a:t>;</a:t>
            </a:r>
          </a:p>
          <a:p>
            <a:pPr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02122"/>
                </a:solidFill>
                <a:latin typeface="Arial" panose="020B0604020202020204" pitchFamily="34" charset="0"/>
              </a:rPr>
              <a:t>software configuration management — </a:t>
            </a:r>
            <a:r>
              <a:rPr lang="ru-RU" sz="2000" b="1" dirty="0">
                <a:solidFill>
                  <a:srgbClr val="202122"/>
                </a:solidFill>
                <a:latin typeface="Arial" panose="020B0604020202020204" pitchFamily="34" charset="0"/>
              </a:rPr>
              <a:t>управление конфигурацией;</a:t>
            </a:r>
          </a:p>
          <a:p>
            <a:pPr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02122"/>
                </a:solidFill>
                <a:latin typeface="Arial" panose="020B0604020202020204" pitchFamily="34" charset="0"/>
              </a:rPr>
              <a:t>software engineering management — </a:t>
            </a:r>
            <a:r>
              <a:rPr lang="ru-RU" sz="2000" b="1" dirty="0">
                <a:solidFill>
                  <a:srgbClr val="202122"/>
                </a:solidFill>
                <a:latin typeface="Arial" panose="020B0604020202020204" pitchFamily="34" charset="0"/>
              </a:rPr>
              <a:t>управление </a:t>
            </a:r>
            <a:r>
              <a:rPr lang="en-US" sz="2000" b="1" dirty="0">
                <a:solidFill>
                  <a:srgbClr val="202122"/>
                </a:solidFill>
                <a:latin typeface="Arial" panose="020B0604020202020204" pitchFamily="34" charset="0"/>
              </a:rPr>
              <a:t>IT </a:t>
            </a:r>
            <a:r>
              <a:rPr lang="ru-RU" sz="2000" b="1" dirty="0">
                <a:solidFill>
                  <a:srgbClr val="202122"/>
                </a:solidFill>
                <a:latin typeface="Arial" panose="020B0604020202020204" pitchFamily="34" charset="0"/>
              </a:rPr>
              <a:t>проектом;</a:t>
            </a:r>
          </a:p>
          <a:p>
            <a:pPr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02122"/>
                </a:solidFill>
                <a:latin typeface="Arial" panose="020B0604020202020204" pitchFamily="34" charset="0"/>
              </a:rPr>
              <a:t>software engineering process — </a:t>
            </a:r>
            <a:r>
              <a:rPr lang="ru-RU" sz="2000" b="1" dirty="0">
                <a:solidFill>
                  <a:srgbClr val="202122"/>
                </a:solidFill>
                <a:latin typeface="Arial" panose="020B0604020202020204" pitchFamily="34" charset="0"/>
              </a:rPr>
              <a:t>процесс программной инженерии;</a:t>
            </a:r>
          </a:p>
          <a:p>
            <a:pPr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02122"/>
                </a:solidFill>
                <a:latin typeface="Arial" panose="020B0604020202020204" pitchFamily="34" charset="0"/>
              </a:rPr>
              <a:t>software engineering tools and methods — </a:t>
            </a:r>
            <a:r>
              <a:rPr lang="ru-RU" sz="2000" b="1" dirty="0">
                <a:solidFill>
                  <a:srgbClr val="202122"/>
                </a:solidFill>
                <a:latin typeface="Arial" panose="020B0604020202020204" pitchFamily="34" charset="0"/>
              </a:rPr>
              <a:t>методы и инструменты;</a:t>
            </a:r>
          </a:p>
          <a:p>
            <a:pPr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02122"/>
                </a:solidFill>
                <a:latin typeface="Arial" panose="020B0604020202020204" pitchFamily="34" charset="0"/>
              </a:rPr>
              <a:t>software quality — </a:t>
            </a:r>
            <a:r>
              <a:rPr lang="ru-RU" sz="2000" b="1" dirty="0">
                <a:solidFill>
                  <a:srgbClr val="202122"/>
                </a:solidFill>
                <a:latin typeface="Arial" panose="020B0604020202020204" pitchFamily="34" charset="0"/>
                <a:hlinkClick r:id="rId8" tooltip="Качество программного обеспечения"/>
              </a:rPr>
              <a:t>качество ПО</a:t>
            </a:r>
            <a:r>
              <a:rPr lang="ru-RU" sz="2000" b="1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7146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9366" y="4034055"/>
            <a:ext cx="11519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589443" y="602585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1000"/>
              <a:pPr/>
              <a:t>8</a:t>
            </a:fld>
            <a:endParaRPr lang="en-US" sz="1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401956" y="646117"/>
            <a:ext cx="6096000" cy="46519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202122"/>
                </a:solidFill>
                <a:latin typeface="Arial" panose="020B0604020202020204" pitchFamily="34" charset="0"/>
              </a:rPr>
              <a:t>В дополнение </a:t>
            </a: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SWEBOK </a:t>
            </a:r>
            <a:r>
              <a:rPr lang="ru-RU" sz="2000" dirty="0">
                <a:solidFill>
                  <a:srgbClr val="202122"/>
                </a:solidFill>
                <a:latin typeface="Arial" panose="020B0604020202020204" pitchFamily="34" charset="0"/>
              </a:rPr>
              <a:t>определяет дисциплины, имеющие отношение к программной инженерии: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Computer engineering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Computer science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Management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Mathematics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Project management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Quality management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Software ergonomics (Cognitive ergonomics)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Systems engineering</a:t>
            </a:r>
            <a:endParaRPr lang="en-US" sz="20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40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9366" y="4034055"/>
            <a:ext cx="11519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589443" y="6025851"/>
            <a:ext cx="1142245" cy="669925"/>
          </a:xfrm>
        </p:spPr>
        <p:txBody>
          <a:bodyPr/>
          <a:lstStyle/>
          <a:p>
            <a:fld id="{D57F1E4F-1CFF-5643-939E-217C01CDF565}" type="slidenum">
              <a:rPr lang="en-US" sz="1000"/>
              <a:pPr/>
              <a:t>9</a:t>
            </a:fld>
            <a:endParaRPr lang="en-US" sz="1000" dirty="0"/>
          </a:p>
        </p:txBody>
      </p:sp>
      <p:pic>
        <p:nvPicPr>
          <p:cNvPr id="3074" name="Picture 2" descr="Рисунок 1-б. Первые пять областей знаний SWEBOK на русском язык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9964" y="0"/>
            <a:ext cx="9918357" cy="633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593071" y="6360813"/>
            <a:ext cx="5012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 – Основные области знаний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SWEBOK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10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2866</TotalTime>
  <Words>579</Words>
  <Application>Microsoft Office PowerPoint</Application>
  <PresentationFormat>Произвольный</PresentationFormat>
  <Paragraphs>167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Сектор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skons</dc:creator>
  <cp:lastModifiedBy>414</cp:lastModifiedBy>
  <cp:revision>77</cp:revision>
  <dcterms:created xsi:type="dcterms:W3CDTF">2023-02-09T10:46:04Z</dcterms:created>
  <dcterms:modified xsi:type="dcterms:W3CDTF">2024-09-19T11:49:31Z</dcterms:modified>
</cp:coreProperties>
</file>