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2"/>
  </p:notesMasterIdLst>
  <p:sldIdLst>
    <p:sldId id="256" r:id="rId2"/>
    <p:sldId id="322" r:id="rId3"/>
    <p:sldId id="316" r:id="rId4"/>
    <p:sldId id="323" r:id="rId5"/>
    <p:sldId id="324" r:id="rId6"/>
    <p:sldId id="325" r:id="rId7"/>
    <p:sldId id="327" r:id="rId8"/>
    <p:sldId id="328" r:id="rId9"/>
    <p:sldId id="329" r:id="rId10"/>
    <p:sldId id="31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9D880-7D9F-438B-A036-A6020BB7CF40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2000-E37A-404C-887D-63CECCF0A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21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7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196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67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658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9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56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3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1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4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5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tx2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5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Преподаватель</a:t>
            </a:r>
            <a:r>
              <a:rPr lang="ru-RU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Смирнов Константин </a:t>
            </a:r>
            <a:r>
              <a:rPr lang="ru-RU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Алексеевич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ru-RU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nst17@mail.ru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+7921-301-64-21</a:t>
            </a:r>
            <a:endParaRPr lang="ru-RU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59819" y="679743"/>
            <a:ext cx="1014911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Дисциплина:</a:t>
            </a:r>
          </a:p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Проектирование и архитектура программных систем</a:t>
            </a:r>
            <a:endParaRPr lang="en-US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u-RU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Практическое занятие №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Руководство оператора</a:t>
            </a:r>
            <a:endParaRPr lang="ru-RU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1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88578" y="3887006"/>
            <a:ext cx="11340663" cy="1988277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Оформление : № группы, Ф.И.О. , номер,</a:t>
            </a:r>
            <a:r>
              <a:rPr lang="en-US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 практического занятия, основной текст (структурированный, рисунки),  выводы.</a:t>
            </a:r>
          </a:p>
          <a:p>
            <a:pPr algn="just"/>
            <a:endParaRPr lang="ru-RU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konst17@mail.ru</a:t>
            </a:r>
            <a:endParaRPr lang="ru-RU" sz="24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67136" y="312070"/>
            <a:ext cx="11253627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>
              <a:lnSpc>
                <a:spcPct val="15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Задание: </a:t>
            </a:r>
            <a:endParaRPr lang="ru-RU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проект руководства оператора на индивидуальный программный проект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676119" y="224555"/>
            <a:ext cx="10774110" cy="821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программ и программных документов  ГОСТ 19.101-77 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3059" y="1593924"/>
            <a:ext cx="11528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STT31b35e9446O09703800"/>
              </a:rPr>
              <a:t>Настоящий стандарт устанавливает виды программ и программных документов для вычислительных</a:t>
            </a:r>
          </a:p>
          <a:p>
            <a:r>
              <a:rPr lang="ru-RU" dirty="0">
                <a:solidFill>
                  <a:schemeClr val="bg1"/>
                </a:solidFill>
                <a:latin typeface="MSTT31b35e9446O09703800"/>
              </a:rPr>
              <a:t>машин, комплексов и систем независимо от их назначения и области применения.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04419" y="2240255"/>
            <a:ext cx="1098851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STT31babd7151O09803800"/>
              </a:rPr>
              <a:t>1. ВИДЫ ПРОГРАММ</a:t>
            </a:r>
          </a:p>
          <a:p>
            <a:r>
              <a:rPr lang="ru-RU" sz="1600" dirty="0">
                <a:solidFill>
                  <a:schemeClr val="bg1"/>
                </a:solidFill>
                <a:latin typeface="MSTT31b35e9446O09703800"/>
              </a:rPr>
              <a:t>1.1. Программу (по ГОСТ 19781—90) допускается идентифицировать и применять </a:t>
            </a:r>
            <a:r>
              <a:rPr lang="ru-RU" sz="1600" dirty="0" smtClean="0">
                <a:solidFill>
                  <a:schemeClr val="bg1"/>
                </a:solidFill>
                <a:latin typeface="MSTT31b35e9446O09703800"/>
              </a:rPr>
              <a:t>самостоятельно и </a:t>
            </a:r>
            <a:r>
              <a:rPr lang="ru-RU" sz="1600" dirty="0">
                <a:solidFill>
                  <a:schemeClr val="bg1"/>
                </a:solidFill>
                <a:latin typeface="MSTT31b35e9446O09703800"/>
              </a:rPr>
              <a:t>(или) в составе других программ.</a:t>
            </a:r>
          </a:p>
          <a:p>
            <a:r>
              <a:rPr lang="ru-RU" sz="1600" dirty="0">
                <a:solidFill>
                  <a:schemeClr val="bg1"/>
                </a:solidFill>
                <a:latin typeface="MSTT31b35e9446O09703800"/>
              </a:rPr>
              <a:t>1.2. Программы подразделяют на </a:t>
            </a:r>
            <a:r>
              <a:rPr lang="ru-RU" sz="1600" dirty="0" smtClean="0">
                <a:solidFill>
                  <a:schemeClr val="bg1"/>
                </a:solidFill>
                <a:latin typeface="MSTT31b35e9446O09703800"/>
              </a:rPr>
              <a:t>виды:</a:t>
            </a:r>
            <a:endParaRPr lang="ru-RU" sz="2800" dirty="0">
              <a:solidFill>
                <a:schemeClr val="bg1"/>
              </a:solidFill>
              <a:latin typeface="MSTT31d7454db3O10108202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MSTT31b35e9446O07803000"/>
              </a:rPr>
              <a:t>Вид </a:t>
            </a:r>
            <a:r>
              <a:rPr lang="ru-RU" sz="1600" dirty="0">
                <a:solidFill>
                  <a:schemeClr val="bg1"/>
                </a:solidFill>
                <a:latin typeface="MSTT31b35e9446O07803000"/>
              </a:rPr>
              <a:t>программы Определение</a:t>
            </a:r>
          </a:p>
          <a:p>
            <a:r>
              <a:rPr lang="ru-RU" dirty="0" smtClean="0">
                <a:solidFill>
                  <a:schemeClr val="bg1"/>
                </a:solidFill>
                <a:latin typeface="MSTT31b35e9446O08803400"/>
              </a:rPr>
              <a:t>Компонент - программа</a:t>
            </a:r>
            <a:r>
              <a:rPr lang="ru-RU" dirty="0">
                <a:solidFill>
                  <a:schemeClr val="bg1"/>
                </a:solidFill>
                <a:latin typeface="MSTT31b35e9446O08803400"/>
              </a:rPr>
              <a:t>, рассматриваемая как единое целое, выполняющая </a:t>
            </a:r>
            <a:r>
              <a:rPr lang="ru-RU" dirty="0" smtClean="0">
                <a:solidFill>
                  <a:schemeClr val="bg1"/>
                </a:solidFill>
                <a:latin typeface="MSTT31b35e9446O08803400"/>
              </a:rPr>
              <a:t>законченную функцию </a:t>
            </a:r>
            <a:r>
              <a:rPr lang="ru-RU" dirty="0">
                <a:solidFill>
                  <a:schemeClr val="bg1"/>
                </a:solidFill>
                <a:latin typeface="MSTT31b35e9446O08803400"/>
              </a:rPr>
              <a:t>и применяемая самостоятельно или в составе комплекса</a:t>
            </a:r>
          </a:p>
          <a:p>
            <a:r>
              <a:rPr lang="ru-RU" dirty="0" smtClean="0">
                <a:solidFill>
                  <a:schemeClr val="bg1"/>
                </a:solidFill>
                <a:latin typeface="MSTT31b35e9446O08803400"/>
              </a:rPr>
              <a:t>Комплекс - программа</a:t>
            </a:r>
            <a:r>
              <a:rPr lang="ru-RU" dirty="0">
                <a:solidFill>
                  <a:schemeClr val="bg1"/>
                </a:solidFill>
                <a:latin typeface="MSTT31b35e9446O08803400"/>
              </a:rPr>
              <a:t>, состоящая из двух или более компонентов и (или) комплексов</a:t>
            </a:r>
            <a:r>
              <a:rPr lang="ru-RU" dirty="0" smtClean="0">
                <a:solidFill>
                  <a:schemeClr val="bg1"/>
                </a:solidFill>
                <a:latin typeface="MSTT31b35e9446O08803400"/>
              </a:rPr>
              <a:t>, выполняющих </a:t>
            </a:r>
            <a:r>
              <a:rPr lang="ru-RU" dirty="0">
                <a:solidFill>
                  <a:schemeClr val="bg1"/>
                </a:solidFill>
                <a:latin typeface="MSTT31b35e9446O08803400"/>
              </a:rPr>
              <a:t>взаимосвязанные функции, и применяемая </a:t>
            </a:r>
            <a:r>
              <a:rPr lang="ru-RU" dirty="0" smtClean="0">
                <a:solidFill>
                  <a:schemeClr val="bg1"/>
                </a:solidFill>
                <a:latin typeface="MSTT31b35e9446O08803400"/>
              </a:rPr>
              <a:t>самостоятельно  или </a:t>
            </a:r>
            <a:r>
              <a:rPr lang="ru-RU" dirty="0">
                <a:solidFill>
                  <a:schemeClr val="bg1"/>
                </a:solidFill>
                <a:latin typeface="MSTT31b35e9446O08803400"/>
              </a:rPr>
              <a:t>в составе другого комплекса</a:t>
            </a:r>
          </a:p>
          <a:p>
            <a:r>
              <a:rPr lang="ru-RU" dirty="0">
                <a:solidFill>
                  <a:schemeClr val="bg1"/>
                </a:solidFill>
                <a:latin typeface="MSTT31b35e9446O09703800"/>
              </a:rPr>
              <a:t>1.3. Документация, разработанная на программу, может использоваться для реализации и </a:t>
            </a:r>
            <a:r>
              <a:rPr lang="ru-RU" dirty="0" smtClean="0">
                <a:solidFill>
                  <a:schemeClr val="bg1"/>
                </a:solidFill>
                <a:latin typeface="MSTT31b35e9446O09703800"/>
              </a:rPr>
              <a:t>передачи программы </a:t>
            </a:r>
            <a:r>
              <a:rPr lang="ru-RU" dirty="0">
                <a:solidFill>
                  <a:schemeClr val="bg1"/>
                </a:solidFill>
                <a:latin typeface="MSTT31b35e9446O09703800"/>
              </a:rPr>
              <a:t>на носителях данных, а также для изготовления программного изделия</a:t>
            </a:r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.</a:t>
            </a:r>
            <a:endParaRPr lang="ru-RU" sz="2000" dirty="0">
              <a:solidFill>
                <a:schemeClr val="bg1"/>
              </a:solidFill>
              <a:latin typeface="MSTT31b35e9446O09703800"/>
            </a:endParaRPr>
          </a:p>
        </p:txBody>
      </p:sp>
    </p:spTree>
    <p:extLst>
      <p:ext uri="{BB962C8B-B14F-4D97-AF65-F5344CB8AC3E}">
        <p14:creationId xmlns:p14="http://schemas.microsoft.com/office/powerpoint/2010/main" val="147462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91851" y="556257"/>
            <a:ext cx="10850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STT31babd7151O09803800"/>
              </a:rPr>
              <a:t>2. ВИДЫ ПРОГРАММНЫХ ДОКУМЕНТОВ</a:t>
            </a:r>
          </a:p>
          <a:p>
            <a:r>
              <a:rPr lang="ru-RU" dirty="0">
                <a:solidFill>
                  <a:schemeClr val="bg1"/>
                </a:solidFill>
                <a:latin typeface="MSTT31b35e9446O09703800"/>
              </a:rPr>
              <a:t>2.1. К программным относят документы, содержащие сведения, необходимые для разработки,</a:t>
            </a:r>
          </a:p>
          <a:p>
            <a:r>
              <a:rPr lang="ru-RU" dirty="0">
                <a:solidFill>
                  <a:schemeClr val="bg1"/>
                </a:solidFill>
                <a:latin typeface="MSTT31b35e9446O09703800"/>
              </a:rPr>
              <a:t>изготовления, сопровождения и эксплуатации программ.</a:t>
            </a:r>
          </a:p>
          <a:p>
            <a:r>
              <a:rPr lang="ru-RU" dirty="0">
                <a:solidFill>
                  <a:schemeClr val="bg1"/>
                </a:solidFill>
                <a:latin typeface="MSTT31b35e9446O09703800"/>
              </a:rPr>
              <a:t>2.2. Виды программных документов и их содержание приведены в табл. 2.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24" y="1756586"/>
            <a:ext cx="10975469" cy="45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1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0" y="616117"/>
            <a:ext cx="11812340" cy="5250730"/>
          </a:xfrm>
          <a:prstGeom prst="rect">
            <a:avLst/>
          </a:prstGeom>
        </p:spPr>
      </p:pic>
      <p:sp>
        <p:nvSpPr>
          <p:cNvPr id="3" name="Объект 2"/>
          <p:cNvSpPr txBox="1">
            <a:spLocks/>
          </p:cNvSpPr>
          <p:nvPr/>
        </p:nvSpPr>
        <p:spPr>
          <a:xfrm>
            <a:off x="600705" y="54725"/>
            <a:ext cx="10774110" cy="527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программ и программных документов  ГОСТ 19.101-77 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0705" y="5934670"/>
            <a:ext cx="10551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STT31b35e9446O09703800"/>
              </a:rPr>
              <a:t>2.4. В зависимости от способа выполнения и характера применения программные документы</a:t>
            </a:r>
          </a:p>
          <a:p>
            <a:r>
              <a:rPr lang="ru-RU" dirty="0">
                <a:solidFill>
                  <a:schemeClr val="bg1"/>
                </a:solidFill>
                <a:latin typeface="MSTT31b35e9446O09703800"/>
              </a:rPr>
              <a:t>подразделяются на подлинник, дубликат и копию (ГОСТ 2.102—68), предназначенные для </a:t>
            </a:r>
            <a:r>
              <a:rPr lang="ru-RU" dirty="0" err="1" smtClean="0">
                <a:solidFill>
                  <a:schemeClr val="bg1"/>
                </a:solidFill>
                <a:latin typeface="MSTT31b35e9446O09703800"/>
              </a:rPr>
              <a:t>разработки,сопровождения</a:t>
            </a:r>
            <a:r>
              <a:rPr lang="ru-RU" dirty="0" smtClean="0">
                <a:solidFill>
                  <a:schemeClr val="bg1"/>
                </a:solidFill>
                <a:latin typeface="MSTT31b35e9446O09703800"/>
              </a:rPr>
              <a:t> </a:t>
            </a:r>
            <a:r>
              <a:rPr lang="ru-RU" dirty="0">
                <a:solidFill>
                  <a:schemeClr val="bg1"/>
                </a:solidFill>
                <a:latin typeface="MSTT31b35e9446O09703800"/>
              </a:rPr>
              <a:t>и эксплуатации программы.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48135" y="4289196"/>
            <a:ext cx="10926680" cy="659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9938" y="987706"/>
            <a:ext cx="11692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>
                <a:solidFill>
                  <a:schemeClr val="bg1"/>
                </a:solidFill>
                <a:latin typeface="MSTT31b35e9446O09703800"/>
              </a:rPr>
              <a:t>2.5. Виды программных документов, разрабатываемых на разных стадиях, и их коды приведены в табл. 4.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66" y="1564850"/>
            <a:ext cx="10207523" cy="38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0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93" y="377073"/>
            <a:ext cx="10625966" cy="57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9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8124" y="504038"/>
            <a:ext cx="7604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MSTT31babd7151O09803800"/>
              </a:rPr>
              <a:t>	</a:t>
            </a:r>
            <a:r>
              <a:rPr lang="ru-RU" sz="2400" b="1" dirty="0" smtClean="0">
                <a:solidFill>
                  <a:schemeClr val="bg1"/>
                </a:solidFill>
                <a:latin typeface="MSTT31babd7151O09803800"/>
              </a:rPr>
              <a:t>РУКОВОДСТВО </a:t>
            </a:r>
            <a:r>
              <a:rPr lang="ru-RU" sz="2400" b="1" dirty="0">
                <a:solidFill>
                  <a:schemeClr val="bg1"/>
                </a:solidFill>
                <a:latin typeface="MSTT31babd7151O09803800"/>
              </a:rPr>
              <a:t>ОПЕРАТОРА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MSTT31babd7151O09803800"/>
              </a:rPr>
              <a:t>Требования к содержанию и </a:t>
            </a:r>
            <a:r>
              <a:rPr lang="ru-RU" sz="2400" b="1" dirty="0" smtClean="0">
                <a:solidFill>
                  <a:schemeClr val="bg1"/>
                </a:solidFill>
                <a:latin typeface="MSTT31babd7151O09803800"/>
              </a:rPr>
              <a:t>оформлению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MSTT31babd7151O09803800"/>
              </a:rPr>
              <a:t>ГОСТ 19.505-79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57839" y="2139241"/>
            <a:ext cx="109633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MSTT31b35e9446O09703800"/>
              </a:rPr>
              <a:t>1. </a:t>
            </a:r>
            <a:r>
              <a:rPr lang="ru-RU" sz="2400" dirty="0">
                <a:solidFill>
                  <a:schemeClr val="bg1"/>
                </a:solidFill>
                <a:latin typeface="MSTT31b35e9446O09703800"/>
              </a:rPr>
              <a:t>Руководство оператора должно содержать следующие разделы: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MSTT31b35e9446O09703800"/>
              </a:rPr>
              <a:t>назначение программы;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MSTT31b35e9446O09703800"/>
              </a:rPr>
              <a:t>условия выполнения программы;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MSTT31b35e9446O09703800"/>
              </a:rPr>
              <a:t>выполнение программы;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MSTT31b35e9446O09703800"/>
              </a:rPr>
              <a:t>сообщения оператору.</a:t>
            </a:r>
          </a:p>
          <a:p>
            <a:r>
              <a:rPr lang="ru-RU" sz="2400" dirty="0">
                <a:solidFill>
                  <a:schemeClr val="bg1"/>
                </a:solidFill>
                <a:latin typeface="MSTT31b35e9446O09703800"/>
              </a:rPr>
              <a:t>В зависимости от особенностей документа допускается объединять отдельные разделы или вводить</a:t>
            </a:r>
          </a:p>
          <a:p>
            <a:r>
              <a:rPr lang="ru-RU" sz="2400" dirty="0">
                <a:solidFill>
                  <a:schemeClr val="bg1"/>
                </a:solidFill>
                <a:latin typeface="MSTT31b35e9446O09703800"/>
              </a:rPr>
              <a:t>новые</a:t>
            </a:r>
            <a:r>
              <a:rPr lang="ru-RU" sz="2400" dirty="0">
                <a:latin typeface="MSTT31b35e9446O0970380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5826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76606" y="1955071"/>
            <a:ext cx="1127288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chemeClr val="bg1"/>
                </a:solidFill>
                <a:latin typeface="MSTT31babd7151O09803800"/>
              </a:rPr>
              <a:t>2. СОДЕРЖАНИЕ РАЗДЕЛОВ</a:t>
            </a:r>
          </a:p>
          <a:p>
            <a:pPr algn="just"/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2.1. В разделе ”Назначение программы” должны быть указаны сведения о назначении программы</a:t>
            </a:r>
          </a:p>
          <a:p>
            <a:pPr algn="just"/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и информация, достаточная для понимания функций программы и ее эксплуатации.</a:t>
            </a:r>
          </a:p>
          <a:p>
            <a:pPr algn="just"/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2.2. В разделе ”Условия выполнения программы” должны быть указаны условия, необходимые</a:t>
            </a:r>
          </a:p>
          <a:p>
            <a:pPr algn="just"/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для выполнения программы (минимальный и (или) максимальный состав аппаратурных и программных средств и т. п.).</a:t>
            </a:r>
          </a:p>
          <a:p>
            <a:pPr algn="just"/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2.3. В разделе </a:t>
            </a:r>
            <a:r>
              <a:rPr lang="ru-RU" sz="2000" dirty="0" smtClean="0">
                <a:solidFill>
                  <a:schemeClr val="bg1"/>
                </a:solidFill>
                <a:latin typeface="MSTT319c623cc2O09403300"/>
              </a:rPr>
              <a:t>“</a:t>
            </a:r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Выполнение программы</a:t>
            </a:r>
            <a:r>
              <a:rPr lang="ru-RU" sz="2000" dirty="0" smtClean="0">
                <a:solidFill>
                  <a:schemeClr val="bg1"/>
                </a:solidFill>
                <a:latin typeface="MSTT319c623cc2O09403300"/>
              </a:rPr>
              <a:t>” </a:t>
            </a:r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должны быть: указана последовательность действий оператора, обеспечивающих загрузку, запуск, выполнение и завершение программы, приведены описание функций, формата и возможных вариантов команд, с помощью которых оператор осуществляет загрузку и управляет выполнением программы, а также ответы программы на эти команды.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88124" y="504038"/>
            <a:ext cx="7604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MSTT31babd7151O09803800"/>
              </a:rPr>
              <a:t>	</a:t>
            </a:r>
            <a:r>
              <a:rPr lang="ru-RU" sz="2400" b="1" dirty="0" smtClean="0">
                <a:solidFill>
                  <a:schemeClr val="bg1"/>
                </a:solidFill>
                <a:latin typeface="MSTT31babd7151O09803800"/>
              </a:rPr>
              <a:t>РУКОВОДСТВО </a:t>
            </a:r>
            <a:r>
              <a:rPr lang="ru-RU" sz="2400" b="1" dirty="0">
                <a:solidFill>
                  <a:schemeClr val="bg1"/>
                </a:solidFill>
                <a:latin typeface="MSTT31babd7151O09803800"/>
              </a:rPr>
              <a:t>ОПЕРАТОРА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MSTT31babd7151O09803800"/>
              </a:rPr>
              <a:t>Требования к содержанию и </a:t>
            </a:r>
            <a:r>
              <a:rPr lang="ru-RU" sz="2400" b="1" dirty="0" smtClean="0">
                <a:solidFill>
                  <a:schemeClr val="bg1"/>
                </a:solidFill>
                <a:latin typeface="MSTT31babd7151O09803800"/>
              </a:rPr>
              <a:t>оформлению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MSTT31babd7151O09803800"/>
              </a:rPr>
              <a:t>ГОСТ 19.505-79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18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9878" y="1934845"/>
            <a:ext cx="110293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2.4. (Исключен, Изм. № 1).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2.5. В разделе ”Сообщения оператору” должны быть приведены тексты сообщений, выдаваемых </a:t>
            </a:r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в ходе </a:t>
            </a:r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выполнения программы, описание их содержания и соответствующие действия оператора (</a:t>
            </a:r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действия оператора </a:t>
            </a:r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в случае сбоя, возможности повторного запуска программы и т. п.).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2.6. Допускается содержание разделов иллюстрировать поясняющими примерами, таблицами</a:t>
            </a:r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, схемами</a:t>
            </a:r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, графиками</a:t>
            </a:r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. (</a:t>
            </a:r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Измененная редакция, Изм. № 1).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2.7. В приложения к руководству оператора допускается включать различные материалы, </a:t>
            </a:r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которые  нецелесообразно </a:t>
            </a:r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включать в разделы руководства.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(Введен дополнительно, Изм. № 1).</a:t>
            </a:r>
          </a:p>
          <a:p>
            <a:r>
              <a:rPr lang="ru-RU" sz="800" dirty="0">
                <a:latin typeface="MSTT31b35e9446O06802600"/>
              </a:rPr>
              <a:t>9*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88124" y="504038"/>
            <a:ext cx="7604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MSTT31babd7151O09803800"/>
              </a:rPr>
              <a:t>	</a:t>
            </a:r>
            <a:r>
              <a:rPr lang="ru-RU" sz="2400" b="1" dirty="0" smtClean="0">
                <a:solidFill>
                  <a:schemeClr val="bg1"/>
                </a:solidFill>
                <a:latin typeface="MSTT31babd7151O09803800"/>
              </a:rPr>
              <a:t>РУКОВОДСТВО </a:t>
            </a:r>
            <a:r>
              <a:rPr lang="ru-RU" sz="2400" b="1" dirty="0">
                <a:solidFill>
                  <a:schemeClr val="bg1"/>
                </a:solidFill>
                <a:latin typeface="MSTT31babd7151O09803800"/>
              </a:rPr>
              <a:t>ОПЕРАТОРА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MSTT31babd7151O09803800"/>
              </a:rPr>
              <a:t>Требования к содержанию и </a:t>
            </a:r>
            <a:r>
              <a:rPr lang="ru-RU" sz="2400" b="1" dirty="0" smtClean="0">
                <a:solidFill>
                  <a:schemeClr val="bg1"/>
                </a:solidFill>
                <a:latin typeface="MSTT31babd7151O09803800"/>
              </a:rPr>
              <a:t>оформлению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MSTT31babd7151O09803800"/>
              </a:rPr>
              <a:t>ГОСТ 19.505-79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46750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2654</TotalTime>
  <Words>544</Words>
  <Application>Microsoft Office PowerPoint</Application>
  <PresentationFormat>Широкоэкранный</PresentationFormat>
  <Paragraphs>61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3" baseType="lpstr">
      <vt:lpstr>Arial</vt:lpstr>
      <vt:lpstr>Calibri</vt:lpstr>
      <vt:lpstr>Century Gothic</vt:lpstr>
      <vt:lpstr>MSTT319c623cc2O09403300</vt:lpstr>
      <vt:lpstr>MSTT31b35e9446O06802600</vt:lpstr>
      <vt:lpstr>MSTT31b35e9446O07803000</vt:lpstr>
      <vt:lpstr>MSTT31b35e9446O08803400</vt:lpstr>
      <vt:lpstr>MSTT31b35e9446O09703800</vt:lpstr>
      <vt:lpstr>MSTT31babd7151O09803800</vt:lpstr>
      <vt:lpstr>MSTT31d7454db3O10108202</vt:lpstr>
      <vt:lpstr>Times New Roman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skons</dc:creator>
  <cp:lastModifiedBy>skons</cp:lastModifiedBy>
  <cp:revision>80</cp:revision>
  <dcterms:created xsi:type="dcterms:W3CDTF">2023-02-09T10:46:04Z</dcterms:created>
  <dcterms:modified xsi:type="dcterms:W3CDTF">2024-10-05T02:43:21Z</dcterms:modified>
</cp:coreProperties>
</file>