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73" r:id="rId6"/>
    <p:sldId id="271" r:id="rId7"/>
    <p:sldId id="272" r:id="rId8"/>
    <p:sldId id="269" r:id="rId9"/>
    <p:sldId id="270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FB2BE-80A3-14EC-942B-4D081617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D1350E-D505-220C-3944-A3BAB5DC8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AD8DA-EDF3-E0D8-F41D-02910960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1BDDAD-BF09-3B9C-AE7A-AEDEB2A3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1BB58A-30B6-E9CF-616F-D8A54C17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7CAD8-81FF-EB57-5EF6-E2CDB7F2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3FE671-4978-0897-FB56-A746CF427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64745-116D-EA0C-DF52-94EE9096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9CB0C-D64E-CBA3-1F47-588B4C6F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9BB10-5688-5C81-1344-8098E035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9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E4A174-06B5-C6F9-F70D-4B8AD6E3B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2217EA-78CA-CACB-72B9-FC4B9416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2A69E-CF20-27C4-7093-3A8E21BC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E7E1F-D06F-7181-DE77-618EF3FE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0848E-B6FF-3CC5-470F-FE998830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49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F1672-8F6B-33D2-9E8E-C64B66F7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5E35D-61E8-E23B-B060-444758EF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DEA0B-298E-C33F-5204-B0051213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7FC07-4521-F9B4-DE74-32F99512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9FE10-5B83-50D3-D955-B183F613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61187-9899-C504-3407-3C75492F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CBD91-22C9-4435-2BBB-70073B0F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57FB9-9571-727E-A97C-2D76196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06514-5A81-6158-8FBA-86AD90E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4B4E2-3849-F4B6-29F5-FD44D3F2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0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74C38-6B61-4679-0576-2D02A711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0289C-62A4-9469-452C-092995C0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873171-BF2C-0797-13FA-54F50BFD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42C0D5-76A6-F56A-9355-2B9BE204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492BEA-FA0B-109B-E719-BE964303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0E699C-F019-3394-4141-1054CFB0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1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E4444-AFA7-B160-EA28-4CDA3C47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4D293-9767-31EE-EDD0-2536DD22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C21DAD-C683-B3C9-2316-93CEA2CA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3B6965-4AD4-4DD9-A03E-55E6EB55F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CEDED7-EF85-3D86-0DD5-4717EF14C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10DDF-C2DE-774E-98DC-FF0015D9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7F9A25-234E-9144-0AEF-8FF7E7AD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79CEBA-F47D-2989-D6AD-B16BBF15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6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C1C9E-51AC-10EF-86FC-4866CDD6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3E4DEA-2F4E-3F6F-7C47-B051CA8F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1D0452-F0F8-809C-A6E2-26C77F2C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C162C5-89DA-8C4E-F63D-D89B331E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8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2373D6-09A7-EACD-B4F9-D0F9D59E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D9B71C-D77E-EA44-29F0-DB539D5F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490650-D79E-4414-E140-3FD2719E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3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4BB17-1003-9B73-0935-02508BD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187A3-9B5A-FC93-9771-9EC79B38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B11B70-F3A2-39C7-66C1-C399325C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D96399-6783-F31D-13F5-C8367B4A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2E8C4-857C-7379-C27E-35A8C1B2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7BBFF-C08E-563E-4306-42AE1EA6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06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FCBE7-C33F-B307-09A2-C7CED926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958204-3766-A41D-2875-F9C79B052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655CD9-773D-59BB-D0A2-D83986F9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40EBA-D0D8-3564-B392-735CAB97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608572-DF2C-C623-E18B-1DB1EB5C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A4941D-19D3-97B9-C91F-AA82548B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D2166-4BDB-9A90-F69B-689995A4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1B04AD-FD2E-6338-2247-03F82DE8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3286C-899F-6DB7-0DCC-A0197AADA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15D3-9361-4024-9B7E-53E36725294F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1F205-C4B9-DB3D-6989-BC2984348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E028E-5413-4E11-668C-E7417BBDA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E8D9-D02A-4B1C-8A12-B0ECD6BEC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2D5F0-D892-232C-075E-090F99B7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вычислительных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C36684-7A1C-2083-1133-6678F106D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404732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61560-FBD2-064A-F39D-C0BAE56C28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 err="1">
                <a:solidFill>
                  <a:schemeClr val="tx2"/>
                </a:solidFill>
              </a:rPr>
              <a:t>Суперскалярная</a:t>
            </a:r>
            <a:r>
              <a:rPr lang="ru-RU" b="1" dirty="0">
                <a:solidFill>
                  <a:schemeClr val="tx2"/>
                </a:solidFill>
              </a:rPr>
              <a:t> архитектура.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D58E45-D147-EC9D-220D-BE2BEC7DC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28" y="1831119"/>
            <a:ext cx="8964118" cy="5026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26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375FA-086B-4E2F-A1C9-8A687615DF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Выполнение условной операции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EE0613-4C25-4571-9E03-83EDEFCF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28" y="1915028"/>
            <a:ext cx="6657143" cy="4172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52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53E2D-F456-4F54-AB5D-C00103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Участок программы с условным переходом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E1515-3A0F-4A26-8D75-21D572F7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CMP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#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BGE </a:t>
            </a:r>
            <a:r>
              <a:rPr lang="en-US" sz="1800" b="1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</a:t>
            </a: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ru-RU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MET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</a:t>
            </a: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ADD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88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A5D55-9261-4BC1-9BF5-79468951BA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Прогнозирование переходов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7933F-3956-4B91-BE95-9E7B734DBA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Статическое.</a:t>
            </a:r>
          </a:p>
          <a:p>
            <a:r>
              <a:rPr lang="ru-RU" dirty="0"/>
              <a:t>Производится на уровне компилятора.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B597AA-13C1-4138-A3B2-75761DDDF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Динамическое.</a:t>
            </a:r>
          </a:p>
          <a:p>
            <a:r>
              <a:rPr lang="ru-RU" dirty="0"/>
              <a:t>Производится в ядре процессора. Физическая основа:</a:t>
            </a:r>
          </a:p>
          <a:p>
            <a:r>
              <a:rPr lang="ru-RU" dirty="0"/>
              <a:t>Табличная память, управляющий конечный автомат.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32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E1B07-4CE8-4752-BDC2-FB7B875289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Способы статического прогнозирования переходов.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A67C4-7899-414D-81EB-281411D1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происходит всегда (ПВ).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2. 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никогда не происходит (ПН).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3. 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Прогноз определяется по результатам профилирования.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4. 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Прогноз зависит от направления перехода.</a:t>
            </a:r>
          </a:p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5. Прогноз </a:t>
            </a:r>
            <a:r>
              <a:rPr lang="ru-RU" dirty="0">
                <a:effectLst/>
                <a:ea typeface="Times New Roman" panose="02020603050405020304" pitchFamily="18" charset="0"/>
              </a:rPr>
              <a:t>определяется кодом операции команды перехода.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6.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Times New Roman" panose="02020603050405020304" pitchFamily="18" charset="0"/>
              </a:rPr>
              <a:t>При первом выполнении команды переход имеет место всегда.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84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7163B-8A52-4AE2-BC19-A077387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Динамическое прогнозирование. Вариант табличной памяти.</a:t>
            </a:r>
          </a:p>
        </p:txBody>
      </p:sp>
      <p:pic>
        <p:nvPicPr>
          <p:cNvPr id="4" name="Объект 7">
            <a:extLst>
              <a:ext uri="{FF2B5EF4-FFF2-40B4-BE49-F238E27FC236}">
                <a16:creationId xmlns:a16="http://schemas.microsoft.com/office/drawing/2014/main" id="{569B0D92-5A5D-43D0-A330-42FA312FF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1" y="1838506"/>
            <a:ext cx="5017169" cy="4738437"/>
          </a:xfrm>
        </p:spPr>
      </p:pic>
    </p:spTree>
    <p:extLst>
      <p:ext uri="{BB962C8B-B14F-4D97-AF65-F5344CB8AC3E}">
        <p14:creationId xmlns:p14="http://schemas.microsoft.com/office/powerpoint/2010/main" val="158439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6D466-4DA5-4AD2-B935-D3CEB94D38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Установка битов прогнозирования.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5713A-36B0-440D-B887-6573ED6D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производится с помощью конечного автомата.</a:t>
            </a:r>
          </a:p>
          <a:p>
            <a:r>
              <a:rPr lang="ru-RU" dirty="0"/>
              <a:t>Состояния выходной шины автомата:</a:t>
            </a:r>
          </a:p>
          <a:p>
            <a:r>
              <a:rPr lang="ru-RU" dirty="0"/>
              <a:t>00 – переход отсутствует;</a:t>
            </a:r>
          </a:p>
          <a:p>
            <a:r>
              <a:rPr lang="ru-RU" dirty="0"/>
              <a:t>01 – переход совершился;</a:t>
            </a:r>
          </a:p>
          <a:p>
            <a:r>
              <a:rPr lang="ru-RU" dirty="0"/>
              <a:t>11 – переход прогнозируется, так как повторно совершился;</a:t>
            </a:r>
          </a:p>
          <a:p>
            <a:r>
              <a:rPr lang="ru-RU" dirty="0"/>
              <a:t>10 – прогнозируемый переход не совершился.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77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80D19-36EC-EC70-0F6E-5486E49588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Назначение и структура блока подмены.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C4A0D-A87F-5DC8-129B-B3333BA4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 подмены задействует счетчики, обсчитывающие количество обращений к регистрам источникам (с них производится считывание), к регистрам приемникам (в них производится запись), и к различным функциональным блокам этапа исполнения. Это необходимо для устранения возможных конфликтов. Для регистров-источников счетчики подсчитывают количество использований каждого регистра в выполняющихся командах. Как только команда, содержавшая поименованный регистр выполнится, состояние счетчика уменьшается на «1».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регистров-приемников в счетчике содержится по одному биту на регистр. Если этот бит установлен в «1», это означает, что команда еще не выполнена, и обращение других команд к данному регистру невозможно.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7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A1FCF-569F-AFA9-F12F-19B66D8468E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Общая структура процессора </a:t>
            </a:r>
            <a:r>
              <a:rPr lang="en-US" b="1" dirty="0">
                <a:solidFill>
                  <a:schemeClr val="tx2"/>
                </a:solidFill>
              </a:rPr>
              <a:t>CortexA9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814FE1-1D40-C751-3105-8624957A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16" y="2083633"/>
            <a:ext cx="8488484" cy="4505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4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922C8-A4C2-964E-694F-AD3A9C8BA3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Основные этапы выполнения команд.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B694A3-C3E1-FE3B-C83F-25B7AFFA4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44" y="2228231"/>
            <a:ext cx="9656239" cy="3572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35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1D236-5D1D-46E0-91A1-7375EA4C4D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Принцип конвейера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DBA2BF-1A4D-457F-A1BC-1010DAB1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037" y="2377281"/>
            <a:ext cx="6257925" cy="3248025"/>
          </a:xfrm>
        </p:spPr>
      </p:pic>
    </p:spTree>
    <p:extLst>
      <p:ext uri="{BB962C8B-B14F-4D97-AF65-F5344CB8AC3E}">
        <p14:creationId xmlns:p14="http://schemas.microsoft.com/office/powerpoint/2010/main" val="240954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FAAEA-A18B-FA2B-7096-171F223BBF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Последовательность выполнения команды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3D5905-9218-9905-349F-1FAA938A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221" y="2229643"/>
            <a:ext cx="7766335" cy="4205351"/>
          </a:xfrm>
        </p:spPr>
      </p:pic>
    </p:spTree>
    <p:extLst>
      <p:ext uri="{BB962C8B-B14F-4D97-AF65-F5344CB8AC3E}">
        <p14:creationId xmlns:p14="http://schemas.microsoft.com/office/powerpoint/2010/main" val="425396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8948EC-6BD4-F8CB-422F-42A5D9F748EB}"/>
              </a:ext>
            </a:extLst>
          </p:cNvPr>
          <p:cNvSpPr txBox="1"/>
          <p:nvPr/>
        </p:nvSpPr>
        <p:spPr>
          <a:xfrm>
            <a:off x="449704" y="839449"/>
            <a:ext cx="11077732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Рассматривая структуру конвейера, мы заметили, что нестыковки во временных соотношениях для некоторых случаев выполнения команд (3ступень – 4ступень) могут привести к замедлению работы процессора. Для уверенной работы должны быть соблюдены следующие зависимости: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взаимосвязь. (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After Write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Считывать состояние регистра команда может лишь после того, как в него записала данные предыдущая команда.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взаимосвязь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After Read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Переписать состояние регистра команда может только тогда, когда его считала предыдущая команда.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WAW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запись после записи. (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Write After Write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Записывать операнд-источник в регистр можно только после записи результата.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1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FA816-525C-63B0-B8FF-BCC658E9EC40}"/>
              </a:ext>
            </a:extLst>
          </p:cNvPr>
          <p:cNvSpPr txBox="1"/>
          <p:nvPr/>
        </p:nvSpPr>
        <p:spPr>
          <a:xfrm>
            <a:off x="1019330" y="494675"/>
            <a:ext cx="10313233" cy="414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запускать команду на 3 стадию нельзя в трех случаях: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какой-либо операнд-источник еще записывается в регистр в предыдущей команде.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считывается состояние регистра, служащего источником в предыдущей команде, но приемником в текущей.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записывается результат в регистр, служащий приемником и в предыдущей команде..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предположить, что команды должны исполняться строго в том порядке, в котором они поступали в блок декодирования, конвейер будет простаивать.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9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4B623-7C14-4F40-0589-DAF23F8768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Сдвоенный конвейер.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AD79F7D-CB59-8C22-9135-8C7AFF897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32" y="2212918"/>
            <a:ext cx="9293338" cy="3993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50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5788E-B4A5-AC28-F027-B7D23A9532D0}"/>
              </a:ext>
            </a:extLst>
          </p:cNvPr>
          <p:cNvSpPr txBox="1"/>
          <p:nvPr/>
        </p:nvSpPr>
        <p:spPr>
          <a:xfrm>
            <a:off x="899410" y="434177"/>
            <a:ext cx="10553075" cy="6259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Команды должны быть независимы друг от друга. У них должны быть разные источники и приемники, и результат одной команды не должен влиять на выполнение другой. У компании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подобная схема начала применяться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Pentium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 там был один основной конвейер, в который могли поступать любые команды, а второй вспомогательный, для простых команд. Операндами простых команд могли быть только целые числа. Если к сложной команде не находилось пары (несовместимая, или также сложная команда), то работал только основной конвейер, а ко второй команде, в свою очередь, подбиралась пара.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Очевидно, что такой путь наращивания числа параллельных конвейеров не слишком эффективен из-за жестких требований к выбираемым командам. Тем более, что в каждом из конвейеров самым длительным будет  четвертый этап. Поэтому распараллеливание начали делать на этапе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 – исполнение команд.  Такой подход к построению конвейера носит название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суперскалярная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архитектура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8203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642</Words>
  <Application>Microsoft Office PowerPoint</Application>
  <PresentationFormat>Широкоэкранный</PresentationFormat>
  <Paragraphs>52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Архитектура вычислительных систем</vt:lpstr>
      <vt:lpstr>Общая структура процессора CortexA9</vt:lpstr>
      <vt:lpstr>Основные этапы выполнения команд.</vt:lpstr>
      <vt:lpstr>Принцип конвейера</vt:lpstr>
      <vt:lpstr>Последовательность выполнения команды</vt:lpstr>
      <vt:lpstr>Презентация PowerPoint</vt:lpstr>
      <vt:lpstr>Презентация PowerPoint</vt:lpstr>
      <vt:lpstr>Сдвоенный конвейер.</vt:lpstr>
      <vt:lpstr>Презентация PowerPoint</vt:lpstr>
      <vt:lpstr>Суперскалярная архитектура.</vt:lpstr>
      <vt:lpstr>Выполнение условной операции</vt:lpstr>
      <vt:lpstr>Участок программы с условным переходом</vt:lpstr>
      <vt:lpstr>Прогнозирование переходов</vt:lpstr>
      <vt:lpstr>Способы статического прогнозирования переходов.</vt:lpstr>
      <vt:lpstr>Динамическое прогнозирование. Вариант табличной памяти.</vt:lpstr>
      <vt:lpstr>Установка битов прогнозирования.</vt:lpstr>
      <vt:lpstr>Назначение и структура блока подмены.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</dc:title>
  <dc:creator>Olga Neelova</dc:creator>
  <cp:lastModifiedBy>Olga Neelova</cp:lastModifiedBy>
  <cp:revision>4</cp:revision>
  <dcterms:created xsi:type="dcterms:W3CDTF">2023-11-25T16:05:41Z</dcterms:created>
  <dcterms:modified xsi:type="dcterms:W3CDTF">2023-11-26T18:58:11Z</dcterms:modified>
</cp:coreProperties>
</file>