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EF92F-ED6F-4F11-BED5-9478D263C45D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B7349-EFA2-4EC7-BEA1-C8209A8D99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2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C2D833-063C-0180-791E-508D29C8E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021615-31A5-6BFC-7C66-B4CE34645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2B7663-B139-2A23-3F4C-AF5380C14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2881D1-01D6-B2CE-BFFE-7C0399E07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353AC4-CEB3-DAA8-1128-59A4521F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742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FA60C-3729-ED6B-580C-4C8B6FA83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B5ED3E2-2DA1-38D7-FBB9-446E03328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9783C9-3CF0-B1C4-84F7-D66780A6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561BD-A7B3-B752-EAD3-C59E031A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1BDE1-7B2E-0A57-324B-BAAD9146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80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8EE2866-DCA1-ABB7-BA7E-6843DCE45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CC6F69-5C8A-D142-7A39-04945060B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3F026F-C631-4E9D-20BB-F8ED36DFC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C97440-FCE4-7273-8D86-823A41EA4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A35CB-CFE3-20AA-B0A7-51C8C919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2576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EA15D6-BDD9-23E3-8CCD-D9460F71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BC78D-ADF3-A1DA-6A78-1C265F7ED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0B801D-1C52-910B-2503-07E2CD860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B18DBC-6A46-D75B-944C-5B2A0906C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AC1B9-33B2-35CF-3C93-A2939BAA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9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0DCC48-0BD6-74B1-7D0F-59259884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11EDC4-ACE7-424A-899E-837478F2F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B93B94-1B73-85C7-1BE3-CA10A63C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0C1679-0DBE-12DC-82AE-D4B18AD53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C57701-E91B-9B41-A320-5EF942E1B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77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9EC0-24F0-A700-437F-CB3B699D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B6EC16-BFB7-6DB8-14FC-083B2CEC0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71DF9C-5DEE-E771-4B3C-8AEE9E4E7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24C5F9-C4AE-723F-7EB3-F528605F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3D69D3-6593-3274-B650-F91657AE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35FD3F-C030-1489-562C-ED746482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2CE530-09ED-FBE4-94F4-7DA6260C7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DED718-D9AE-7432-0687-3BFDBBE83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D00F5D-653A-CE24-99EE-078D2179E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729039-9C34-4AE8-3640-CA5C307301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E80411-4001-D9F2-1286-5F8E2F676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8DAD0C-5333-78F3-F29F-D92ADDCC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D19887-4657-8FAE-AAD0-A01DE5E0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847BD43-D5ED-F571-7F2B-DA59ADB5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859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8FF98D-1EC7-BA17-2AC0-D92FE5910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905BA9-2E23-7712-C299-B4118E2E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D8A517-7A83-7F60-CA63-DB0E098DF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EDA3A1-0491-5E77-D754-54D55E6F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00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D25FBC3-3C25-9A3E-AACE-9A910AD5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D8907-0B83-409C-D46C-DAB66371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8C628B-BFEC-96EF-DB60-ED8AD9A9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1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F7EE1-C244-C92D-B25D-C05656769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6908E-A418-9784-6C81-85422759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50093-E4AB-61B2-9B4A-365F35731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D82C87-2308-2E83-EC8A-D9CE69F2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0EE2F7-ABE4-6F25-7544-60A17BC2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9527ED-465D-5A6B-6A4B-23F80042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65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DDE7A-2193-846E-C073-8B101516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1669BE-1A15-9D51-B600-48B11AB778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7F5252-914B-1874-0C02-655D8457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9061A9-2538-BAF3-133C-5B31EC53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35745A-0923-192C-4373-69573CBF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498A87-1DE7-E8FD-F127-C05E80CC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7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46A79-9BAF-DD36-D77E-B48DF8C7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C234DB-FF52-7E07-5640-1772B2590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191BFB-F08C-B738-6182-69C239337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A9BA-C92E-4F4B-9167-C33267CC8549}" type="datetimeFigureOut">
              <a:rPr lang="ru-RU" smtClean="0"/>
              <a:t>24.09.2023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3E3876-AEF3-FFE3-1E1E-DF70360F4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6AD7B-5375-3F8B-BF40-248785C66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F0211-56FA-45E6-B3F1-FDF4DACFBD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28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F8CF09-6FE9-897F-C44C-90EEFE5013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8838" y="1122363"/>
            <a:ext cx="8899161" cy="186068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вычислительных систем.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CE7180-CA54-3808-4A4B-DC71438BF2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3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9393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EA027C-A4A5-13F9-9A20-B9929DCE088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памяти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C058B-20D3-5F56-4826-BC23673D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Память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 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представлена двумя видами: распределенная (точки связей на каналах) и выделенная.</a:t>
            </a:r>
            <a:endParaRPr lang="ru-RU" alt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E294C186-9025-2AEE-0755-673B3EDB2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09" y="2929920"/>
            <a:ext cx="5756223" cy="3186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159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5F59E-4852-90D7-EA66-9229058D4A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alt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Выделенная память</a:t>
            </a:r>
            <a:r>
              <a:rPr lang="en-US" alt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0540DD-8332-713F-0FB2-FF14EC2F9C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встроенные блоки памяти, удобны для хранения крупных массивов, получаемых от внешних портов. Такие блоки называются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и, соответственно, имеют емкость 10 килобит с возможностью переконфигурирования шин. </a:t>
            </a:r>
            <a:endParaRPr lang="ru-RU" altLang="ru-RU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6023B4-4014-6DDA-38AE-B47A20C34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alt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память, конфигурируемая в MLAB на 6-входовых LUT (32x2) на один модуль, т.е. общей емкостью 640bit. Эту память удобнее использовать для мелких массивов.</a:t>
            </a:r>
            <a:endParaRPr lang="ru-RU" altLang="ru-RU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598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B225-1104-D873-B551-8387F5D83D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Ресурс кристалла </a:t>
            </a:r>
            <a:r>
              <a:rPr lang="en-US" b="1" dirty="0">
                <a:solidFill>
                  <a:schemeClr val="tx2"/>
                </a:solidFill>
              </a:rPr>
              <a:t>5CSEMA5F31C6.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58E621-136C-B9A0-A90F-6A3790C13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кристалле </a:t>
            </a:r>
            <a:r>
              <a:rPr lang="en-US" b="1" dirty="0">
                <a:solidFill>
                  <a:schemeClr val="tx2"/>
                </a:solidFill>
              </a:rPr>
              <a:t>5CSEMA5F31C6</a:t>
            </a:r>
            <a:r>
              <a:rPr lang="ru-RU" b="1" dirty="0">
                <a:solidFill>
                  <a:schemeClr val="tx2"/>
                </a:solidFill>
              </a:rPr>
              <a:t> содержится 397 блоков </a:t>
            </a:r>
            <a:r>
              <a:rPr lang="en-US" b="1" dirty="0">
                <a:solidFill>
                  <a:schemeClr val="tx2"/>
                </a:solidFill>
              </a:rPr>
              <a:t>M10K (3970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r>
              <a:rPr lang="ru-RU" b="1" dirty="0">
                <a:solidFill>
                  <a:schemeClr val="tx2"/>
                </a:solidFill>
              </a:rPr>
              <a:t> и 768 блоков, построенных на основе </a:t>
            </a:r>
            <a:r>
              <a:rPr lang="en-US" b="1" dirty="0">
                <a:solidFill>
                  <a:schemeClr val="tx2"/>
                </a:solidFill>
              </a:rPr>
              <a:t>MLAB (480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). </a:t>
            </a:r>
            <a:r>
              <a:rPr lang="ru-RU" b="1" dirty="0">
                <a:solidFill>
                  <a:schemeClr val="tx2"/>
                </a:solidFill>
              </a:rPr>
              <a:t>Таким образом, общая емкость памяти данного кристалла 4450 </a:t>
            </a:r>
            <a:r>
              <a:rPr lang="en-US" b="1" dirty="0" err="1">
                <a:solidFill>
                  <a:schemeClr val="tx2"/>
                </a:solidFill>
              </a:rPr>
              <a:t>Kb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r>
              <a:rPr lang="ru-RU" b="1" dirty="0">
                <a:solidFill>
                  <a:schemeClr val="tx2"/>
                </a:solidFill>
              </a:rPr>
              <a:t>Вся память построена на основе триггерных ячеек и конфигурируется как одно-портовая или двух-портовая. В двух-портовой памяти, построенной на </a:t>
            </a:r>
            <a:r>
              <a:rPr lang="en-US" b="1" dirty="0">
                <a:solidFill>
                  <a:schemeClr val="tx2"/>
                </a:solidFill>
              </a:rPr>
              <a:t>MLAB</a:t>
            </a:r>
            <a:r>
              <a:rPr lang="ru-RU" b="1" dirty="0">
                <a:solidFill>
                  <a:schemeClr val="tx2"/>
                </a:solidFill>
              </a:rPr>
              <a:t>, регистры адресов чтения конфигурируются на </a:t>
            </a:r>
            <a:r>
              <a:rPr lang="en-US" b="1" dirty="0">
                <a:solidFill>
                  <a:schemeClr val="tx2"/>
                </a:solidFill>
              </a:rPr>
              <a:t>ALM</a:t>
            </a:r>
            <a:r>
              <a:rPr lang="ru-RU" b="1" dirty="0">
                <a:solidFill>
                  <a:schemeClr val="tx2"/>
                </a:solidFill>
              </a:rPr>
              <a:t> соответствующей группы.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7942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3EE5D-CB4D-3A5E-6C83-D949C4899BBD}"/>
              </a:ext>
            </a:extLst>
          </p:cNvPr>
          <p:cNvSpPr txBox="1"/>
          <p:nvPr/>
        </p:nvSpPr>
        <p:spPr>
          <a:xfrm>
            <a:off x="1094282" y="449705"/>
            <a:ext cx="101783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одно-портовой памяти регистр адреса единый для записи и для считывания. </a:t>
            </a:r>
          </a:p>
          <a:p>
            <a:r>
              <a:rPr lang="ru-RU" altLang="ru-RU" sz="4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двух-портовой памяти регистры адреса для записи и для считывания раздельные, что позволяет производить эти процессы одновременно, но обращаясь к разным ячейкам.</a:t>
            </a:r>
          </a:p>
        </p:txBody>
      </p:sp>
    </p:spTree>
    <p:extLst>
      <p:ext uri="{BB962C8B-B14F-4D97-AF65-F5344CB8AC3E}">
        <p14:creationId xmlns:p14="http://schemas.microsoft.com/office/powerpoint/2010/main" val="689895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38592-5A6C-4B43-10D4-42D6CA566B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Одно-портовая память.</a:t>
            </a: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382D769E-8190-32FE-5A81-7FFEEEA508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3356" y="2203554"/>
            <a:ext cx="7787490" cy="4532933"/>
          </a:xfrm>
        </p:spPr>
      </p:pic>
    </p:spTree>
    <p:extLst>
      <p:ext uri="{BB962C8B-B14F-4D97-AF65-F5344CB8AC3E}">
        <p14:creationId xmlns:p14="http://schemas.microsoft.com/office/powerpoint/2010/main" val="24173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8624E-DADA-E482-A777-CCA9319D66E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Двух-портовая память.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98EF2FF9-410C-CBA3-5AC1-AE48238789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0661" y="2077244"/>
            <a:ext cx="9277330" cy="4278586"/>
          </a:xfrm>
        </p:spPr>
      </p:pic>
    </p:spTree>
    <p:extLst>
      <p:ext uri="{BB962C8B-B14F-4D97-AF65-F5344CB8AC3E}">
        <p14:creationId xmlns:p14="http://schemas.microsoft.com/office/powerpoint/2010/main" val="3193732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90AB15-4597-D800-9975-A216E660382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Режимы работы двух-портовой памяти.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AEFA22-6B68-0B81-F12D-2FFE194B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двух-портовой памяти возможна работа порта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порта </a:t>
            </a:r>
            <a:r>
              <a:rPr lang="en-US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ru-RU" altLang="ru-RU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автономном режиме, или совместно – один порт для записи, другой для чтения перекрестно.</a:t>
            </a:r>
          </a:p>
          <a:p>
            <a:endParaRPr lang="ru-RU" dirty="0"/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CCAF27FF-ECBA-04DE-18E6-AEF170733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30134" y="2938072"/>
            <a:ext cx="5193158" cy="337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806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CCE7A-7655-8817-7AF3-CEBC4ED051C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Назначение входа </a:t>
            </a:r>
            <a:r>
              <a:rPr lang="en-US" sz="4400" b="1" dirty="0" err="1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byteena</a:t>
            </a:r>
            <a:r>
              <a:rPr lang="en-US" sz="4400" b="1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8D959B56-D6E1-908E-C535-A60D56EEDE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8010" y="1825625"/>
            <a:ext cx="8675980" cy="4351338"/>
          </a:xfrm>
        </p:spPr>
      </p:pic>
    </p:spTree>
    <p:extLst>
      <p:ext uri="{BB962C8B-B14F-4D97-AF65-F5344CB8AC3E}">
        <p14:creationId xmlns:p14="http://schemas.microsoft.com/office/powerpoint/2010/main" val="1637276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0709CB-F5F8-4BB9-E65A-C51E9C49EF4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4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Фиксация(удержание) адреса.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4">
            <a:extLst>
              <a:ext uri="{FF2B5EF4-FFF2-40B4-BE49-F238E27FC236}">
                <a16:creationId xmlns:a16="http://schemas.microsoft.com/office/drawing/2014/main" id="{AB6637E5-80D2-60D4-3A58-07276831CD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2885" y="2058025"/>
            <a:ext cx="5486400" cy="4695732"/>
          </a:xfrm>
        </p:spPr>
      </p:pic>
    </p:spTree>
    <p:extLst>
      <p:ext uri="{BB962C8B-B14F-4D97-AF65-F5344CB8AC3E}">
        <p14:creationId xmlns:p14="http://schemas.microsoft.com/office/powerpoint/2010/main" val="82591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8565E-8E2B-0133-3FCE-7019271D247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Диаграмма процесса чтения информации.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DF3D56FE-AF6D-B0D6-65D8-297A697FBE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5717" y="1866367"/>
            <a:ext cx="10515600" cy="4384532"/>
          </a:xfrm>
        </p:spPr>
      </p:pic>
    </p:spTree>
    <p:extLst>
      <p:ext uri="{BB962C8B-B14F-4D97-AF65-F5344CB8AC3E}">
        <p14:creationId xmlns:p14="http://schemas.microsoft.com/office/powerpoint/2010/main" val="163881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3DDDB-4365-E949-2336-5E7661AB299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Схема общего модуля для </a:t>
            </a:r>
            <a:r>
              <a:rPr lang="ru-RU" b="1" dirty="0" err="1">
                <a:solidFill>
                  <a:schemeClr val="tx2"/>
                </a:solidFill>
              </a:rPr>
              <a:t>л.р</a:t>
            </a:r>
            <a:r>
              <a:rPr lang="ru-RU" b="1" dirty="0">
                <a:solidFill>
                  <a:schemeClr val="tx2"/>
                </a:solidFill>
              </a:rPr>
              <a:t>.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0048E6-7568-E1DD-BBF5-5B7590DA0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502" y="1825625"/>
            <a:ext cx="8498996" cy="4351338"/>
          </a:xfrm>
        </p:spPr>
      </p:pic>
    </p:spTree>
    <p:extLst>
      <p:ext uri="{BB962C8B-B14F-4D97-AF65-F5344CB8AC3E}">
        <p14:creationId xmlns:p14="http://schemas.microsoft.com/office/powerpoint/2010/main" val="4209143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F6740-C889-8327-1B40-8A24D42D4F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Диаграмма процесса записи информации.</a:t>
            </a:r>
          </a:p>
        </p:txBody>
      </p:sp>
      <p:pic>
        <p:nvPicPr>
          <p:cNvPr id="4" name="Объект 5">
            <a:extLst>
              <a:ext uri="{FF2B5EF4-FFF2-40B4-BE49-F238E27FC236}">
                <a16:creationId xmlns:a16="http://schemas.microsoft.com/office/drawing/2014/main" id="{7C342172-B814-6614-D792-0F90C6A58D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8683" y="1890878"/>
            <a:ext cx="7989756" cy="4713679"/>
          </a:xfrm>
        </p:spPr>
      </p:pic>
    </p:spTree>
    <p:extLst>
      <p:ext uri="{BB962C8B-B14F-4D97-AF65-F5344CB8AC3E}">
        <p14:creationId xmlns:p14="http://schemas.microsoft.com/office/powerpoint/2010/main" val="358140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3AA09-C790-5F85-4A8C-6A28DBF90F1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Представление кодера в кристалле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A9C26CD-D4FC-D3B3-B7E1-929EC3976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803" y="1825624"/>
            <a:ext cx="2256329" cy="4756199"/>
          </a:xfrm>
        </p:spPr>
      </p:pic>
    </p:spTree>
    <p:extLst>
      <p:ext uri="{BB962C8B-B14F-4D97-AF65-F5344CB8AC3E}">
        <p14:creationId xmlns:p14="http://schemas.microsoft.com/office/powerpoint/2010/main" val="278827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DA64B-020C-352C-418B-AD8D76050A9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Представление </a:t>
            </a:r>
            <a:r>
              <a:rPr lang="ru-RU" b="1" dirty="0" err="1">
                <a:solidFill>
                  <a:schemeClr val="tx2"/>
                </a:solidFill>
              </a:rPr>
              <a:t>демультиплексора</a:t>
            </a:r>
            <a:r>
              <a:rPr lang="ru-RU" b="1" dirty="0">
                <a:solidFill>
                  <a:schemeClr val="tx2"/>
                </a:solidFill>
              </a:rPr>
              <a:t> в кристалле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966139-B732-7DAC-83A7-0A8FB0D94B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2452" y="1825624"/>
            <a:ext cx="4073394" cy="4765103"/>
          </a:xfrm>
        </p:spPr>
      </p:pic>
    </p:spTree>
    <p:extLst>
      <p:ext uri="{BB962C8B-B14F-4D97-AF65-F5344CB8AC3E}">
        <p14:creationId xmlns:p14="http://schemas.microsoft.com/office/powerpoint/2010/main" val="4201685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C5B16-9E11-F0ED-2567-26BE7F95D3D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Структура внутренней памяти.</a:t>
            </a:r>
          </a:p>
        </p:txBody>
      </p:sp>
      <p:sp>
        <p:nvSpPr>
          <p:cNvPr id="5123" name="Номер слайда 3">
            <a:extLst>
              <a:ext uri="{FF2B5EF4-FFF2-40B4-BE49-F238E27FC236}">
                <a16:creationId xmlns:a16="http://schemas.microsoft.com/office/drawing/2014/main" id="{AFEB3210-40F2-C416-188E-7BA649F271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3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1C713E-77DF-46CD-B16B-FDB75F64CC88}" type="slidenum">
              <a:rPr lang="ru-RU" altLang="ru-RU" sz="1000">
                <a:solidFill>
                  <a:srgbClr val="26262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51B3D7E-20BD-623D-BEC2-96D198DA7B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653" y="1825625"/>
            <a:ext cx="7668694" cy="4351338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93800C-C9CA-5500-BDDA-85CF350C5C2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Ячейка </a:t>
            </a:r>
            <a:r>
              <a:rPr lang="en-US" b="1" dirty="0">
                <a:solidFill>
                  <a:schemeClr val="tx2"/>
                </a:solidFill>
              </a:rPr>
              <a:t>EEPROM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6147" name="Номер слайда 3">
            <a:extLst>
              <a:ext uri="{FF2B5EF4-FFF2-40B4-BE49-F238E27FC236}">
                <a16:creationId xmlns:a16="http://schemas.microsoft.com/office/drawing/2014/main" id="{925EEA9E-AC0E-92B6-747C-0812459FEDD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DD7E0E"/>
              </a:buClr>
              <a:buSzPct val="80000"/>
              <a:buFont typeface="Wingdings" panose="05000000000000000000" pitchFamily="2" charset="2"/>
              <a:buChar char="§"/>
              <a:tabLst>
                <a:tab pos="179388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–"/>
              <a:defRPr sz="280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DD7E0E"/>
              </a:buClr>
              <a:buFont typeface="Arial" panose="020B0604020202020204" pitchFamily="34" charset="0"/>
              <a:buChar char="•"/>
              <a:defRPr sz="16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0E43A-DB5D-48F8-B1B5-B340FDB53475}" type="slidenum">
              <a:rPr lang="ru-RU" altLang="ru-RU" sz="1000">
                <a:solidFill>
                  <a:srgbClr val="262626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ru-RU" altLang="ru-RU" sz="1000">
              <a:solidFill>
                <a:srgbClr val="262626"/>
              </a:solidFill>
            </a:endParaRPr>
          </a:p>
        </p:txBody>
      </p:sp>
      <p:pic>
        <p:nvPicPr>
          <p:cNvPr id="6148" name="Объект 6">
            <a:extLst>
              <a:ext uri="{FF2B5EF4-FFF2-40B4-BE49-F238E27FC236}">
                <a16:creationId xmlns:a16="http://schemas.microsoft.com/office/drawing/2014/main" id="{421AF80D-9759-C889-3436-751C5D3E6A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22885" y="1716088"/>
            <a:ext cx="4992429" cy="4695966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CE5480-0993-FC78-DCA8-895515E95E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ru-RU" b="1" dirty="0">
                <a:solidFill>
                  <a:schemeClr val="tx2"/>
                </a:solidFill>
              </a:rPr>
              <a:t>Ячейка на синхронном </a:t>
            </a:r>
            <a:r>
              <a:rPr lang="en-US" b="1" dirty="0">
                <a:solidFill>
                  <a:schemeClr val="tx2"/>
                </a:solidFill>
              </a:rPr>
              <a:t>RS-</a:t>
            </a:r>
            <a:r>
              <a:rPr lang="ru-RU" b="1" dirty="0">
                <a:solidFill>
                  <a:schemeClr val="tx2"/>
                </a:solidFill>
              </a:rPr>
              <a:t>триггере</a:t>
            </a:r>
            <a:br>
              <a:rPr lang="ru-RU" b="1" dirty="0">
                <a:solidFill>
                  <a:schemeClr val="tx2"/>
                </a:solidFill>
              </a:rPr>
            </a:b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939CEC-1DE9-082A-B686-8088C8C5F63F}"/>
              </a:ext>
            </a:extLst>
          </p:cNvPr>
          <p:cNvSpPr txBox="1">
            <a:spLocks/>
          </p:cNvSpPr>
          <p:nvPr/>
        </p:nvSpPr>
        <p:spPr>
          <a:xfrm>
            <a:off x="457200" y="160338"/>
            <a:ext cx="8458200" cy="887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630EA8-F636-E0D3-FD43-77C5337BF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0" r="1370"/>
          <a:stretch>
            <a:fillRect/>
          </a:stretch>
        </p:blipFill>
        <p:spPr>
          <a:xfrm>
            <a:off x="3567658" y="2004872"/>
            <a:ext cx="5546361" cy="4379502"/>
          </a:xfrm>
        </p:spPr>
      </p:pic>
    </p:spTree>
    <p:extLst>
      <p:ext uri="{BB962C8B-B14F-4D97-AF65-F5344CB8AC3E}">
        <p14:creationId xmlns:p14="http://schemas.microsoft.com/office/powerpoint/2010/main" val="444027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B26C1-21C1-4F17-9EE7-E618CDC6260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ячейки </a:t>
            </a:r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на </a:t>
            </a:r>
            <a:r>
              <a:rPr lang="en-US" b="1" dirty="0">
                <a:solidFill>
                  <a:schemeClr val="tx2"/>
                </a:solidFill>
              </a:rPr>
              <a:t>D-</a:t>
            </a:r>
            <a:r>
              <a:rPr lang="ru-RU" b="1" dirty="0">
                <a:solidFill>
                  <a:schemeClr val="tx2"/>
                </a:solidFill>
              </a:rPr>
              <a:t>триггере.</a:t>
            </a:r>
          </a:p>
        </p:txBody>
      </p:sp>
      <p:pic>
        <p:nvPicPr>
          <p:cNvPr id="7" name="Рисунок 7">
            <a:extLst>
              <a:ext uri="{FF2B5EF4-FFF2-40B4-BE49-F238E27FC236}">
                <a16:creationId xmlns:a16="http://schemas.microsoft.com/office/drawing/2014/main" id="{0DAD3007-4D8E-8761-E573-578102AB65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091531"/>
            <a:ext cx="9200933" cy="4401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414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447F5-81BE-5EC2-FBCC-3D70E4C7D8B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SRAM </a:t>
            </a:r>
            <a:r>
              <a:rPr lang="ru-RU" b="1" dirty="0">
                <a:solidFill>
                  <a:schemeClr val="tx2"/>
                </a:solidFill>
              </a:rPr>
              <a:t>с управлением записью и чтением.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A45A3E9F-E065-40C8-51EA-102B21621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altLang="ru-RU" dirty="0"/>
              <a:t>.</a:t>
            </a:r>
          </a:p>
        </p:txBody>
      </p:sp>
      <p:pic>
        <p:nvPicPr>
          <p:cNvPr id="5" name="Рисунок 3">
            <a:extLst>
              <a:ext uri="{FF2B5EF4-FFF2-40B4-BE49-F238E27FC236}">
                <a16:creationId xmlns:a16="http://schemas.microsoft.com/office/drawing/2014/main" id="{A6688F55-3900-9F38-31B1-8DC1F8AA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711" y="1930268"/>
            <a:ext cx="7940448" cy="456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68563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312</Words>
  <Application>Microsoft Office PowerPoint</Application>
  <PresentationFormat>Широкоэкранный</PresentationFormat>
  <Paragraphs>31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Архитектура вычислительных систем.</vt:lpstr>
      <vt:lpstr>Схема общего модуля для л.р. 1</vt:lpstr>
      <vt:lpstr>Представление кодера в кристалле FPGA.</vt:lpstr>
      <vt:lpstr>Представление демультиплексора в кристалле FPGA.</vt:lpstr>
      <vt:lpstr>Структура внутренней памяти.</vt:lpstr>
      <vt:lpstr>Ячейка EEPROM</vt:lpstr>
      <vt:lpstr> Ячейка на синхронном RS-триггере </vt:lpstr>
      <vt:lpstr>Структура ячейки SRAM на D-триггере.</vt:lpstr>
      <vt:lpstr>SRAM с управлением записью и чтением.</vt:lpstr>
      <vt:lpstr>Структура памяти FPGA.</vt:lpstr>
      <vt:lpstr>Выделенная память.</vt:lpstr>
      <vt:lpstr>Ресурс кристалла 5CSEMA5F31C6.</vt:lpstr>
      <vt:lpstr>Презентация PowerPoint</vt:lpstr>
      <vt:lpstr>Одно-портовая память.</vt:lpstr>
      <vt:lpstr>Двух-портовая память.</vt:lpstr>
      <vt:lpstr>Режимы работы двух-портовой памяти.</vt:lpstr>
      <vt:lpstr>Назначение входа byteena.</vt:lpstr>
      <vt:lpstr>Фиксация(удержание) адреса.</vt:lpstr>
      <vt:lpstr>Диаграмма процесса чтения информации.</vt:lpstr>
      <vt:lpstr>Диаграмма процесса записи информации.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систем.</dc:title>
  <dc:creator>Olga Neelova</dc:creator>
  <cp:lastModifiedBy>Olga Neelova</cp:lastModifiedBy>
  <cp:revision>2</cp:revision>
  <dcterms:created xsi:type="dcterms:W3CDTF">2023-09-24T11:46:00Z</dcterms:created>
  <dcterms:modified xsi:type="dcterms:W3CDTF">2023-09-24T13:59:54Z</dcterms:modified>
</cp:coreProperties>
</file>