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4" r:id="rId4"/>
    <p:sldId id="265" r:id="rId5"/>
    <p:sldId id="259" r:id="rId6"/>
    <p:sldId id="266" r:id="rId7"/>
    <p:sldId id="267" r:id="rId8"/>
    <p:sldId id="268" r:id="rId9"/>
    <p:sldId id="270" r:id="rId10"/>
    <p:sldId id="271"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D102C-EEEF-4CA5-8B3E-AD8ACD9514EF}" v="40" dt="2025-04-24T03:34:24.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MURALI" userId="f8102330ddb21fe4" providerId="LiveId" clId="{41DD102C-EEEF-4CA5-8B3E-AD8ACD9514EF}"/>
    <pc:docChg chg="undo custSel addSld delSld modSld">
      <pc:chgData name="KARTHIK MURALI" userId="f8102330ddb21fe4" providerId="LiveId" clId="{41DD102C-EEEF-4CA5-8B3E-AD8ACD9514EF}" dt="2025-04-24T03:43:00.793" v="1340" actId="27636"/>
      <pc:docMkLst>
        <pc:docMk/>
      </pc:docMkLst>
      <pc:sldChg chg="modTransition">
        <pc:chgData name="KARTHIK MURALI" userId="f8102330ddb21fe4" providerId="LiveId" clId="{41DD102C-EEEF-4CA5-8B3E-AD8ACD9514EF}" dt="2025-04-24T03:31:08.397" v="1129"/>
        <pc:sldMkLst>
          <pc:docMk/>
          <pc:sldMk cId="272587062" sldId="256"/>
        </pc:sldMkLst>
      </pc:sldChg>
      <pc:sldChg chg="modSp mod modTransition">
        <pc:chgData name="KARTHIK MURALI" userId="f8102330ddb21fe4" providerId="LiveId" clId="{41DD102C-EEEF-4CA5-8B3E-AD8ACD9514EF}" dt="2025-04-24T03:31:16.595" v="1132"/>
        <pc:sldMkLst>
          <pc:docMk/>
          <pc:sldMk cId="1494629453" sldId="257"/>
        </pc:sldMkLst>
        <pc:spChg chg="mod">
          <ac:chgData name="KARTHIK MURALI" userId="f8102330ddb21fe4" providerId="LiveId" clId="{41DD102C-EEEF-4CA5-8B3E-AD8ACD9514EF}" dt="2025-04-23T06:54:28.105" v="60" actId="1076"/>
          <ac:spMkLst>
            <pc:docMk/>
            <pc:sldMk cId="1494629453" sldId="257"/>
            <ac:spMk id="2" creationId="{86B25CFE-752D-7DF2-A7DA-BC50F56E955A}"/>
          </ac:spMkLst>
        </pc:spChg>
        <pc:spChg chg="mod">
          <ac:chgData name="KARTHIK MURALI" userId="f8102330ddb21fe4" providerId="LiveId" clId="{41DD102C-EEEF-4CA5-8B3E-AD8ACD9514EF}" dt="2025-04-23T08:28:24.002" v="327" actId="20577"/>
          <ac:spMkLst>
            <pc:docMk/>
            <pc:sldMk cId="1494629453" sldId="257"/>
            <ac:spMk id="3" creationId="{BB174AF6-0F6E-AA57-8750-1553832B70A3}"/>
          </ac:spMkLst>
        </pc:spChg>
      </pc:sldChg>
      <pc:sldChg chg="addSp modSp del mod">
        <pc:chgData name="KARTHIK MURALI" userId="f8102330ddb21fe4" providerId="LiveId" clId="{41DD102C-EEEF-4CA5-8B3E-AD8ACD9514EF}" dt="2025-04-23T08:43:00.678" v="757" actId="47"/>
        <pc:sldMkLst>
          <pc:docMk/>
          <pc:sldMk cId="1578580260" sldId="258"/>
        </pc:sldMkLst>
        <pc:spChg chg="mod">
          <ac:chgData name="KARTHIK MURALI" userId="f8102330ddb21fe4" providerId="LiveId" clId="{41DD102C-EEEF-4CA5-8B3E-AD8ACD9514EF}" dt="2025-04-23T06:53:04.144" v="19"/>
          <ac:spMkLst>
            <pc:docMk/>
            <pc:sldMk cId="1578580260" sldId="258"/>
            <ac:spMk id="2" creationId="{AFD35879-0CF0-82C7-2F36-CAAAAEDEBA53}"/>
          </ac:spMkLst>
        </pc:spChg>
        <pc:spChg chg="mod">
          <ac:chgData name="KARTHIK MURALI" userId="f8102330ddb21fe4" providerId="LiveId" clId="{41DD102C-EEEF-4CA5-8B3E-AD8ACD9514EF}" dt="2025-04-23T06:54:34.299" v="64" actId="5793"/>
          <ac:spMkLst>
            <pc:docMk/>
            <pc:sldMk cId="1578580260" sldId="258"/>
            <ac:spMk id="3" creationId="{E004F577-B76A-386C-F572-2BCFF193C466}"/>
          </ac:spMkLst>
        </pc:spChg>
        <pc:spChg chg="add">
          <ac:chgData name="KARTHIK MURALI" userId="f8102330ddb21fe4" providerId="LiveId" clId="{41DD102C-EEEF-4CA5-8B3E-AD8ACD9514EF}" dt="2025-04-23T06:53:17.174" v="23"/>
          <ac:spMkLst>
            <pc:docMk/>
            <pc:sldMk cId="1578580260" sldId="258"/>
            <ac:spMk id="4" creationId="{9D53FC59-660F-ABF2-26F9-4CAB80E9A3D2}"/>
          </ac:spMkLst>
        </pc:spChg>
        <pc:spChg chg="add">
          <ac:chgData name="KARTHIK MURALI" userId="f8102330ddb21fe4" providerId="LiveId" clId="{41DD102C-EEEF-4CA5-8B3E-AD8ACD9514EF}" dt="2025-04-23T06:53:17.174" v="23"/>
          <ac:spMkLst>
            <pc:docMk/>
            <pc:sldMk cId="1578580260" sldId="258"/>
            <ac:spMk id="5" creationId="{6A713DC5-7FF1-6D7E-537C-7B134DD17F0E}"/>
          </ac:spMkLst>
        </pc:spChg>
        <pc:spChg chg="add">
          <ac:chgData name="KARTHIK MURALI" userId="f8102330ddb21fe4" providerId="LiveId" clId="{41DD102C-EEEF-4CA5-8B3E-AD8ACD9514EF}" dt="2025-04-23T06:53:17.174" v="23"/>
          <ac:spMkLst>
            <pc:docMk/>
            <pc:sldMk cId="1578580260" sldId="258"/>
            <ac:spMk id="6" creationId="{FDD45504-CCC4-42AA-01BF-B6946746A635}"/>
          </ac:spMkLst>
        </pc:spChg>
      </pc:sldChg>
      <pc:sldChg chg="addSp delSp modSp mod modTransition">
        <pc:chgData name="KARTHIK MURALI" userId="f8102330ddb21fe4" providerId="LiveId" clId="{41DD102C-EEEF-4CA5-8B3E-AD8ACD9514EF}" dt="2025-04-24T03:33:54.611" v="1325"/>
        <pc:sldMkLst>
          <pc:docMk/>
          <pc:sldMk cId="1170866435" sldId="259"/>
        </pc:sldMkLst>
        <pc:spChg chg="mod">
          <ac:chgData name="KARTHIK MURALI" userId="f8102330ddb21fe4" providerId="LiveId" clId="{41DD102C-EEEF-4CA5-8B3E-AD8ACD9514EF}" dt="2025-04-23T08:53:43.983" v="768" actId="1076"/>
          <ac:spMkLst>
            <pc:docMk/>
            <pc:sldMk cId="1170866435" sldId="259"/>
            <ac:spMk id="2" creationId="{BEBE85D9-6C61-D731-D479-23AF92201993}"/>
          </ac:spMkLst>
        </pc:spChg>
        <pc:spChg chg="del">
          <ac:chgData name="KARTHIK MURALI" userId="f8102330ddb21fe4" providerId="LiveId" clId="{41DD102C-EEEF-4CA5-8B3E-AD8ACD9514EF}" dt="2025-04-23T08:41:37.704" v="754" actId="931"/>
          <ac:spMkLst>
            <pc:docMk/>
            <pc:sldMk cId="1170866435" sldId="259"/>
            <ac:spMk id="3" creationId="{BA9E2735-D5E2-11F4-31AC-99B0A9F54C3A}"/>
          </ac:spMkLst>
        </pc:spChg>
        <pc:spChg chg="mod">
          <ac:chgData name="KARTHIK MURALI" userId="f8102330ddb21fe4" providerId="LiveId" clId="{41DD102C-EEEF-4CA5-8B3E-AD8ACD9514EF}" dt="2025-04-23T08:53:53.512" v="771" actId="14100"/>
          <ac:spMkLst>
            <pc:docMk/>
            <pc:sldMk cId="1170866435" sldId="259"/>
            <ac:spMk id="4" creationId="{80FAA32A-F07F-F573-2B54-11A1C0A1B913}"/>
          </ac:spMkLst>
        </pc:spChg>
        <pc:spChg chg="add mod">
          <ac:chgData name="KARTHIK MURALI" userId="f8102330ddb21fe4" providerId="LiveId" clId="{41DD102C-EEEF-4CA5-8B3E-AD8ACD9514EF}" dt="2025-04-24T03:32:54.092" v="1317" actId="113"/>
          <ac:spMkLst>
            <pc:docMk/>
            <pc:sldMk cId="1170866435" sldId="259"/>
            <ac:spMk id="9" creationId="{9E6B3B51-080F-E936-19EF-0D3AE7AA7E5B}"/>
          </ac:spMkLst>
        </pc:spChg>
        <pc:picChg chg="add mod">
          <ac:chgData name="KARTHIK MURALI" userId="f8102330ddb21fe4" providerId="LiveId" clId="{41DD102C-EEEF-4CA5-8B3E-AD8ACD9514EF}" dt="2025-04-23T08:41:37.704" v="754" actId="931"/>
          <ac:picMkLst>
            <pc:docMk/>
            <pc:sldMk cId="1170866435" sldId="259"/>
            <ac:picMk id="8" creationId="{E1C87FB4-C0D8-6EB7-9661-DF71A2CAFB70}"/>
          </ac:picMkLst>
        </pc:picChg>
      </pc:sldChg>
      <pc:sldChg chg="modSp add del mod">
        <pc:chgData name="KARTHIK MURALI" userId="f8102330ddb21fe4" providerId="LiveId" clId="{41DD102C-EEEF-4CA5-8B3E-AD8ACD9514EF}" dt="2025-04-23T07:26:07.990" v="205" actId="2696"/>
        <pc:sldMkLst>
          <pc:docMk/>
          <pc:sldMk cId="3416134411" sldId="260"/>
        </pc:sldMkLst>
        <pc:spChg chg="mod">
          <ac:chgData name="KARTHIK MURALI" userId="f8102330ddb21fe4" providerId="LiveId" clId="{41DD102C-EEEF-4CA5-8B3E-AD8ACD9514EF}" dt="2025-04-23T06:52:25.457" v="12"/>
          <ac:spMkLst>
            <pc:docMk/>
            <pc:sldMk cId="3416134411" sldId="260"/>
            <ac:spMk id="2" creationId="{7B995852-E9FB-9B5B-1E7F-A92002EF22BC}"/>
          </ac:spMkLst>
        </pc:spChg>
        <pc:spChg chg="mod">
          <ac:chgData name="KARTHIK MURALI" userId="f8102330ddb21fe4" providerId="LiveId" clId="{41DD102C-EEEF-4CA5-8B3E-AD8ACD9514EF}" dt="2025-04-23T06:52:35.001" v="15"/>
          <ac:spMkLst>
            <pc:docMk/>
            <pc:sldMk cId="3416134411" sldId="260"/>
            <ac:spMk id="3" creationId="{A3420F15-A481-291B-EE45-0E2BD0C2E672}"/>
          </ac:spMkLst>
        </pc:spChg>
      </pc:sldChg>
      <pc:sldChg chg="modSp add del mod">
        <pc:chgData name="KARTHIK MURALI" userId="f8102330ddb21fe4" providerId="LiveId" clId="{41DD102C-EEEF-4CA5-8B3E-AD8ACD9514EF}" dt="2025-04-23T08:43:06.390" v="758" actId="47"/>
        <pc:sldMkLst>
          <pc:docMk/>
          <pc:sldMk cId="1002457943" sldId="261"/>
        </pc:sldMkLst>
        <pc:spChg chg="mod">
          <ac:chgData name="KARTHIK MURALI" userId="f8102330ddb21fe4" providerId="LiveId" clId="{41DD102C-EEEF-4CA5-8B3E-AD8ACD9514EF}" dt="2025-04-23T06:55:55.057" v="66"/>
          <ac:spMkLst>
            <pc:docMk/>
            <pc:sldMk cId="1002457943" sldId="261"/>
            <ac:spMk id="2" creationId="{4112E448-E6D9-4E03-320B-3D8D66987475}"/>
          </ac:spMkLst>
        </pc:spChg>
        <pc:spChg chg="mod">
          <ac:chgData name="KARTHIK MURALI" userId="f8102330ddb21fe4" providerId="LiveId" clId="{41DD102C-EEEF-4CA5-8B3E-AD8ACD9514EF}" dt="2025-04-23T06:57:07.484" v="83" actId="12"/>
          <ac:spMkLst>
            <pc:docMk/>
            <pc:sldMk cId="1002457943" sldId="261"/>
            <ac:spMk id="3" creationId="{8A6822A1-D33A-7821-2E49-38CA56A788E0}"/>
          </ac:spMkLst>
        </pc:spChg>
      </pc:sldChg>
      <pc:sldChg chg="new del">
        <pc:chgData name="KARTHIK MURALI" userId="f8102330ddb21fe4" providerId="LiveId" clId="{41DD102C-EEEF-4CA5-8B3E-AD8ACD9514EF}" dt="2025-04-23T09:25:40.821" v="1114" actId="2696"/>
        <pc:sldMkLst>
          <pc:docMk/>
          <pc:sldMk cId="1877542807" sldId="262"/>
        </pc:sldMkLst>
      </pc:sldChg>
      <pc:sldChg chg="new del">
        <pc:chgData name="KARTHIK MURALI" userId="f8102330ddb21fe4" providerId="LiveId" clId="{41DD102C-EEEF-4CA5-8B3E-AD8ACD9514EF}" dt="2025-04-23T09:06:53.300" v="923" actId="2696"/>
        <pc:sldMkLst>
          <pc:docMk/>
          <pc:sldMk cId="505751534" sldId="263"/>
        </pc:sldMkLst>
      </pc:sldChg>
      <pc:sldChg chg="modSp new mod modTransition">
        <pc:chgData name="KARTHIK MURALI" userId="f8102330ddb21fe4" providerId="LiveId" clId="{41DD102C-EEEF-4CA5-8B3E-AD8ACD9514EF}" dt="2025-04-24T03:33:29.697" v="1318"/>
        <pc:sldMkLst>
          <pc:docMk/>
          <pc:sldMk cId="247578166" sldId="264"/>
        </pc:sldMkLst>
        <pc:spChg chg="mod">
          <ac:chgData name="KARTHIK MURALI" userId="f8102330ddb21fe4" providerId="LiveId" clId="{41DD102C-EEEF-4CA5-8B3E-AD8ACD9514EF}" dt="2025-04-23T08:36:34.590" v="701"/>
          <ac:spMkLst>
            <pc:docMk/>
            <pc:sldMk cId="247578166" sldId="264"/>
            <ac:spMk id="2" creationId="{5ED99CEB-290D-22C3-5794-A5FB19CC3D6B}"/>
          </ac:spMkLst>
        </pc:spChg>
        <pc:spChg chg="mod">
          <ac:chgData name="KARTHIK MURALI" userId="f8102330ddb21fe4" providerId="LiveId" clId="{41DD102C-EEEF-4CA5-8B3E-AD8ACD9514EF}" dt="2025-04-23T08:34:01.778" v="687" actId="20577"/>
          <ac:spMkLst>
            <pc:docMk/>
            <pc:sldMk cId="247578166" sldId="264"/>
            <ac:spMk id="3" creationId="{B7AF5059-A28A-68E8-E5DB-8D46497C39B9}"/>
          </ac:spMkLst>
        </pc:spChg>
      </pc:sldChg>
      <pc:sldChg chg="modSp add mod modTransition">
        <pc:chgData name="KARTHIK MURALI" userId="f8102330ddb21fe4" providerId="LiveId" clId="{41DD102C-EEEF-4CA5-8B3E-AD8ACD9514EF}" dt="2025-04-24T03:33:50.828" v="1324"/>
        <pc:sldMkLst>
          <pc:docMk/>
          <pc:sldMk cId="73164902" sldId="265"/>
        </pc:sldMkLst>
        <pc:spChg chg="mod">
          <ac:chgData name="KARTHIK MURALI" userId="f8102330ddb21fe4" providerId="LiveId" clId="{41DD102C-EEEF-4CA5-8B3E-AD8ACD9514EF}" dt="2025-04-23T08:36:32.835" v="700" actId="21"/>
          <ac:spMkLst>
            <pc:docMk/>
            <pc:sldMk cId="73164902" sldId="265"/>
            <ac:spMk id="2" creationId="{26F161E7-BC0F-7BAF-6AA8-6691A2DDBF83}"/>
          </ac:spMkLst>
        </pc:spChg>
        <pc:spChg chg="mod">
          <ac:chgData name="KARTHIK MURALI" userId="f8102330ddb21fe4" providerId="LiveId" clId="{41DD102C-EEEF-4CA5-8B3E-AD8ACD9514EF}" dt="2025-04-23T08:37:45.426" v="706"/>
          <ac:spMkLst>
            <pc:docMk/>
            <pc:sldMk cId="73164902" sldId="265"/>
            <ac:spMk id="3" creationId="{3C05A510-5257-07D4-B069-C3F3A7532792}"/>
          </ac:spMkLst>
        </pc:spChg>
      </pc:sldChg>
      <pc:sldChg chg="addSp delSp modSp add mod modTransition">
        <pc:chgData name="KARTHIK MURALI" userId="f8102330ddb21fe4" providerId="LiveId" clId="{41DD102C-EEEF-4CA5-8B3E-AD8ACD9514EF}" dt="2025-04-24T03:43:00.793" v="1340" actId="27636"/>
        <pc:sldMkLst>
          <pc:docMk/>
          <pc:sldMk cId="3227592794" sldId="266"/>
        </pc:sldMkLst>
        <pc:spChg chg="mod">
          <ac:chgData name="KARTHIK MURALI" userId="f8102330ddb21fe4" providerId="LiveId" clId="{41DD102C-EEEF-4CA5-8B3E-AD8ACD9514EF}" dt="2025-04-24T03:43:00.793" v="1340" actId="27636"/>
          <ac:spMkLst>
            <pc:docMk/>
            <pc:sldMk cId="3227592794" sldId="266"/>
            <ac:spMk id="2" creationId="{205F502A-E766-80FE-AED0-26CC4A9F90CE}"/>
          </ac:spMkLst>
        </pc:spChg>
        <pc:spChg chg="mod">
          <ac:chgData name="KARTHIK MURALI" userId="f8102330ddb21fe4" providerId="LiveId" clId="{41DD102C-EEEF-4CA5-8B3E-AD8ACD9514EF}" dt="2025-04-24T03:42:52.445" v="1338" actId="20577"/>
          <ac:spMkLst>
            <pc:docMk/>
            <pc:sldMk cId="3227592794" sldId="266"/>
            <ac:spMk id="4" creationId="{76CB1203-0794-E649-A872-D214A77D6AFF}"/>
          </ac:spMkLst>
        </pc:spChg>
        <pc:spChg chg="add del mod">
          <ac:chgData name="KARTHIK MURALI" userId="f8102330ddb21fe4" providerId="LiveId" clId="{41DD102C-EEEF-4CA5-8B3E-AD8ACD9514EF}" dt="2025-04-23T08:57:50.594" v="831"/>
          <ac:spMkLst>
            <pc:docMk/>
            <pc:sldMk cId="3227592794" sldId="266"/>
            <ac:spMk id="5" creationId="{02ED5505-8022-F75A-2D03-B7C6FE76E1C9}"/>
          </ac:spMkLst>
        </pc:spChg>
        <pc:picChg chg="add mod">
          <ac:chgData name="KARTHIK MURALI" userId="f8102330ddb21fe4" providerId="LiveId" clId="{41DD102C-EEEF-4CA5-8B3E-AD8ACD9514EF}" dt="2025-04-23T08:58:35.069" v="843" actId="1076"/>
          <ac:picMkLst>
            <pc:docMk/>
            <pc:sldMk cId="3227592794" sldId="266"/>
            <ac:picMk id="7" creationId="{C5CE2662-90DA-7703-A574-9467FAC11FEB}"/>
          </ac:picMkLst>
        </pc:picChg>
        <pc:picChg chg="del">
          <ac:chgData name="KARTHIK MURALI" userId="f8102330ddb21fe4" providerId="LiveId" clId="{41DD102C-EEEF-4CA5-8B3E-AD8ACD9514EF}" dt="2025-04-23T08:57:16.729" v="830" actId="478"/>
          <ac:picMkLst>
            <pc:docMk/>
            <pc:sldMk cId="3227592794" sldId="266"/>
            <ac:picMk id="8" creationId="{0BEB4552-4F34-F347-7D9B-134714161F0B}"/>
          </ac:picMkLst>
        </pc:picChg>
        <pc:picChg chg="add mod">
          <ac:chgData name="KARTHIK MURALI" userId="f8102330ddb21fe4" providerId="LiveId" clId="{41DD102C-EEEF-4CA5-8B3E-AD8ACD9514EF}" dt="2025-04-23T08:58:37.771" v="844" actId="1076"/>
          <ac:picMkLst>
            <pc:docMk/>
            <pc:sldMk cId="3227592794" sldId="266"/>
            <ac:picMk id="10" creationId="{A8454C0C-204A-62BE-1EF8-7647A7531A94}"/>
          </ac:picMkLst>
        </pc:picChg>
      </pc:sldChg>
      <pc:sldChg chg="addSp delSp modSp new mod modTransition">
        <pc:chgData name="KARTHIK MURALI" userId="f8102330ddb21fe4" providerId="LiveId" clId="{41DD102C-EEEF-4CA5-8B3E-AD8ACD9514EF}" dt="2025-04-24T03:34:07.559" v="1328"/>
        <pc:sldMkLst>
          <pc:docMk/>
          <pc:sldMk cId="2251198850" sldId="267"/>
        </pc:sldMkLst>
        <pc:spChg chg="mod">
          <ac:chgData name="KARTHIK MURALI" userId="f8102330ddb21fe4" providerId="LiveId" clId="{41DD102C-EEEF-4CA5-8B3E-AD8ACD9514EF}" dt="2025-04-23T08:59:46.075" v="849" actId="1076"/>
          <ac:spMkLst>
            <pc:docMk/>
            <pc:sldMk cId="2251198850" sldId="267"/>
            <ac:spMk id="2" creationId="{F1CBAD79-6585-EBDC-8D0C-2807AA8DB115}"/>
          </ac:spMkLst>
        </pc:spChg>
        <pc:spChg chg="del">
          <ac:chgData name="KARTHIK MURALI" userId="f8102330ddb21fe4" providerId="LiveId" clId="{41DD102C-EEEF-4CA5-8B3E-AD8ACD9514EF}" dt="2025-04-23T09:01:23.028" v="890" actId="931"/>
          <ac:spMkLst>
            <pc:docMk/>
            <pc:sldMk cId="2251198850" sldId="267"/>
            <ac:spMk id="3" creationId="{DFAC7FD4-1A4D-4E82-C310-65BBA89E2F0B}"/>
          </ac:spMkLst>
        </pc:spChg>
        <pc:spChg chg="mod">
          <ac:chgData name="KARTHIK MURALI" userId="f8102330ddb21fe4" providerId="LiveId" clId="{41DD102C-EEEF-4CA5-8B3E-AD8ACD9514EF}" dt="2025-04-23T09:00:43.786" v="882" actId="14100"/>
          <ac:spMkLst>
            <pc:docMk/>
            <pc:sldMk cId="2251198850" sldId="267"/>
            <ac:spMk id="4" creationId="{73DA47B2-18ED-A6C0-90F3-60C2F2065965}"/>
          </ac:spMkLst>
        </pc:spChg>
        <pc:spChg chg="add mod">
          <ac:chgData name="KARTHIK MURALI" userId="f8102330ddb21fe4" providerId="LiveId" clId="{41DD102C-EEEF-4CA5-8B3E-AD8ACD9514EF}" dt="2025-04-23T09:01:13.138" v="889" actId="1076"/>
          <ac:spMkLst>
            <pc:docMk/>
            <pc:sldMk cId="2251198850" sldId="267"/>
            <ac:spMk id="5" creationId="{218F8926-9AEB-D384-A228-9E9A6E19AF10}"/>
          </ac:spMkLst>
        </pc:spChg>
        <pc:picChg chg="add mod">
          <ac:chgData name="KARTHIK MURALI" userId="f8102330ddb21fe4" providerId="LiveId" clId="{41DD102C-EEEF-4CA5-8B3E-AD8ACD9514EF}" dt="2025-04-23T09:02:10.441" v="901" actId="14100"/>
          <ac:picMkLst>
            <pc:docMk/>
            <pc:sldMk cId="2251198850" sldId="267"/>
            <ac:picMk id="7" creationId="{E3F4462D-73BA-B8F7-7F28-70FB52766A95}"/>
          </ac:picMkLst>
        </pc:picChg>
        <pc:picChg chg="add mod">
          <ac:chgData name="KARTHIK MURALI" userId="f8102330ddb21fe4" providerId="LiveId" clId="{41DD102C-EEEF-4CA5-8B3E-AD8ACD9514EF}" dt="2025-04-23T09:02:02.747" v="899" actId="14100"/>
          <ac:picMkLst>
            <pc:docMk/>
            <pc:sldMk cId="2251198850" sldId="267"/>
            <ac:picMk id="9" creationId="{87692E4E-C43D-8337-68E4-36F169A11263}"/>
          </ac:picMkLst>
        </pc:picChg>
      </pc:sldChg>
      <pc:sldChg chg="addSp delSp modSp new mod modTransition">
        <pc:chgData name="KARTHIK MURALI" userId="f8102330ddb21fe4" providerId="LiveId" clId="{41DD102C-EEEF-4CA5-8B3E-AD8ACD9514EF}" dt="2025-04-24T03:34:12.030" v="1330"/>
        <pc:sldMkLst>
          <pc:docMk/>
          <pc:sldMk cId="2962415619" sldId="268"/>
        </pc:sldMkLst>
        <pc:spChg chg="mod">
          <ac:chgData name="KARTHIK MURALI" userId="f8102330ddb21fe4" providerId="LiveId" clId="{41DD102C-EEEF-4CA5-8B3E-AD8ACD9514EF}" dt="2025-04-23T09:07:35.907" v="924"/>
          <ac:spMkLst>
            <pc:docMk/>
            <pc:sldMk cId="2962415619" sldId="268"/>
            <ac:spMk id="2" creationId="{DB741CFB-05A7-1AC0-778D-4443D89BEDEE}"/>
          </ac:spMkLst>
        </pc:spChg>
        <pc:spChg chg="del">
          <ac:chgData name="KARTHIK MURALI" userId="f8102330ddb21fe4" providerId="LiveId" clId="{41DD102C-EEEF-4CA5-8B3E-AD8ACD9514EF}" dt="2025-04-23T09:10:26.370" v="933" actId="931"/>
          <ac:spMkLst>
            <pc:docMk/>
            <pc:sldMk cId="2962415619" sldId="268"/>
            <ac:spMk id="3" creationId="{27C41376-6F2E-FA14-99A5-FADBD697BE52}"/>
          </ac:spMkLst>
        </pc:spChg>
        <pc:spChg chg="mod">
          <ac:chgData name="KARTHIK MURALI" userId="f8102330ddb21fe4" providerId="LiveId" clId="{41DD102C-EEEF-4CA5-8B3E-AD8ACD9514EF}" dt="2025-04-23T09:11:56.195" v="960"/>
          <ac:spMkLst>
            <pc:docMk/>
            <pc:sldMk cId="2962415619" sldId="268"/>
            <ac:spMk id="4" creationId="{28CC80FD-2A1A-9214-DC21-848C8C7F6157}"/>
          </ac:spMkLst>
        </pc:spChg>
        <pc:spChg chg="add mod">
          <ac:chgData name="KARTHIK MURALI" userId="f8102330ddb21fe4" providerId="LiveId" clId="{41DD102C-EEEF-4CA5-8B3E-AD8ACD9514EF}" dt="2025-04-23T09:12:36.319" v="970" actId="113"/>
          <ac:spMkLst>
            <pc:docMk/>
            <pc:sldMk cId="2962415619" sldId="268"/>
            <ac:spMk id="7" creationId="{B0576436-C688-374A-E1DF-BC388B2FE9D7}"/>
          </ac:spMkLst>
        </pc:spChg>
        <pc:picChg chg="add mod">
          <ac:chgData name="KARTHIK MURALI" userId="f8102330ddb21fe4" providerId="LiveId" clId="{41DD102C-EEEF-4CA5-8B3E-AD8ACD9514EF}" dt="2025-04-23T09:11:01.509" v="937" actId="1076"/>
          <ac:picMkLst>
            <pc:docMk/>
            <pc:sldMk cId="2962415619" sldId="268"/>
            <ac:picMk id="6" creationId="{42D23350-7BD7-5B94-E942-A210E01C9BA4}"/>
          </ac:picMkLst>
        </pc:picChg>
      </pc:sldChg>
      <pc:sldChg chg="new del">
        <pc:chgData name="KARTHIK MURALI" userId="f8102330ddb21fe4" providerId="LiveId" clId="{41DD102C-EEEF-4CA5-8B3E-AD8ACD9514EF}" dt="2025-04-23T09:25:38.763" v="1113" actId="2696"/>
        <pc:sldMkLst>
          <pc:docMk/>
          <pc:sldMk cId="872354565" sldId="269"/>
        </pc:sldMkLst>
      </pc:sldChg>
      <pc:sldChg chg="addSp modSp new mod modTransition">
        <pc:chgData name="KARTHIK MURALI" userId="f8102330ddb21fe4" providerId="LiveId" clId="{41DD102C-EEEF-4CA5-8B3E-AD8ACD9514EF}" dt="2025-04-24T03:34:16.127" v="1331"/>
        <pc:sldMkLst>
          <pc:docMk/>
          <pc:sldMk cId="469932325" sldId="270"/>
        </pc:sldMkLst>
        <pc:spChg chg="mod">
          <ac:chgData name="KARTHIK MURALI" userId="f8102330ddb21fe4" providerId="LiveId" clId="{41DD102C-EEEF-4CA5-8B3E-AD8ACD9514EF}" dt="2025-04-23T09:19:56.499" v="1102" actId="113"/>
          <ac:spMkLst>
            <pc:docMk/>
            <pc:sldMk cId="469932325" sldId="270"/>
            <ac:spMk id="2" creationId="{72AA9D6D-D5AA-5504-C5D1-65108F6C8A60}"/>
          </ac:spMkLst>
        </pc:spChg>
        <pc:spChg chg="mod">
          <ac:chgData name="KARTHIK MURALI" userId="f8102330ddb21fe4" providerId="LiveId" clId="{41DD102C-EEEF-4CA5-8B3E-AD8ACD9514EF}" dt="2025-04-23T09:19:35.062" v="1091" actId="27636"/>
          <ac:spMkLst>
            <pc:docMk/>
            <pc:sldMk cId="469932325" sldId="270"/>
            <ac:spMk id="3" creationId="{D330CB80-973B-108E-00D5-D019CD8501D2}"/>
          </ac:spMkLst>
        </pc:spChg>
        <pc:spChg chg="add mod">
          <ac:chgData name="KARTHIK MURALI" userId="f8102330ddb21fe4" providerId="LiveId" clId="{41DD102C-EEEF-4CA5-8B3E-AD8ACD9514EF}" dt="2025-04-23T09:19:25.551" v="1085" actId="403"/>
          <ac:spMkLst>
            <pc:docMk/>
            <pc:sldMk cId="469932325" sldId="270"/>
            <ac:spMk id="4" creationId="{65DF4F0A-1BC1-957C-43EC-9A9C0BAA5F5E}"/>
          </ac:spMkLst>
        </pc:spChg>
      </pc:sldChg>
      <pc:sldChg chg="modSp add mod modTransition">
        <pc:chgData name="KARTHIK MURALI" userId="f8102330ddb21fe4" providerId="LiveId" clId="{41DD102C-EEEF-4CA5-8B3E-AD8ACD9514EF}" dt="2025-04-24T03:34:21.319" v="1333"/>
        <pc:sldMkLst>
          <pc:docMk/>
          <pc:sldMk cId="2937465589" sldId="271"/>
        </pc:sldMkLst>
        <pc:spChg chg="mod">
          <ac:chgData name="KARTHIK MURALI" userId="f8102330ddb21fe4" providerId="LiveId" clId="{41DD102C-EEEF-4CA5-8B3E-AD8ACD9514EF}" dt="2025-04-23T09:20:09.983" v="1112" actId="14100"/>
          <ac:spMkLst>
            <pc:docMk/>
            <pc:sldMk cId="2937465589" sldId="271"/>
            <ac:spMk id="2" creationId="{0ED07D87-0A94-DE14-B0AE-0F3EEC51B2D7}"/>
          </ac:spMkLst>
        </pc:spChg>
        <pc:spChg chg="mod">
          <ac:chgData name="KARTHIK MURALI" userId="f8102330ddb21fe4" providerId="LiveId" clId="{41DD102C-EEEF-4CA5-8B3E-AD8ACD9514EF}" dt="2025-04-23T09:26:02.243" v="1115" actId="113"/>
          <ac:spMkLst>
            <pc:docMk/>
            <pc:sldMk cId="2937465589" sldId="271"/>
            <ac:spMk id="3" creationId="{86EAB4A7-F3FA-AABB-5270-3E8CD3D76589}"/>
          </ac:spMkLst>
        </pc:spChg>
        <pc:spChg chg="mod">
          <ac:chgData name="KARTHIK MURALI" userId="f8102330ddb21fe4" providerId="LiveId" clId="{41DD102C-EEEF-4CA5-8B3E-AD8ACD9514EF}" dt="2025-04-23T09:19:11.049" v="1083" actId="404"/>
          <ac:spMkLst>
            <pc:docMk/>
            <pc:sldMk cId="2937465589" sldId="271"/>
            <ac:spMk id="4" creationId="{CFBBD910-26BE-1A66-01B2-EDF5BD5928B7}"/>
          </ac:spMkLst>
        </pc:spChg>
      </pc:sldChg>
      <pc:sldChg chg="new del">
        <pc:chgData name="KARTHIK MURALI" userId="f8102330ddb21fe4" providerId="LiveId" clId="{41DD102C-EEEF-4CA5-8B3E-AD8ACD9514EF}" dt="2025-04-23T09:26:15.128" v="1118" actId="47"/>
        <pc:sldMkLst>
          <pc:docMk/>
          <pc:sldMk cId="3903026195" sldId="272"/>
        </pc:sldMkLst>
      </pc:sldChg>
      <pc:sldChg chg="modSp new mod modTransition">
        <pc:chgData name="KARTHIK MURALI" userId="f8102330ddb21fe4" providerId="LiveId" clId="{41DD102C-EEEF-4CA5-8B3E-AD8ACD9514EF}" dt="2025-04-24T03:34:24.127" v="1334"/>
        <pc:sldMkLst>
          <pc:docMk/>
          <pc:sldMk cId="3551060869" sldId="273"/>
        </pc:sldMkLst>
        <pc:spChg chg="mod">
          <ac:chgData name="KARTHIK MURALI" userId="f8102330ddb21fe4" providerId="LiveId" clId="{41DD102C-EEEF-4CA5-8B3E-AD8ACD9514EF}" dt="2025-04-23T09:26:22.776" v="1128" actId="1076"/>
          <ac:spMkLst>
            <pc:docMk/>
            <pc:sldMk cId="3551060869" sldId="273"/>
            <ac:spMk id="2" creationId="{CE8FB002-B6D9-BA4E-E6A6-CE6D4359DD0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4/24/2025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4/24/2025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4/24/2025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4/24/2025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49F6-E78B-69FB-9D34-07E5F735C4CE}"/>
              </a:ext>
            </a:extLst>
          </p:cNvPr>
          <p:cNvSpPr>
            <a:spLocks noGrp="1"/>
          </p:cNvSpPr>
          <p:nvPr>
            <p:ph type="ctrTitle"/>
          </p:nvPr>
        </p:nvSpPr>
        <p:spPr/>
        <p:txBody>
          <a:bodyPr>
            <a:normAutofit fontScale="90000"/>
          </a:bodyPr>
          <a:lstStyle/>
          <a:p>
            <a:r>
              <a:rPr lang="en-US" dirty="0"/>
              <a:t>Optimizing Customer Retention Strategies for Retail Apparel Business</a:t>
            </a:r>
            <a:endParaRPr lang="en-IN" dirty="0"/>
          </a:p>
        </p:txBody>
      </p:sp>
      <p:sp>
        <p:nvSpPr>
          <p:cNvPr id="3" name="Subtitle 2">
            <a:extLst>
              <a:ext uri="{FF2B5EF4-FFF2-40B4-BE49-F238E27FC236}">
                <a16:creationId xmlns:a16="http://schemas.microsoft.com/office/drawing/2014/main" id="{3EA7F33C-63AA-6BEA-A309-6C6ED5E00823}"/>
              </a:ext>
            </a:extLst>
          </p:cNvPr>
          <p:cNvSpPr>
            <a:spLocks noGrp="1"/>
          </p:cNvSpPr>
          <p:nvPr>
            <p:ph type="subTitle" idx="1"/>
          </p:nvPr>
        </p:nvSpPr>
        <p:spPr/>
        <p:txBody>
          <a:bodyPr>
            <a:normAutofit lnSpcReduction="10000"/>
          </a:bodyPr>
          <a:lstStyle/>
          <a:p>
            <a:r>
              <a:rPr lang="en-IN" dirty="0"/>
              <a:t>By</a:t>
            </a:r>
          </a:p>
          <a:p>
            <a:r>
              <a:rPr lang="en-IN" dirty="0"/>
              <a:t>Karthik Murali M</a:t>
            </a:r>
          </a:p>
          <a:p>
            <a:r>
              <a:rPr lang="en-IN" dirty="0"/>
              <a:t>24F2001293</a:t>
            </a:r>
          </a:p>
        </p:txBody>
      </p:sp>
    </p:spTree>
    <p:extLst>
      <p:ext uri="{BB962C8B-B14F-4D97-AF65-F5344CB8AC3E}">
        <p14:creationId xmlns:p14="http://schemas.microsoft.com/office/powerpoint/2010/main" val="27258706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B284E-B53D-85F9-DA51-0C4264492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7D87-0A94-DE14-B0AE-0F3EEC51B2D7}"/>
              </a:ext>
            </a:extLst>
          </p:cNvPr>
          <p:cNvSpPr>
            <a:spLocks noGrp="1"/>
          </p:cNvSpPr>
          <p:nvPr>
            <p:ph type="title"/>
          </p:nvPr>
        </p:nvSpPr>
        <p:spPr>
          <a:xfrm>
            <a:off x="2231136" y="-1"/>
            <a:ext cx="7729728" cy="1617133"/>
          </a:xfrm>
        </p:spPr>
        <p:txBody>
          <a:bodyPr>
            <a:normAutofit fontScale="90000"/>
          </a:bodyPr>
          <a:lstStyle/>
          <a:p>
            <a:r>
              <a:rPr lang="en-IN" dirty="0"/>
              <a:t>Recommendations</a:t>
            </a:r>
            <a:br>
              <a:rPr lang="en-IN" dirty="0"/>
            </a:br>
            <a:r>
              <a:rPr lang="en-IN" b="1" dirty="0"/>
              <a:t>Inventory Optimization &amp; Customer Retention</a:t>
            </a:r>
            <a:br>
              <a:rPr lang="en-IN" b="1" dirty="0"/>
            </a:br>
            <a:endParaRPr lang="en-IN" dirty="0"/>
          </a:p>
        </p:txBody>
      </p:sp>
      <p:sp>
        <p:nvSpPr>
          <p:cNvPr id="3" name="Content Placeholder 2">
            <a:extLst>
              <a:ext uri="{FF2B5EF4-FFF2-40B4-BE49-F238E27FC236}">
                <a16:creationId xmlns:a16="http://schemas.microsoft.com/office/drawing/2014/main" id="{86EAB4A7-F3FA-AABB-5270-3E8CD3D76589}"/>
              </a:ext>
            </a:extLst>
          </p:cNvPr>
          <p:cNvSpPr>
            <a:spLocks noGrp="1"/>
          </p:cNvSpPr>
          <p:nvPr>
            <p:ph idx="1"/>
          </p:nvPr>
        </p:nvSpPr>
        <p:spPr>
          <a:xfrm>
            <a:off x="0" y="1774445"/>
            <a:ext cx="7620000" cy="2577422"/>
          </a:xfrm>
        </p:spPr>
        <p:txBody>
          <a:bodyPr>
            <a:normAutofit/>
          </a:bodyPr>
          <a:lstStyle/>
          <a:p>
            <a:r>
              <a:rPr lang="en-US" b="1" dirty="0"/>
              <a:t>Data-Driven Replenishment</a:t>
            </a:r>
          </a:p>
          <a:p>
            <a:pPr lvl="1"/>
            <a:r>
              <a:rPr lang="en-US" dirty="0"/>
              <a:t>Use Turnover Rate Analysis to identify fast- and slow-moving items.</a:t>
            </a:r>
          </a:p>
          <a:p>
            <a:pPr lvl="1"/>
            <a:r>
              <a:rPr lang="en-US" dirty="0"/>
              <a:t>Set automated Reorder Points (ROPs) for high-demand SKUs like Meena Cotton and Lenin Saree.</a:t>
            </a:r>
          </a:p>
          <a:p>
            <a:pPr lvl="1"/>
            <a:r>
              <a:rPr lang="en-US" dirty="0"/>
              <a:t>Pre-stock high-demand categories like Silk before peak seasons (e.g., festivals in September</a:t>
            </a:r>
          </a:p>
        </p:txBody>
      </p:sp>
      <p:sp>
        <p:nvSpPr>
          <p:cNvPr id="4" name="TextBox 3">
            <a:extLst>
              <a:ext uri="{FF2B5EF4-FFF2-40B4-BE49-F238E27FC236}">
                <a16:creationId xmlns:a16="http://schemas.microsoft.com/office/drawing/2014/main" id="{CFBBD910-26BE-1A66-01B2-EDF5BD5928B7}"/>
              </a:ext>
            </a:extLst>
          </p:cNvPr>
          <p:cNvSpPr txBox="1"/>
          <p:nvPr/>
        </p:nvSpPr>
        <p:spPr>
          <a:xfrm>
            <a:off x="3801870" y="4351867"/>
            <a:ext cx="8331199" cy="2123658"/>
          </a:xfrm>
          <a:prstGeom prst="rect">
            <a:avLst/>
          </a:prstGeom>
          <a:noFill/>
        </p:spPr>
        <p:txBody>
          <a:bodyPr wrap="square" rtlCol="0">
            <a:spAutoFit/>
          </a:bodyPr>
          <a:lstStyle/>
          <a:p>
            <a:r>
              <a:rPr lang="en-US" b="1" dirty="0"/>
              <a:t>Demand-Supply Gap Optimization</a:t>
            </a:r>
          </a:p>
          <a:p>
            <a:pPr marL="285750" indent="-285750">
              <a:buFont typeface="Arial" panose="020B0604020202020204" pitchFamily="34" charset="0"/>
              <a:buChar char="•"/>
            </a:pPr>
            <a:r>
              <a:rPr lang="en-US" sz="1600" dirty="0"/>
              <a:t>Increase procurement for understocked but high-demand items.</a:t>
            </a:r>
          </a:p>
          <a:p>
            <a:pPr marL="285750" indent="-285750">
              <a:buFont typeface="Arial" panose="020B0604020202020204" pitchFamily="34" charset="0"/>
              <a:buChar char="•"/>
            </a:pPr>
            <a:r>
              <a:rPr lang="en-US" sz="1600" dirty="0"/>
              <a:t>Reduce procurement or run clearance campaigns for overstocked items (e.g., Cotton with surplus).</a:t>
            </a:r>
          </a:p>
          <a:p>
            <a:r>
              <a:rPr lang="en-US" b="1" dirty="0"/>
              <a:t>ABC Analysis Utilization</a:t>
            </a:r>
          </a:p>
          <a:p>
            <a:pPr marL="285750" indent="-285750">
              <a:buFont typeface="Arial" panose="020B0604020202020204" pitchFamily="34" charset="0"/>
              <a:buChar char="•"/>
            </a:pPr>
            <a:r>
              <a:rPr lang="en-US" sz="1600" dirty="0"/>
              <a:t>Focus tighter inventory control and procurement strategies on Category A items (Silk, Meena Cotton).</a:t>
            </a:r>
          </a:p>
          <a:p>
            <a:pPr marL="285750" indent="-285750">
              <a:buFont typeface="Arial" panose="020B0604020202020204" pitchFamily="34" charset="0"/>
              <a:buChar char="•"/>
            </a:pPr>
            <a:r>
              <a:rPr lang="en-US" sz="1600" dirty="0"/>
              <a:t>Review and optimize Category C items for clearance or repurposing.</a:t>
            </a:r>
          </a:p>
        </p:txBody>
      </p:sp>
    </p:spTree>
    <p:extLst>
      <p:ext uri="{BB962C8B-B14F-4D97-AF65-F5344CB8AC3E}">
        <p14:creationId xmlns:p14="http://schemas.microsoft.com/office/powerpoint/2010/main" val="2937465589"/>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B002-B6D9-BA4E-E6A6-CE6D4359DD0B}"/>
              </a:ext>
            </a:extLst>
          </p:cNvPr>
          <p:cNvSpPr>
            <a:spLocks noGrp="1"/>
          </p:cNvSpPr>
          <p:nvPr>
            <p:ph type="title"/>
          </p:nvPr>
        </p:nvSpPr>
        <p:spPr>
          <a:xfrm>
            <a:off x="2231136" y="2834640"/>
            <a:ext cx="7729728" cy="1188720"/>
          </a:xfrm>
        </p:spPr>
        <p:txBody>
          <a:bodyPr/>
          <a:lstStyle/>
          <a:p>
            <a:r>
              <a:rPr lang="en-IN" dirty="0"/>
              <a:t>THANK YOU</a:t>
            </a:r>
          </a:p>
        </p:txBody>
      </p:sp>
    </p:spTree>
    <p:extLst>
      <p:ext uri="{BB962C8B-B14F-4D97-AF65-F5344CB8AC3E}">
        <p14:creationId xmlns:p14="http://schemas.microsoft.com/office/powerpoint/2010/main" val="35510608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5CFE-752D-7DF2-A7DA-BC50F56E955A}"/>
              </a:ext>
            </a:extLst>
          </p:cNvPr>
          <p:cNvSpPr>
            <a:spLocks noGrp="1"/>
          </p:cNvSpPr>
          <p:nvPr>
            <p:ph type="title"/>
          </p:nvPr>
        </p:nvSpPr>
        <p:spPr>
          <a:xfrm>
            <a:off x="2231136" y="992124"/>
            <a:ext cx="7729728" cy="1188720"/>
          </a:xfrm>
        </p:spPr>
        <p:txBody>
          <a:bodyPr/>
          <a:lstStyle/>
          <a:p>
            <a:r>
              <a:rPr lang="en-IN" dirty="0"/>
              <a:t>Project Overview</a:t>
            </a:r>
          </a:p>
        </p:txBody>
      </p:sp>
      <p:sp>
        <p:nvSpPr>
          <p:cNvPr id="3" name="Content Placeholder 2">
            <a:extLst>
              <a:ext uri="{FF2B5EF4-FFF2-40B4-BE49-F238E27FC236}">
                <a16:creationId xmlns:a16="http://schemas.microsoft.com/office/drawing/2014/main" id="{BB174AF6-0F6E-AA57-8750-1553832B70A3}"/>
              </a:ext>
            </a:extLst>
          </p:cNvPr>
          <p:cNvSpPr>
            <a:spLocks noGrp="1"/>
          </p:cNvSpPr>
          <p:nvPr>
            <p:ph idx="1"/>
          </p:nvPr>
        </p:nvSpPr>
        <p:spPr>
          <a:xfrm>
            <a:off x="2231136" y="2485644"/>
            <a:ext cx="7827264" cy="4025223"/>
          </a:xfrm>
        </p:spPr>
        <p:txBody>
          <a:bodyPr>
            <a:normAutofit/>
          </a:bodyPr>
          <a:lstStyle/>
          <a:p>
            <a:pPr marL="0" indent="0">
              <a:buNone/>
            </a:pPr>
            <a:r>
              <a:rPr lang="en-US" b="1" dirty="0"/>
              <a:t>Objective</a:t>
            </a:r>
            <a:r>
              <a:rPr lang="en-US" sz="1600" dirty="0"/>
              <a:t>:  Improve profitability and efficiency of a traditional textile shop through data-driven strategies.</a:t>
            </a:r>
          </a:p>
          <a:p>
            <a:pPr marL="0" indent="0">
              <a:buNone/>
            </a:pPr>
            <a:r>
              <a:rPr lang="en-US" b="1" dirty="0"/>
              <a:t>Main Problems Faced: </a:t>
            </a:r>
          </a:p>
          <a:p>
            <a:r>
              <a:rPr lang="en-US" sz="1600" dirty="0"/>
              <a:t>Customer churn and low customer footfall</a:t>
            </a:r>
          </a:p>
          <a:p>
            <a:r>
              <a:rPr lang="en-US" sz="1600" dirty="0"/>
              <a:t>Credit defaulters</a:t>
            </a:r>
          </a:p>
          <a:p>
            <a:r>
              <a:rPr lang="en-US" sz="1600" dirty="0"/>
              <a:t>Poor Inventory Management</a:t>
            </a:r>
          </a:p>
          <a:p>
            <a:pPr marL="0" indent="0">
              <a:buNone/>
            </a:pPr>
            <a:r>
              <a:rPr lang="en-US" b="1" dirty="0"/>
              <a:t>Focus Areas</a:t>
            </a:r>
            <a:r>
              <a:rPr lang="en-US" dirty="0"/>
              <a:t>:</a:t>
            </a:r>
          </a:p>
          <a:p>
            <a:pPr marL="742950" lvl="1" indent="-285750">
              <a:buFont typeface="Arial" panose="020B0604020202020204" pitchFamily="34" charset="0"/>
              <a:buChar char="•"/>
            </a:pPr>
            <a:r>
              <a:rPr lang="en-US" dirty="0"/>
              <a:t>Credit &amp; Inventory Optimization</a:t>
            </a:r>
          </a:p>
          <a:p>
            <a:pPr marL="742950" lvl="1" indent="-285750">
              <a:buFont typeface="Arial" panose="020B0604020202020204" pitchFamily="34" charset="0"/>
              <a:buChar char="•"/>
            </a:pPr>
            <a:r>
              <a:rPr lang="en-US" dirty="0"/>
              <a:t>Customer Segmentation</a:t>
            </a:r>
          </a:p>
          <a:p>
            <a:pPr marL="742950" lvl="1" indent="-285750">
              <a:buFont typeface="Arial" panose="020B0604020202020204" pitchFamily="34" charset="0"/>
              <a:buChar char="•"/>
            </a:pPr>
            <a:r>
              <a:rPr lang="en-US" dirty="0"/>
              <a:t>Demand Forecasting</a:t>
            </a:r>
          </a:p>
          <a:p>
            <a:pPr marL="742950" lvl="1" indent="-285750">
              <a:buFont typeface="Arial" panose="020B0604020202020204" pitchFamily="34" charset="0"/>
              <a:buChar char="•"/>
            </a:pPr>
            <a:r>
              <a:rPr lang="en-US" dirty="0"/>
              <a:t>Sales Trend Analysis</a:t>
            </a:r>
          </a:p>
          <a:p>
            <a:pPr marL="0" indent="0">
              <a:buNone/>
            </a:pPr>
            <a:endParaRPr lang="en-IN" sz="1600" dirty="0"/>
          </a:p>
        </p:txBody>
      </p:sp>
      <p:sp>
        <p:nvSpPr>
          <p:cNvPr id="5" name="Rectangle 2">
            <a:extLst>
              <a:ext uri="{FF2B5EF4-FFF2-40B4-BE49-F238E27FC236}">
                <a16:creationId xmlns:a16="http://schemas.microsoft.com/office/drawing/2014/main" id="{C8F5EE17-E8CC-8D59-E464-10715C289A7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386AB188-A349-02E2-6F00-048C4E6E2B11}"/>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62945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9CEB-290D-22C3-5794-A5FB19CC3D6B}"/>
              </a:ext>
            </a:extLst>
          </p:cNvPr>
          <p:cNvSpPr>
            <a:spLocks noGrp="1"/>
          </p:cNvSpPr>
          <p:nvPr>
            <p:ph type="title"/>
          </p:nvPr>
        </p:nvSpPr>
        <p:spPr/>
        <p:txBody>
          <a:bodyPr/>
          <a:lstStyle/>
          <a:p>
            <a:r>
              <a:rPr lang="en-IN" dirty="0"/>
              <a:t>Data collected</a:t>
            </a:r>
          </a:p>
        </p:txBody>
      </p:sp>
      <p:sp>
        <p:nvSpPr>
          <p:cNvPr id="3" name="Content Placeholder 2">
            <a:extLst>
              <a:ext uri="{FF2B5EF4-FFF2-40B4-BE49-F238E27FC236}">
                <a16:creationId xmlns:a16="http://schemas.microsoft.com/office/drawing/2014/main" id="{B7AF5059-A28A-68E8-E5DB-8D46497C39B9}"/>
              </a:ext>
            </a:extLst>
          </p:cNvPr>
          <p:cNvSpPr>
            <a:spLocks noGrp="1"/>
          </p:cNvSpPr>
          <p:nvPr>
            <p:ph idx="1"/>
          </p:nvPr>
        </p:nvSpPr>
        <p:spPr/>
        <p:txBody>
          <a:bodyPr/>
          <a:lstStyle/>
          <a:p>
            <a:r>
              <a:rPr lang="en-IN" dirty="0"/>
              <a:t>Time period of data collected- 5 Years (September 2019 to January 2025)</a:t>
            </a:r>
          </a:p>
          <a:p>
            <a:r>
              <a:rPr lang="en-IN" dirty="0"/>
              <a:t>Excel sheets:</a:t>
            </a:r>
          </a:p>
          <a:p>
            <a:pPr lvl="1"/>
            <a:r>
              <a:rPr lang="en-IN" dirty="0"/>
              <a:t>Inventory Codes: Holds Inventory Codes along with names and cost price and selling price</a:t>
            </a:r>
          </a:p>
          <a:p>
            <a:pPr lvl="1"/>
            <a:r>
              <a:rPr lang="en-IN" dirty="0"/>
              <a:t>Customer ID and Locality: Customer ID , Name and Locality</a:t>
            </a:r>
          </a:p>
          <a:p>
            <a:pPr lvl="1"/>
            <a:r>
              <a:rPr lang="en-IN" dirty="0"/>
              <a:t>Sales : Sales data for all customers</a:t>
            </a:r>
          </a:p>
          <a:p>
            <a:pPr lvl="1"/>
            <a:r>
              <a:rPr lang="en-IN" dirty="0"/>
              <a:t>Credit Data: Remaining Credit of each customer and amount paid in a transaction</a:t>
            </a:r>
          </a:p>
          <a:p>
            <a:pPr marL="228600" lvl="1" indent="0">
              <a:buNone/>
            </a:pPr>
            <a:endParaRPr lang="en-IN" dirty="0"/>
          </a:p>
        </p:txBody>
      </p:sp>
    </p:spTree>
    <p:extLst>
      <p:ext uri="{BB962C8B-B14F-4D97-AF65-F5344CB8AC3E}">
        <p14:creationId xmlns:p14="http://schemas.microsoft.com/office/powerpoint/2010/main" val="2475781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459E-997B-6724-29CA-479F28FAC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F161E7-BC0F-7BAF-6AA8-6691A2DDBF83}"/>
              </a:ext>
            </a:extLst>
          </p:cNvPr>
          <p:cNvSpPr>
            <a:spLocks noGrp="1"/>
          </p:cNvSpPr>
          <p:nvPr>
            <p:ph type="title"/>
          </p:nvPr>
        </p:nvSpPr>
        <p:spPr/>
        <p:txBody>
          <a:bodyPr/>
          <a:lstStyle/>
          <a:p>
            <a:r>
              <a:rPr lang="en-US" dirty="0"/>
              <a:t>SOLUTION APPROACH</a:t>
            </a:r>
            <a:endParaRPr lang="en-IN" dirty="0"/>
          </a:p>
        </p:txBody>
      </p:sp>
      <p:sp>
        <p:nvSpPr>
          <p:cNvPr id="3" name="Content Placeholder 2">
            <a:extLst>
              <a:ext uri="{FF2B5EF4-FFF2-40B4-BE49-F238E27FC236}">
                <a16:creationId xmlns:a16="http://schemas.microsoft.com/office/drawing/2014/main" id="{3C05A510-5257-07D4-B069-C3F3A7532792}"/>
              </a:ext>
            </a:extLst>
          </p:cNvPr>
          <p:cNvSpPr>
            <a:spLocks noGrp="1"/>
          </p:cNvSpPr>
          <p:nvPr>
            <p:ph idx="1"/>
          </p:nvPr>
        </p:nvSpPr>
        <p:spPr/>
        <p:txBody>
          <a:bodyPr/>
          <a:lstStyle/>
          <a:p>
            <a:pPr>
              <a:buFont typeface="Arial" panose="020B0604020202020204" pitchFamily="34" charset="0"/>
              <a:buChar char="•"/>
            </a:pPr>
            <a:r>
              <a:rPr lang="en-IN" dirty="0"/>
              <a:t>Credit Risk Profiling: Segmented customers (Low, Med, High, Critical Risk)</a:t>
            </a:r>
          </a:p>
          <a:p>
            <a:pPr>
              <a:buFont typeface="Arial" panose="020B0604020202020204" pitchFamily="34" charset="0"/>
              <a:buChar char="•"/>
            </a:pPr>
            <a:r>
              <a:rPr lang="en-IN" dirty="0"/>
              <a:t>Inventory Optimization: ABC &amp; Pareto Analysis + ROP calculation</a:t>
            </a:r>
          </a:p>
          <a:p>
            <a:pPr>
              <a:buFont typeface="Arial" panose="020B0604020202020204" pitchFamily="34" charset="0"/>
              <a:buChar char="•"/>
            </a:pPr>
            <a:r>
              <a:rPr lang="en-IN" dirty="0"/>
              <a:t>Customer Insights: RFM Segmentation + product preference mapping</a:t>
            </a:r>
          </a:p>
          <a:p>
            <a:pPr>
              <a:buFont typeface="Arial" panose="020B0604020202020204" pitchFamily="34" charset="0"/>
              <a:buChar char="•"/>
            </a:pPr>
            <a:r>
              <a:rPr lang="en-IN" dirty="0"/>
              <a:t>Tools: Python, ARIMA, Prophet, Seaborn, Excel</a:t>
            </a:r>
          </a:p>
          <a:p>
            <a:pPr>
              <a:buFont typeface="Arial" panose="020B0604020202020204" pitchFamily="34" charset="0"/>
              <a:buChar char="•"/>
            </a:pPr>
            <a:r>
              <a:rPr lang="en-US" dirty="0"/>
              <a:t>RCA + 5 Whys for root causes (e.g., why stockouts happen)</a:t>
            </a:r>
            <a:endParaRPr lang="en-IN" dirty="0"/>
          </a:p>
        </p:txBody>
      </p:sp>
    </p:spTree>
    <p:extLst>
      <p:ext uri="{BB962C8B-B14F-4D97-AF65-F5344CB8AC3E}">
        <p14:creationId xmlns:p14="http://schemas.microsoft.com/office/powerpoint/2010/main" val="7316490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5D9-6C61-D731-D479-23AF92201993}"/>
              </a:ext>
            </a:extLst>
          </p:cNvPr>
          <p:cNvSpPr>
            <a:spLocks noGrp="1"/>
          </p:cNvSpPr>
          <p:nvPr>
            <p:ph type="title"/>
          </p:nvPr>
        </p:nvSpPr>
        <p:spPr>
          <a:xfrm>
            <a:off x="889339" y="76362"/>
            <a:ext cx="4486656" cy="1141497"/>
          </a:xfrm>
        </p:spPr>
        <p:txBody>
          <a:bodyPr>
            <a:normAutofit fontScale="90000"/>
          </a:bodyPr>
          <a:lstStyle/>
          <a:p>
            <a:r>
              <a:rPr lang="en-US" b="1" dirty="0"/>
              <a:t>Customer Credit Risk Profiling &amp; Segmentation</a:t>
            </a:r>
            <a:endParaRPr lang="en-IN" dirty="0"/>
          </a:p>
        </p:txBody>
      </p:sp>
      <p:pic>
        <p:nvPicPr>
          <p:cNvPr id="8" name="Content Placeholder 7">
            <a:extLst>
              <a:ext uri="{FF2B5EF4-FFF2-40B4-BE49-F238E27FC236}">
                <a16:creationId xmlns:a16="http://schemas.microsoft.com/office/drawing/2014/main" id="{E1C87FB4-C0D8-6EB7-9661-DF71A2CAFB70}"/>
              </a:ext>
            </a:extLst>
          </p:cNvPr>
          <p:cNvPicPr>
            <a:picLocks noGrp="1" noChangeAspect="1"/>
          </p:cNvPicPr>
          <p:nvPr>
            <p:ph idx="1"/>
          </p:nvPr>
        </p:nvPicPr>
        <p:blipFill>
          <a:blip r:embed="rId2"/>
          <a:stretch>
            <a:fillRect/>
          </a:stretch>
        </p:blipFill>
        <p:spPr>
          <a:xfrm>
            <a:off x="6735763" y="1479271"/>
            <a:ext cx="4816475" cy="3899459"/>
          </a:xfrm>
        </p:spPr>
      </p:pic>
      <p:sp>
        <p:nvSpPr>
          <p:cNvPr id="4" name="Text Placeholder 3">
            <a:extLst>
              <a:ext uri="{FF2B5EF4-FFF2-40B4-BE49-F238E27FC236}">
                <a16:creationId xmlns:a16="http://schemas.microsoft.com/office/drawing/2014/main" id="{80FAA32A-F07F-F573-2B54-11A1C0A1B913}"/>
              </a:ext>
            </a:extLst>
          </p:cNvPr>
          <p:cNvSpPr>
            <a:spLocks noGrp="1"/>
          </p:cNvSpPr>
          <p:nvPr>
            <p:ph type="body" sz="half" idx="2"/>
          </p:nvPr>
        </p:nvSpPr>
        <p:spPr>
          <a:xfrm>
            <a:off x="0" y="1217860"/>
            <a:ext cx="6096000" cy="2710674"/>
          </a:xfrm>
        </p:spPr>
        <p:txBody>
          <a:bodyPr>
            <a:normAutofit/>
          </a:bodyPr>
          <a:lstStyle/>
          <a:p>
            <a:r>
              <a:rPr lang="en-IN" b="1" dirty="0"/>
              <a:t>Objective</a:t>
            </a:r>
            <a:r>
              <a:rPr lang="en-IN" dirty="0"/>
              <a:t> :</a:t>
            </a:r>
            <a:r>
              <a:rPr lang="en-US" b="1" dirty="0"/>
              <a:t> </a:t>
            </a:r>
            <a:r>
              <a:rPr lang="en-US" dirty="0"/>
              <a:t>Identify high-risk credit customers and apply risk-adjusted policies to reduce overdue payments and credit losses</a:t>
            </a:r>
            <a:br>
              <a:rPr lang="en-US" dirty="0"/>
            </a:br>
            <a:r>
              <a:rPr lang="en-IN" b="1" dirty="0"/>
              <a:t>Key Metrics Used</a:t>
            </a:r>
            <a:endParaRPr lang="en-US" b="1" dirty="0"/>
          </a:p>
          <a:p>
            <a:pPr>
              <a:buFont typeface="Arial" panose="020B0604020202020204" pitchFamily="34" charset="0"/>
              <a:buChar char="•"/>
            </a:pPr>
            <a:r>
              <a:rPr lang="en-US" b="1" dirty="0"/>
              <a:t>Total Credit Availed</a:t>
            </a:r>
            <a:r>
              <a:rPr lang="en-US" dirty="0"/>
              <a:t> – Tracks credit-based purchases.</a:t>
            </a:r>
          </a:p>
          <a:p>
            <a:pPr>
              <a:buFont typeface="Arial" panose="020B0604020202020204" pitchFamily="34" charset="0"/>
              <a:buChar char="•"/>
            </a:pPr>
            <a:r>
              <a:rPr lang="en-US" b="1" dirty="0"/>
              <a:t>Repayment Delays</a:t>
            </a:r>
            <a:r>
              <a:rPr lang="en-US" dirty="0"/>
              <a:t> – Avg. number of days late.</a:t>
            </a:r>
          </a:p>
          <a:p>
            <a:pPr>
              <a:buFont typeface="Arial" panose="020B0604020202020204" pitchFamily="34" charset="0"/>
              <a:buChar char="•"/>
            </a:pPr>
            <a:r>
              <a:rPr lang="en-US" b="1" dirty="0"/>
              <a:t>Credit Utilization Rate</a:t>
            </a:r>
            <a:r>
              <a:rPr lang="en-US" dirty="0"/>
              <a:t> – Credit used / Credit allowed.</a:t>
            </a:r>
          </a:p>
          <a:p>
            <a:pPr>
              <a:buFont typeface="Arial" panose="020B0604020202020204" pitchFamily="34" charset="0"/>
              <a:buChar char="•"/>
            </a:pPr>
            <a:r>
              <a:rPr lang="en-US" b="1" dirty="0"/>
              <a:t>Outstanding Balance</a:t>
            </a:r>
            <a:r>
              <a:rPr lang="en-US" dirty="0"/>
              <a:t> – Total unpaid dues.</a:t>
            </a:r>
          </a:p>
          <a:p>
            <a:pPr>
              <a:buFont typeface="Arial" panose="020B0604020202020204" pitchFamily="34" charset="0"/>
              <a:buChar char="•"/>
            </a:pPr>
            <a:r>
              <a:rPr lang="en-US" b="1" dirty="0"/>
              <a:t>Credit Period Overrun</a:t>
            </a:r>
            <a:r>
              <a:rPr lang="en-US" dirty="0"/>
              <a:t> – How long credit period exceeded.</a:t>
            </a:r>
          </a:p>
          <a:p>
            <a:pPr>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9E6B3B51-080F-E936-19EF-0D3AE7AA7E5B}"/>
              </a:ext>
            </a:extLst>
          </p:cNvPr>
          <p:cNvSpPr txBox="1"/>
          <p:nvPr/>
        </p:nvSpPr>
        <p:spPr>
          <a:xfrm>
            <a:off x="-1" y="3928534"/>
            <a:ext cx="6095999" cy="2939266"/>
          </a:xfrm>
          <a:prstGeom prst="rect">
            <a:avLst/>
          </a:prstGeom>
          <a:noFill/>
        </p:spPr>
        <p:txBody>
          <a:bodyPr wrap="square" rtlCol="0">
            <a:spAutoFit/>
          </a:bodyPr>
          <a:lstStyle/>
          <a:p>
            <a:pPr algn="ctr" defTabSz="914400">
              <a:spcBef>
                <a:spcPts val="1000"/>
              </a:spcBef>
              <a:buClr>
                <a:schemeClr val="accent2"/>
              </a:buClr>
              <a:buFont typeface="Arial" panose="020B0604020202020204" pitchFamily="34" charset="0"/>
              <a:buNone/>
            </a:pPr>
            <a:r>
              <a:rPr lang="en-US" sz="1500" b="1" dirty="0">
                <a:solidFill>
                  <a:srgbClr val="FFFFFF"/>
                </a:solidFill>
              </a:rPr>
              <a:t>Risk Segmentation Logic (Short Summary)</a:t>
            </a:r>
          </a:p>
          <a:p>
            <a:pPr algn="ctr" defTabSz="914400">
              <a:spcBef>
                <a:spcPts val="1000"/>
              </a:spcBef>
              <a:buClr>
                <a:schemeClr val="accent2"/>
              </a:buClr>
              <a:buFont typeface="Arial" panose="020B0604020202020204" pitchFamily="34" charset="0"/>
              <a:buNone/>
            </a:pPr>
            <a:r>
              <a:rPr lang="en-US" sz="1500" b="1" dirty="0">
                <a:solidFill>
                  <a:srgbClr val="FFFFFF"/>
                </a:solidFill>
              </a:rPr>
              <a:t>Based on these metrics, customers were segmented into three tiers:</a:t>
            </a:r>
          </a:p>
          <a:p>
            <a:pPr algn="ctr" defTabSz="914400">
              <a:spcBef>
                <a:spcPts val="1000"/>
              </a:spcBef>
              <a:buClr>
                <a:schemeClr val="accent2"/>
              </a:buClr>
              <a:buFont typeface="Arial" panose="020B0604020202020204" pitchFamily="34" charset="0"/>
              <a:buChar char="•"/>
            </a:pPr>
            <a:r>
              <a:rPr lang="en-US" sz="1500" b="1" dirty="0">
                <a:solidFill>
                  <a:srgbClr val="FFFFFF"/>
                </a:solidFill>
              </a:rPr>
              <a:t>High-Risk: </a:t>
            </a:r>
            <a:r>
              <a:rPr lang="en-US" sz="1500" dirty="0">
                <a:solidFill>
                  <a:srgbClr val="FFFFFF"/>
                </a:solidFill>
              </a:rPr>
              <a:t>Long delays, high utilization, and overdue balances.</a:t>
            </a:r>
          </a:p>
          <a:p>
            <a:pPr algn="ctr" defTabSz="914400">
              <a:spcBef>
                <a:spcPts val="1000"/>
              </a:spcBef>
              <a:buClr>
                <a:schemeClr val="accent2"/>
              </a:buClr>
              <a:buFont typeface="Arial" panose="020B0604020202020204" pitchFamily="34" charset="0"/>
              <a:buChar char="•"/>
            </a:pPr>
            <a:r>
              <a:rPr lang="en-US" sz="1500" b="1" dirty="0">
                <a:solidFill>
                  <a:srgbClr val="FFFFFF"/>
                </a:solidFill>
              </a:rPr>
              <a:t>Moderate-Risk:  </a:t>
            </a:r>
            <a:r>
              <a:rPr lang="en-US" sz="1500" dirty="0">
                <a:solidFill>
                  <a:srgbClr val="FFFFFF"/>
                </a:solidFill>
              </a:rPr>
              <a:t>Some delays and moderate balances.</a:t>
            </a:r>
          </a:p>
          <a:p>
            <a:pPr algn="ctr" defTabSz="914400">
              <a:spcBef>
                <a:spcPts val="1000"/>
              </a:spcBef>
              <a:buClr>
                <a:schemeClr val="accent2"/>
              </a:buClr>
              <a:buFont typeface="Arial" panose="020B0604020202020204" pitchFamily="34" charset="0"/>
              <a:buChar char="•"/>
            </a:pPr>
            <a:r>
              <a:rPr lang="en-US" sz="1500" b="1" dirty="0">
                <a:solidFill>
                  <a:srgbClr val="FFFFFF"/>
                </a:solidFill>
              </a:rPr>
              <a:t>Low-Risk</a:t>
            </a:r>
            <a:r>
              <a:rPr lang="en-US" sz="1500" dirty="0">
                <a:solidFill>
                  <a:srgbClr val="FFFFFF"/>
                </a:solidFill>
              </a:rPr>
              <a:t>:   Timely repayments and low credit utilization</a:t>
            </a:r>
            <a:r>
              <a:rPr lang="en-US" sz="1500" b="1" dirty="0">
                <a:solidFill>
                  <a:srgbClr val="FFFFFF"/>
                </a:solidFill>
              </a:rPr>
              <a:t>.</a:t>
            </a:r>
          </a:p>
          <a:p>
            <a:pPr algn="ctr" defTabSz="914400">
              <a:spcBef>
                <a:spcPts val="1000"/>
              </a:spcBef>
              <a:buClr>
                <a:schemeClr val="accent2"/>
              </a:buClr>
              <a:buFont typeface="Arial" panose="020B0604020202020204" pitchFamily="34" charset="0"/>
              <a:buChar char="•"/>
            </a:pPr>
            <a:r>
              <a:rPr lang="en-US" sz="1500" b="1" dirty="0">
                <a:solidFill>
                  <a:srgbClr val="FFFFFF"/>
                </a:solidFill>
              </a:rPr>
              <a:t>Insights:</a:t>
            </a:r>
          </a:p>
          <a:p>
            <a:pPr algn="ctr" defTabSz="914400">
              <a:spcBef>
                <a:spcPts val="1000"/>
              </a:spcBef>
              <a:buClr>
                <a:schemeClr val="accent2"/>
              </a:buClr>
              <a:buFont typeface="Arial" panose="020B0604020202020204" pitchFamily="34" charset="0"/>
              <a:buChar char="•"/>
            </a:pPr>
            <a:r>
              <a:rPr lang="en-US" sz="1500" dirty="0">
                <a:solidFill>
                  <a:srgbClr val="FFFFFF"/>
                </a:solidFill>
              </a:rPr>
              <a:t>Most of the customer lie in the Medium Risk range followed by Low Risk indicating a need for credit restructuring.</a:t>
            </a:r>
          </a:p>
        </p:txBody>
      </p:sp>
    </p:spTree>
    <p:extLst>
      <p:ext uri="{BB962C8B-B14F-4D97-AF65-F5344CB8AC3E}">
        <p14:creationId xmlns:p14="http://schemas.microsoft.com/office/powerpoint/2010/main" val="11708664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7C982-9675-03E4-1D2D-AEBC0A121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F502A-E766-80FE-AED0-26CC4A9F90CE}"/>
              </a:ext>
            </a:extLst>
          </p:cNvPr>
          <p:cNvSpPr>
            <a:spLocks noGrp="1"/>
          </p:cNvSpPr>
          <p:nvPr>
            <p:ph type="title"/>
          </p:nvPr>
        </p:nvSpPr>
        <p:spPr>
          <a:xfrm>
            <a:off x="889339" y="398095"/>
            <a:ext cx="4486656" cy="1141497"/>
          </a:xfrm>
        </p:spPr>
        <p:txBody>
          <a:bodyPr>
            <a:normAutofit/>
          </a:bodyPr>
          <a:lstStyle/>
          <a:p>
            <a:r>
              <a:rPr lang="en-US" b="1" dirty="0"/>
              <a:t>Inventory Optimization</a:t>
            </a:r>
            <a:endParaRPr lang="en-IN" dirty="0"/>
          </a:p>
        </p:txBody>
      </p:sp>
      <p:sp>
        <p:nvSpPr>
          <p:cNvPr id="4" name="Text Placeholder 3">
            <a:extLst>
              <a:ext uri="{FF2B5EF4-FFF2-40B4-BE49-F238E27FC236}">
                <a16:creationId xmlns:a16="http://schemas.microsoft.com/office/drawing/2014/main" id="{76CB1203-0794-E649-A872-D214A77D6AFF}"/>
              </a:ext>
            </a:extLst>
          </p:cNvPr>
          <p:cNvSpPr>
            <a:spLocks noGrp="1"/>
          </p:cNvSpPr>
          <p:nvPr>
            <p:ph type="body" sz="half" idx="2"/>
          </p:nvPr>
        </p:nvSpPr>
        <p:spPr>
          <a:xfrm>
            <a:off x="889339" y="1856585"/>
            <a:ext cx="4486656" cy="4865948"/>
          </a:xfrm>
        </p:spPr>
        <p:txBody>
          <a:bodyPr>
            <a:normAutofit/>
          </a:bodyPr>
          <a:lstStyle/>
          <a:p>
            <a:r>
              <a:rPr lang="en-IN" b="1" dirty="0"/>
              <a:t>Objective</a:t>
            </a:r>
            <a:r>
              <a:rPr lang="en-IN" dirty="0"/>
              <a:t> </a:t>
            </a:r>
            <a:r>
              <a:rPr lang="en-US" dirty="0"/>
              <a:t>To improve inventory planning and reduce deadstock by identifying fast-moving, slow-moving, and overstocked items, and aligning procurement strategies with actual demand patterns</a:t>
            </a:r>
          </a:p>
          <a:p>
            <a:pPr algn="l"/>
            <a:r>
              <a:rPr lang="en-US" dirty="0"/>
              <a:t>Analytical Methods Used: </a:t>
            </a:r>
          </a:p>
          <a:p>
            <a:pPr algn="l"/>
            <a:r>
              <a:rPr lang="en-US" dirty="0"/>
              <a:t>ABC Analysis, </a:t>
            </a:r>
            <a:r>
              <a:rPr lang="en-IN" dirty="0"/>
              <a:t>Stock Turnover Rate</a:t>
            </a:r>
          </a:p>
          <a:p>
            <a:pPr algn="l"/>
            <a:r>
              <a:rPr lang="en-US" b="1" dirty="0"/>
              <a:t>Insights Generated</a:t>
            </a:r>
          </a:p>
          <a:p>
            <a:pPr>
              <a:buFont typeface="Arial" panose="020B0604020202020204" pitchFamily="34" charset="0"/>
              <a:buChar char="•"/>
            </a:pPr>
            <a:r>
              <a:rPr lang="en-US" dirty="0"/>
              <a:t>Over 40% of deadstock came from low-margin synthetic items with low turnover.</a:t>
            </a:r>
          </a:p>
          <a:p>
            <a:pPr>
              <a:buFont typeface="Arial" panose="020B0604020202020204" pitchFamily="34" charset="0"/>
              <a:buChar char="•"/>
            </a:pPr>
            <a:r>
              <a:rPr lang="en-US" dirty="0"/>
              <a:t>Silk products had the highest revenue contribution but faced occasional stockouts.</a:t>
            </a:r>
          </a:p>
          <a:p>
            <a:pPr>
              <a:buFont typeface="Arial" panose="020B0604020202020204" pitchFamily="34" charset="0"/>
              <a:buChar char="•"/>
            </a:pPr>
            <a:r>
              <a:rPr lang="en-US" dirty="0"/>
              <a:t>Accessories (buttons, borders) often overstocked due to poor demand forecasting.</a:t>
            </a:r>
          </a:p>
          <a:p>
            <a:pPr algn="l"/>
            <a:endParaRPr lang="en-US" dirty="0"/>
          </a:p>
        </p:txBody>
      </p:sp>
      <p:pic>
        <p:nvPicPr>
          <p:cNvPr id="7" name="Content Placeholder 6">
            <a:extLst>
              <a:ext uri="{FF2B5EF4-FFF2-40B4-BE49-F238E27FC236}">
                <a16:creationId xmlns:a16="http://schemas.microsoft.com/office/drawing/2014/main" id="{C5CE2662-90DA-7703-A574-9467FAC11FEB}"/>
              </a:ext>
            </a:extLst>
          </p:cNvPr>
          <p:cNvPicPr>
            <a:picLocks noGrp="1" noChangeAspect="1"/>
          </p:cNvPicPr>
          <p:nvPr>
            <p:ph idx="1"/>
          </p:nvPr>
        </p:nvPicPr>
        <p:blipFill>
          <a:blip r:embed="rId2"/>
          <a:stretch>
            <a:fillRect/>
          </a:stretch>
        </p:blipFill>
        <p:spPr>
          <a:xfrm>
            <a:off x="6096000" y="220133"/>
            <a:ext cx="6164114" cy="2514601"/>
          </a:xfrm>
        </p:spPr>
      </p:pic>
      <p:pic>
        <p:nvPicPr>
          <p:cNvPr id="10" name="Picture 9">
            <a:extLst>
              <a:ext uri="{FF2B5EF4-FFF2-40B4-BE49-F238E27FC236}">
                <a16:creationId xmlns:a16="http://schemas.microsoft.com/office/drawing/2014/main" id="{A8454C0C-204A-62BE-1EF8-7647A7531A94}"/>
              </a:ext>
            </a:extLst>
          </p:cNvPr>
          <p:cNvPicPr>
            <a:picLocks noChangeAspect="1"/>
          </p:cNvPicPr>
          <p:nvPr/>
        </p:nvPicPr>
        <p:blipFill>
          <a:blip r:embed="rId3"/>
          <a:stretch>
            <a:fillRect/>
          </a:stretch>
        </p:blipFill>
        <p:spPr>
          <a:xfrm>
            <a:off x="6096000" y="3031067"/>
            <a:ext cx="6096000" cy="3505200"/>
          </a:xfrm>
          <a:prstGeom prst="rect">
            <a:avLst/>
          </a:prstGeom>
        </p:spPr>
      </p:pic>
    </p:spTree>
    <p:extLst>
      <p:ext uri="{BB962C8B-B14F-4D97-AF65-F5344CB8AC3E}">
        <p14:creationId xmlns:p14="http://schemas.microsoft.com/office/powerpoint/2010/main" val="3227592794"/>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AD79-6585-EBDC-8D0C-2807AA8DB115}"/>
              </a:ext>
            </a:extLst>
          </p:cNvPr>
          <p:cNvSpPr>
            <a:spLocks noGrp="1"/>
          </p:cNvSpPr>
          <p:nvPr>
            <p:ph type="title"/>
          </p:nvPr>
        </p:nvSpPr>
        <p:spPr>
          <a:xfrm>
            <a:off x="769620" y="127000"/>
            <a:ext cx="4486656" cy="1141497"/>
          </a:xfrm>
        </p:spPr>
        <p:txBody>
          <a:bodyPr/>
          <a:lstStyle/>
          <a:p>
            <a:r>
              <a:rPr lang="en-IN" b="1" dirty="0"/>
              <a:t>Demand-Supply Gap</a:t>
            </a:r>
            <a:endParaRPr lang="en-IN" dirty="0"/>
          </a:p>
        </p:txBody>
      </p:sp>
      <p:pic>
        <p:nvPicPr>
          <p:cNvPr id="7" name="Content Placeholder 6">
            <a:extLst>
              <a:ext uri="{FF2B5EF4-FFF2-40B4-BE49-F238E27FC236}">
                <a16:creationId xmlns:a16="http://schemas.microsoft.com/office/drawing/2014/main" id="{E3F4462D-73BA-B8F7-7F28-70FB52766A95}"/>
              </a:ext>
            </a:extLst>
          </p:cNvPr>
          <p:cNvPicPr>
            <a:picLocks noGrp="1" noChangeAspect="1"/>
          </p:cNvPicPr>
          <p:nvPr>
            <p:ph idx="1"/>
          </p:nvPr>
        </p:nvPicPr>
        <p:blipFill>
          <a:blip r:embed="rId2"/>
          <a:stretch>
            <a:fillRect/>
          </a:stretch>
        </p:blipFill>
        <p:spPr>
          <a:xfrm>
            <a:off x="6096000" y="551481"/>
            <a:ext cx="6119292" cy="2599267"/>
          </a:xfrm>
        </p:spPr>
      </p:pic>
      <p:sp>
        <p:nvSpPr>
          <p:cNvPr id="4" name="Text Placeholder 3">
            <a:extLst>
              <a:ext uri="{FF2B5EF4-FFF2-40B4-BE49-F238E27FC236}">
                <a16:creationId xmlns:a16="http://schemas.microsoft.com/office/drawing/2014/main" id="{73DA47B2-18ED-A6C0-90F3-60C2F2065965}"/>
              </a:ext>
            </a:extLst>
          </p:cNvPr>
          <p:cNvSpPr>
            <a:spLocks noGrp="1"/>
          </p:cNvSpPr>
          <p:nvPr>
            <p:ph type="body" sz="half" idx="2"/>
          </p:nvPr>
        </p:nvSpPr>
        <p:spPr>
          <a:xfrm>
            <a:off x="0" y="1268497"/>
            <a:ext cx="6096000" cy="2355236"/>
          </a:xfrm>
        </p:spPr>
        <p:txBody>
          <a:bodyPr/>
          <a:lstStyle/>
          <a:p>
            <a:r>
              <a:rPr lang="en-IN" b="1" dirty="0"/>
              <a:t>Objective:</a:t>
            </a:r>
            <a:r>
              <a:rPr lang="en-US" dirty="0"/>
              <a:t>To detect mismatches between customer demand and inventory availability, especially during peak festival seasons, and improve proactive planning through time series forecasting.</a:t>
            </a:r>
            <a:endParaRPr lang="en-IN" b="1" dirty="0"/>
          </a:p>
          <a:p>
            <a:pPr algn="l"/>
            <a:r>
              <a:rPr lang="en-US" dirty="0"/>
              <a:t>Key Metrics &amp; Techniques Used:</a:t>
            </a:r>
          </a:p>
          <a:p>
            <a:pPr marL="285750" indent="-285750" algn="l">
              <a:buFont typeface="Arial" panose="020B0604020202020204" pitchFamily="34" charset="0"/>
              <a:buChar char="•"/>
            </a:pPr>
            <a:r>
              <a:rPr lang="en-IN" b="1" dirty="0"/>
              <a:t>Historical Sales Trend</a:t>
            </a:r>
            <a:endParaRPr lang="en-IN" dirty="0"/>
          </a:p>
          <a:p>
            <a:pPr marL="285750" indent="-285750" algn="l">
              <a:buFont typeface="Arial" panose="020B0604020202020204" pitchFamily="34" charset="0"/>
              <a:buChar char="•"/>
            </a:pPr>
            <a:r>
              <a:rPr lang="en-IN" b="1" dirty="0"/>
              <a:t>Demand-Supply Gap %</a:t>
            </a:r>
            <a:endParaRPr lang="en-IN" dirty="0"/>
          </a:p>
          <a:p>
            <a:pPr marL="285750" indent="-285750" algn="l">
              <a:buFont typeface="Arial" panose="020B0604020202020204" pitchFamily="34" charset="0"/>
              <a:buChar char="•"/>
            </a:pPr>
            <a:r>
              <a:rPr lang="en-IN" b="1" dirty="0"/>
              <a:t>Time Series Forecasting</a:t>
            </a:r>
            <a:endParaRPr lang="en-IN" dirty="0"/>
          </a:p>
        </p:txBody>
      </p:sp>
      <p:sp>
        <p:nvSpPr>
          <p:cNvPr id="5" name="TextBox 4">
            <a:extLst>
              <a:ext uri="{FF2B5EF4-FFF2-40B4-BE49-F238E27FC236}">
                <a16:creationId xmlns:a16="http://schemas.microsoft.com/office/drawing/2014/main" id="{218F8926-9AEB-D384-A228-9E9A6E19AF10}"/>
              </a:ext>
            </a:extLst>
          </p:cNvPr>
          <p:cNvSpPr txBox="1"/>
          <p:nvPr/>
        </p:nvSpPr>
        <p:spPr>
          <a:xfrm>
            <a:off x="59267" y="3623733"/>
            <a:ext cx="6036733" cy="2682786"/>
          </a:xfrm>
          <a:prstGeom prst="rect">
            <a:avLst/>
          </a:prstGeom>
          <a:noFill/>
        </p:spPr>
        <p:txBody>
          <a:bodyPr wrap="square" rtlCol="0">
            <a:spAutoFit/>
          </a:bodyPr>
          <a:lstStyle/>
          <a:p>
            <a:pPr defTabSz="914400">
              <a:spcBef>
                <a:spcPts val="1000"/>
              </a:spcBef>
              <a:buClr>
                <a:schemeClr val="accent2"/>
              </a:buClr>
              <a:buFont typeface="Arial" panose="020B0604020202020204" pitchFamily="34" charset="0"/>
              <a:buNone/>
            </a:pPr>
            <a:r>
              <a:rPr lang="en-US" sz="1500" b="1" dirty="0">
                <a:solidFill>
                  <a:srgbClr val="FFFFFF"/>
                </a:solidFill>
              </a:rPr>
              <a:t>Insights Identified</a:t>
            </a:r>
          </a:p>
          <a:p>
            <a:pPr defTabSz="914400">
              <a:spcBef>
                <a:spcPts val="1000"/>
              </a:spcBef>
              <a:buClr>
                <a:schemeClr val="accent2"/>
              </a:buClr>
              <a:buFont typeface="Arial" panose="020B0604020202020204" pitchFamily="34" charset="0"/>
              <a:buChar char="•"/>
            </a:pPr>
            <a:r>
              <a:rPr lang="en-US" sz="1500" b="1" dirty="0">
                <a:solidFill>
                  <a:srgbClr val="FFFFFF"/>
                </a:solidFill>
              </a:rPr>
              <a:t>Silk: Experienced 25–30% demand spike during Diwali &amp; wedding seasons but often understocked due to reactive procurement.</a:t>
            </a:r>
          </a:p>
          <a:p>
            <a:pPr defTabSz="914400">
              <a:spcBef>
                <a:spcPts val="1000"/>
              </a:spcBef>
              <a:buClr>
                <a:schemeClr val="accent2"/>
              </a:buClr>
              <a:buFont typeface="Arial" panose="020B0604020202020204" pitchFamily="34" charset="0"/>
              <a:buChar char="•"/>
            </a:pPr>
            <a:r>
              <a:rPr lang="en-US" sz="1500" b="1" dirty="0">
                <a:solidFill>
                  <a:srgbClr val="FFFFFF"/>
                </a:solidFill>
              </a:rPr>
              <a:t>Synthetic: Frequently overstocked even during low seasons due to outdated purchase cycles.</a:t>
            </a:r>
          </a:p>
          <a:p>
            <a:pPr defTabSz="914400">
              <a:spcBef>
                <a:spcPts val="1000"/>
              </a:spcBef>
              <a:buClr>
                <a:schemeClr val="accent2"/>
              </a:buClr>
              <a:buFont typeface="Arial" panose="020B0604020202020204" pitchFamily="34" charset="0"/>
              <a:buChar char="•"/>
            </a:pPr>
            <a:r>
              <a:rPr lang="en-US" sz="1500" b="1" dirty="0">
                <a:solidFill>
                  <a:srgbClr val="FFFFFF"/>
                </a:solidFill>
              </a:rPr>
              <a:t>Accessories: Showed erratic demand, but strong association with Cotton during Pongal (from basket analysis).</a:t>
            </a:r>
          </a:p>
          <a:p>
            <a:pPr defTabSz="914400">
              <a:spcBef>
                <a:spcPts val="1000"/>
              </a:spcBef>
              <a:buClr>
                <a:schemeClr val="accent2"/>
              </a:buClr>
              <a:buFont typeface="Arial" panose="020B0604020202020204" pitchFamily="34" charset="0"/>
              <a:buChar char="•"/>
            </a:pPr>
            <a:r>
              <a:rPr lang="en-US" sz="1500" b="1" dirty="0">
                <a:solidFill>
                  <a:srgbClr val="FFFFFF"/>
                </a:solidFill>
              </a:rPr>
              <a:t>Stockout frequency highest in Silk (avg. 4 times/month in Oct–Dec).</a:t>
            </a:r>
          </a:p>
        </p:txBody>
      </p:sp>
      <p:pic>
        <p:nvPicPr>
          <p:cNvPr id="9" name="Picture 8">
            <a:extLst>
              <a:ext uri="{FF2B5EF4-FFF2-40B4-BE49-F238E27FC236}">
                <a16:creationId xmlns:a16="http://schemas.microsoft.com/office/drawing/2014/main" id="{87692E4E-C43D-8337-68E4-36F169A11263}"/>
              </a:ext>
            </a:extLst>
          </p:cNvPr>
          <p:cNvPicPr>
            <a:picLocks noChangeAspect="1"/>
          </p:cNvPicPr>
          <p:nvPr/>
        </p:nvPicPr>
        <p:blipFill>
          <a:blip r:embed="rId3"/>
          <a:stretch>
            <a:fillRect/>
          </a:stretch>
        </p:blipFill>
        <p:spPr>
          <a:xfrm>
            <a:off x="6096000" y="3623733"/>
            <a:ext cx="6096000" cy="3221554"/>
          </a:xfrm>
          <a:prstGeom prst="rect">
            <a:avLst/>
          </a:prstGeom>
        </p:spPr>
      </p:pic>
    </p:spTree>
    <p:extLst>
      <p:ext uri="{BB962C8B-B14F-4D97-AF65-F5344CB8AC3E}">
        <p14:creationId xmlns:p14="http://schemas.microsoft.com/office/powerpoint/2010/main" val="225119885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1CFB-05A7-1AC0-778D-4443D89BEDEE}"/>
              </a:ext>
            </a:extLst>
          </p:cNvPr>
          <p:cNvSpPr>
            <a:spLocks noGrp="1"/>
          </p:cNvSpPr>
          <p:nvPr>
            <p:ph type="title"/>
          </p:nvPr>
        </p:nvSpPr>
        <p:spPr>
          <a:xfrm>
            <a:off x="769620" y="59428"/>
            <a:ext cx="4486656" cy="1141497"/>
          </a:xfrm>
        </p:spPr>
        <p:txBody>
          <a:bodyPr>
            <a:normAutofit/>
          </a:bodyPr>
          <a:lstStyle/>
          <a:p>
            <a:r>
              <a:rPr lang="en-US" dirty="0"/>
              <a:t>Customer Preference Analysis</a:t>
            </a:r>
            <a:endParaRPr lang="en-IN" dirty="0"/>
          </a:p>
        </p:txBody>
      </p:sp>
      <p:pic>
        <p:nvPicPr>
          <p:cNvPr id="6" name="Content Placeholder 5">
            <a:extLst>
              <a:ext uri="{FF2B5EF4-FFF2-40B4-BE49-F238E27FC236}">
                <a16:creationId xmlns:a16="http://schemas.microsoft.com/office/drawing/2014/main" id="{42D23350-7BD7-5B94-E942-A210E01C9BA4}"/>
              </a:ext>
            </a:extLst>
          </p:cNvPr>
          <p:cNvPicPr>
            <a:picLocks noGrp="1" noChangeAspect="1"/>
          </p:cNvPicPr>
          <p:nvPr>
            <p:ph idx="1"/>
          </p:nvPr>
        </p:nvPicPr>
        <p:blipFill>
          <a:blip r:embed="rId2"/>
          <a:stretch>
            <a:fillRect/>
          </a:stretch>
        </p:blipFill>
        <p:spPr>
          <a:xfrm>
            <a:off x="6096000" y="1994907"/>
            <a:ext cx="6049859" cy="3030906"/>
          </a:xfrm>
        </p:spPr>
      </p:pic>
      <p:sp>
        <p:nvSpPr>
          <p:cNvPr id="4" name="Text Placeholder 3">
            <a:extLst>
              <a:ext uri="{FF2B5EF4-FFF2-40B4-BE49-F238E27FC236}">
                <a16:creationId xmlns:a16="http://schemas.microsoft.com/office/drawing/2014/main" id="{28CC80FD-2A1A-9214-DC21-848C8C7F6157}"/>
              </a:ext>
            </a:extLst>
          </p:cNvPr>
          <p:cNvSpPr>
            <a:spLocks noGrp="1"/>
          </p:cNvSpPr>
          <p:nvPr>
            <p:ph type="body" sz="half" idx="2"/>
          </p:nvPr>
        </p:nvSpPr>
        <p:spPr>
          <a:xfrm>
            <a:off x="0" y="1354667"/>
            <a:ext cx="6096000" cy="2421466"/>
          </a:xfrm>
        </p:spPr>
        <p:txBody>
          <a:bodyPr>
            <a:normAutofit fontScale="92500" lnSpcReduction="10000"/>
          </a:bodyPr>
          <a:lstStyle/>
          <a:p>
            <a:r>
              <a:rPr lang="en-US" b="1" dirty="0"/>
              <a:t>Objective</a:t>
            </a:r>
            <a:r>
              <a:rPr lang="en-US" dirty="0"/>
              <a:t>: To analyze customer purchasing behavior by product category and price segment, identifying trends to inform marketing and pricing strategies.</a:t>
            </a:r>
            <a:endParaRPr lang="en-IN" dirty="0"/>
          </a:p>
          <a:p>
            <a:pPr algn="l"/>
            <a:r>
              <a:rPr lang="en-IN" dirty="0"/>
              <a:t>Key Metrics:</a:t>
            </a:r>
          </a:p>
          <a:p>
            <a:pPr algn="l"/>
            <a:r>
              <a:rPr lang="en-US" dirty="0"/>
              <a:t>Unit Sales by Price Segment</a:t>
            </a:r>
            <a:r>
              <a:rPr lang="en-IN" dirty="0"/>
              <a:t>:</a:t>
            </a:r>
          </a:p>
          <a:p>
            <a:pPr marL="342900" indent="-342900" algn="l">
              <a:buFont typeface="+mj-lt"/>
              <a:buAutoNum type="arabicPeriod"/>
            </a:pPr>
            <a:r>
              <a:rPr lang="en-US" dirty="0"/>
              <a:t>Breaks down unit sales across three price segments:</a:t>
            </a:r>
          </a:p>
          <a:p>
            <a:pPr marL="1085850" lvl="2" indent="-171450">
              <a:buFont typeface="Arial" panose="020B0604020202020204" pitchFamily="34" charset="0"/>
              <a:buChar char="•"/>
            </a:pPr>
            <a:r>
              <a:rPr lang="en-US" sz="1500" dirty="0">
                <a:solidFill>
                  <a:srgbClr val="FFFFFF"/>
                </a:solidFill>
              </a:rPr>
              <a:t>Low (Below ₹500)</a:t>
            </a:r>
          </a:p>
          <a:p>
            <a:pPr marL="1085850" lvl="2" indent="-171450">
              <a:buFont typeface="Arial" panose="020B0604020202020204" pitchFamily="34" charset="0"/>
              <a:buChar char="•"/>
            </a:pPr>
            <a:r>
              <a:rPr lang="en-US" sz="1500" dirty="0">
                <a:solidFill>
                  <a:srgbClr val="FFFFFF"/>
                </a:solidFill>
              </a:rPr>
              <a:t>Medium (₹500–₹1000)</a:t>
            </a:r>
          </a:p>
          <a:p>
            <a:pPr marL="1085850" lvl="2" indent="-171450">
              <a:buFont typeface="Arial" panose="020B0604020202020204" pitchFamily="34" charset="0"/>
              <a:buChar char="•"/>
            </a:pPr>
            <a:r>
              <a:rPr lang="en-US" sz="1500" dirty="0">
                <a:solidFill>
                  <a:srgbClr val="FFFFFF"/>
                </a:solidFill>
              </a:rPr>
              <a:t>Premium (Above ₹1000)</a:t>
            </a:r>
          </a:p>
          <a:p>
            <a:pPr algn="l"/>
            <a:endParaRPr lang="en-IN" dirty="0"/>
          </a:p>
          <a:p>
            <a:endParaRPr lang="en-US" dirty="0"/>
          </a:p>
        </p:txBody>
      </p:sp>
      <p:sp>
        <p:nvSpPr>
          <p:cNvPr id="7" name="TextBox 6">
            <a:extLst>
              <a:ext uri="{FF2B5EF4-FFF2-40B4-BE49-F238E27FC236}">
                <a16:creationId xmlns:a16="http://schemas.microsoft.com/office/drawing/2014/main" id="{B0576436-C688-374A-E1DF-BC388B2FE9D7}"/>
              </a:ext>
            </a:extLst>
          </p:cNvPr>
          <p:cNvSpPr txBox="1"/>
          <p:nvPr/>
        </p:nvSpPr>
        <p:spPr>
          <a:xfrm>
            <a:off x="0" y="3929875"/>
            <a:ext cx="6096000" cy="2609945"/>
          </a:xfrm>
          <a:prstGeom prst="rect">
            <a:avLst/>
          </a:prstGeom>
          <a:noFill/>
        </p:spPr>
        <p:txBody>
          <a:bodyPr wrap="square" rtlCol="0">
            <a:spAutoFit/>
          </a:bodyPr>
          <a:lstStyle/>
          <a:p>
            <a:pPr defTabSz="914400">
              <a:lnSpc>
                <a:spcPct val="90000"/>
              </a:lnSpc>
              <a:spcBef>
                <a:spcPts val="1000"/>
              </a:spcBef>
              <a:buClr>
                <a:schemeClr val="accent2"/>
              </a:buClr>
              <a:buNone/>
            </a:pPr>
            <a:r>
              <a:rPr lang="en-US" sz="1400" b="1" dirty="0">
                <a:solidFill>
                  <a:srgbClr val="FFFFFF"/>
                </a:solidFill>
              </a:rPr>
              <a:t>Key Insights:</a:t>
            </a:r>
          </a:p>
          <a:p>
            <a:pPr defTabSz="914400">
              <a:lnSpc>
                <a:spcPct val="90000"/>
              </a:lnSpc>
              <a:spcBef>
                <a:spcPts val="1000"/>
              </a:spcBef>
              <a:buClr>
                <a:schemeClr val="accent2"/>
              </a:buClr>
              <a:buFont typeface="Arial" panose="020B0604020202020204" pitchFamily="34" charset="0"/>
              <a:buChar char="•"/>
            </a:pPr>
            <a:r>
              <a:rPr lang="en-US" sz="1400" b="1" dirty="0">
                <a:solidFill>
                  <a:srgbClr val="FFFFFF"/>
                </a:solidFill>
              </a:rPr>
              <a:t>Cotton: </a:t>
            </a:r>
            <a:r>
              <a:rPr lang="en-US" sz="1400" dirty="0">
                <a:solidFill>
                  <a:srgbClr val="FFFFFF"/>
                </a:solidFill>
              </a:rPr>
              <a:t>Leads in overall sales volume due to affordability, comfort, and everyday usability. It's especially relevant in climates that favor breathable fabrics. Cotton dominates the Medium Price Segment</a:t>
            </a:r>
            <a:r>
              <a:rPr lang="en-US" sz="1400" b="1" dirty="0">
                <a:solidFill>
                  <a:srgbClr val="FFFFFF"/>
                </a:solidFill>
              </a:rPr>
              <a:t>.</a:t>
            </a:r>
          </a:p>
          <a:p>
            <a:pPr defTabSz="914400">
              <a:lnSpc>
                <a:spcPct val="90000"/>
              </a:lnSpc>
              <a:spcBef>
                <a:spcPts val="1000"/>
              </a:spcBef>
              <a:buClr>
                <a:schemeClr val="accent2"/>
              </a:buClr>
              <a:buFont typeface="Arial" panose="020B0604020202020204" pitchFamily="34" charset="0"/>
              <a:buChar char="•"/>
            </a:pPr>
            <a:r>
              <a:rPr lang="en-US" sz="1400" b="1" dirty="0">
                <a:solidFill>
                  <a:srgbClr val="FFFFFF"/>
                </a:solidFill>
              </a:rPr>
              <a:t>Silk: </a:t>
            </a:r>
            <a:r>
              <a:rPr lang="en-US" sz="1400" dirty="0">
                <a:solidFill>
                  <a:srgbClr val="FFFFFF"/>
                </a:solidFill>
              </a:rPr>
              <a:t>Ranks second in total sales but is most popular in the Premium Segment, indicating that customers are willing to pay more for luxury or festive wear. This supports strategies for premium branding</a:t>
            </a:r>
            <a:r>
              <a:rPr lang="en-US" sz="1400" b="1" dirty="0">
                <a:solidFill>
                  <a:srgbClr val="FFFFFF"/>
                </a:solidFill>
              </a:rPr>
              <a:t>.</a:t>
            </a:r>
          </a:p>
          <a:p>
            <a:pPr defTabSz="914400">
              <a:lnSpc>
                <a:spcPct val="90000"/>
              </a:lnSpc>
              <a:spcBef>
                <a:spcPts val="1000"/>
              </a:spcBef>
              <a:buClr>
                <a:schemeClr val="accent2"/>
              </a:buClr>
              <a:buFont typeface="Arial" panose="020B0604020202020204" pitchFamily="34" charset="0"/>
              <a:buChar char="•"/>
            </a:pPr>
            <a:r>
              <a:rPr lang="en-US" sz="1400" b="1" dirty="0">
                <a:solidFill>
                  <a:srgbClr val="FFFFFF"/>
                </a:solidFill>
              </a:rPr>
              <a:t>Synthetic Products: </a:t>
            </a:r>
            <a:r>
              <a:rPr lang="en-US" sz="1400" dirty="0">
                <a:solidFill>
                  <a:srgbClr val="FFFFFF"/>
                </a:solidFill>
              </a:rPr>
              <a:t>Mostly concentrated in the Medium Price Segment, suggesting that budget-sensitive buyers are the primary consumers. They are absent from the Premium Segment, signaling limited perceived value at higher price points</a:t>
            </a:r>
            <a:r>
              <a:rPr lang="en-US" sz="1400" b="1" dirty="0">
                <a:solidFill>
                  <a:srgbClr val="FFFFFF"/>
                </a:solidFill>
              </a:rPr>
              <a:t>.</a:t>
            </a:r>
          </a:p>
        </p:txBody>
      </p:sp>
    </p:spTree>
    <p:extLst>
      <p:ext uri="{BB962C8B-B14F-4D97-AF65-F5344CB8AC3E}">
        <p14:creationId xmlns:p14="http://schemas.microsoft.com/office/powerpoint/2010/main" val="296241561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9D6D-D5AA-5504-C5D1-65108F6C8A60}"/>
              </a:ext>
            </a:extLst>
          </p:cNvPr>
          <p:cNvSpPr>
            <a:spLocks noGrp="1"/>
          </p:cNvSpPr>
          <p:nvPr>
            <p:ph type="title"/>
          </p:nvPr>
        </p:nvSpPr>
        <p:spPr>
          <a:xfrm>
            <a:off x="2231136" y="0"/>
            <a:ext cx="7729728" cy="1754326"/>
          </a:xfrm>
        </p:spPr>
        <p:txBody>
          <a:bodyPr>
            <a:normAutofit fontScale="90000"/>
          </a:bodyPr>
          <a:lstStyle/>
          <a:p>
            <a:pPr>
              <a:lnSpc>
                <a:spcPct val="100000"/>
              </a:lnSpc>
            </a:pPr>
            <a:r>
              <a:rPr lang="en-IN" dirty="0"/>
              <a:t>Recommendations</a:t>
            </a:r>
            <a:br>
              <a:rPr lang="en-IN" dirty="0"/>
            </a:br>
            <a:r>
              <a:rPr lang="en-IN" b="1" dirty="0"/>
              <a:t>Customer Segmentation &amp; Credit Management</a:t>
            </a:r>
            <a:br>
              <a:rPr lang="en-IN" dirty="0"/>
            </a:br>
            <a:endParaRPr lang="en-IN" dirty="0"/>
          </a:p>
        </p:txBody>
      </p:sp>
      <p:sp>
        <p:nvSpPr>
          <p:cNvPr id="3" name="Content Placeholder 2">
            <a:extLst>
              <a:ext uri="{FF2B5EF4-FFF2-40B4-BE49-F238E27FC236}">
                <a16:creationId xmlns:a16="http://schemas.microsoft.com/office/drawing/2014/main" id="{D330CB80-973B-108E-00D5-D019CD8501D2}"/>
              </a:ext>
            </a:extLst>
          </p:cNvPr>
          <p:cNvSpPr>
            <a:spLocks noGrp="1"/>
          </p:cNvSpPr>
          <p:nvPr>
            <p:ph idx="1"/>
          </p:nvPr>
        </p:nvSpPr>
        <p:spPr>
          <a:xfrm>
            <a:off x="0" y="1774445"/>
            <a:ext cx="7484532" cy="2171022"/>
          </a:xfrm>
        </p:spPr>
        <p:txBody>
          <a:bodyPr>
            <a:normAutofit/>
          </a:bodyPr>
          <a:lstStyle/>
          <a:p>
            <a:r>
              <a:rPr lang="en-US" sz="2000" b="1" dirty="0"/>
              <a:t>Credit Limit Recommendations</a:t>
            </a:r>
          </a:p>
          <a:p>
            <a:pPr lvl="1"/>
            <a:r>
              <a:rPr lang="en-US" sz="1800" b="1" dirty="0"/>
              <a:t>Low-Risk</a:t>
            </a:r>
            <a:r>
              <a:rPr lang="en-US" sz="1800" dirty="0"/>
              <a:t>: Increase credit limit to encourage higher spending.</a:t>
            </a:r>
          </a:p>
          <a:p>
            <a:pPr lvl="1"/>
            <a:r>
              <a:rPr lang="en-US" sz="1800" b="1" dirty="0"/>
              <a:t>Medium-Risk</a:t>
            </a:r>
            <a:r>
              <a:rPr lang="en-US" sz="1800" dirty="0"/>
              <a:t>: Cap credit at 80% of previous peak usage.</a:t>
            </a:r>
          </a:p>
          <a:p>
            <a:pPr lvl="1"/>
            <a:r>
              <a:rPr lang="en-US" sz="1800" b="1" dirty="0"/>
              <a:t>High-Risk</a:t>
            </a:r>
            <a:r>
              <a:rPr lang="en-US" sz="1800" dirty="0"/>
              <a:t>: Reduce credit limit or require prepayment before new purchases</a:t>
            </a:r>
            <a:endParaRPr lang="en-US" dirty="0"/>
          </a:p>
        </p:txBody>
      </p:sp>
      <p:sp>
        <p:nvSpPr>
          <p:cNvPr id="4" name="TextBox 3">
            <a:extLst>
              <a:ext uri="{FF2B5EF4-FFF2-40B4-BE49-F238E27FC236}">
                <a16:creationId xmlns:a16="http://schemas.microsoft.com/office/drawing/2014/main" id="{65DF4F0A-1BC1-957C-43EC-9A9C0BAA5F5E}"/>
              </a:ext>
            </a:extLst>
          </p:cNvPr>
          <p:cNvSpPr txBox="1"/>
          <p:nvPr/>
        </p:nvSpPr>
        <p:spPr>
          <a:xfrm>
            <a:off x="3742266" y="4451807"/>
            <a:ext cx="8331199" cy="1754326"/>
          </a:xfrm>
          <a:prstGeom prst="rect">
            <a:avLst/>
          </a:prstGeom>
          <a:noFill/>
        </p:spPr>
        <p:txBody>
          <a:bodyPr wrap="square" rtlCol="0">
            <a:spAutoFit/>
          </a:bodyPr>
          <a:lstStyle/>
          <a:p>
            <a:r>
              <a:rPr lang="en-US" b="1" dirty="0"/>
              <a:t>Positive Incentive Programs:</a:t>
            </a:r>
          </a:p>
          <a:p>
            <a:pPr marL="285750" indent="-285750">
              <a:buFont typeface="Arial" panose="020B0604020202020204" pitchFamily="34" charset="0"/>
              <a:buChar char="•"/>
            </a:pPr>
            <a:r>
              <a:rPr lang="en-US" dirty="0"/>
              <a:t>Offer discounts for early balance clearance.</a:t>
            </a:r>
          </a:p>
          <a:p>
            <a:pPr marL="285750" indent="-285750">
              <a:buFont typeface="Arial" panose="020B0604020202020204" pitchFamily="34" charset="0"/>
              <a:buChar char="•"/>
            </a:pPr>
            <a:r>
              <a:rPr lang="en-US" dirty="0"/>
              <a:t>Provide bonus credit for </a:t>
            </a:r>
            <a:r>
              <a:rPr lang="en-US" b="1" dirty="0"/>
              <a:t>consistent on-time payments</a:t>
            </a:r>
            <a:r>
              <a:rPr lang="en-US" dirty="0"/>
              <a:t>.</a:t>
            </a:r>
          </a:p>
          <a:p>
            <a:pPr marL="285750" indent="-285750">
              <a:buFont typeface="Arial" panose="020B0604020202020204" pitchFamily="34" charset="0"/>
              <a:buChar char="•"/>
            </a:pPr>
            <a:r>
              <a:rPr lang="en-US" dirty="0"/>
              <a:t>Introduce “streak rewards” — longer streaks of timely payments unlock better credit terms.</a:t>
            </a:r>
          </a:p>
          <a:p>
            <a:pPr marL="285750" indent="-285750">
              <a:buFont typeface="Arial" panose="020B0604020202020204" pitchFamily="34" charset="0"/>
              <a:buChar char="•"/>
            </a:pPr>
            <a:r>
              <a:rPr lang="en-US" dirty="0"/>
              <a:t>Use personalized spending challenges to improve financial habits.</a:t>
            </a:r>
          </a:p>
        </p:txBody>
      </p:sp>
    </p:spTree>
    <p:extLst>
      <p:ext uri="{BB962C8B-B14F-4D97-AF65-F5344CB8AC3E}">
        <p14:creationId xmlns:p14="http://schemas.microsoft.com/office/powerpoint/2010/main" val="469932325"/>
      </p:ext>
    </p:extLst>
  </p:cSld>
  <p:clrMapOvr>
    <a:masterClrMapping/>
  </p:clrMapOvr>
  <p:transition spd="slow">
    <p:push dir="u"/>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338</TotalTime>
  <Words>906</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Optimizing Customer Retention Strategies for Retail Apparel Business</vt:lpstr>
      <vt:lpstr>Project Overview</vt:lpstr>
      <vt:lpstr>Data collected</vt:lpstr>
      <vt:lpstr>SOLUTION APPROACH</vt:lpstr>
      <vt:lpstr>Customer Credit Risk Profiling &amp; Segmentation</vt:lpstr>
      <vt:lpstr>Inventory Optimization</vt:lpstr>
      <vt:lpstr>Demand-Supply Gap</vt:lpstr>
      <vt:lpstr>Customer Preference Analysis</vt:lpstr>
      <vt:lpstr>Recommendations Customer Segmentation &amp; Credit Management </vt:lpstr>
      <vt:lpstr>Recommendations Inventory Optimization &amp; Customer Retention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MURALI</dc:creator>
  <cp:lastModifiedBy>KARTHIK MURALI</cp:lastModifiedBy>
  <cp:revision>1</cp:revision>
  <dcterms:created xsi:type="dcterms:W3CDTF">2025-04-22T13:37:17Z</dcterms:created>
  <dcterms:modified xsi:type="dcterms:W3CDTF">2025-04-24T03:43:09Z</dcterms:modified>
</cp:coreProperties>
</file>