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Без стил, мрежа в таблица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Без стил, без мрежа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61FF94A-74BE-4F8F-9F10-B58DDC5FF5EF}" type="datetimeFigureOut">
              <a:rPr lang="bg-BG" smtClean="0"/>
              <a:t>20.8.2019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DF2B604-F82E-4D47-BB09-80061A0D32C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79619324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F94A-74BE-4F8F-9F10-B58DDC5FF5EF}" type="datetimeFigureOut">
              <a:rPr lang="bg-BG" smtClean="0"/>
              <a:t>20.8.2019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B604-F82E-4D47-BB09-80061A0D32C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2281017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F94A-74BE-4F8F-9F10-B58DDC5FF5EF}" type="datetimeFigureOut">
              <a:rPr lang="bg-BG" smtClean="0"/>
              <a:t>20.8.2019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B604-F82E-4D47-BB09-80061A0D32C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5477347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F94A-74BE-4F8F-9F10-B58DDC5FF5EF}" type="datetimeFigureOut">
              <a:rPr lang="bg-BG" smtClean="0"/>
              <a:t>20.8.2019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B604-F82E-4D47-BB09-80061A0D32CB}" type="slidenum">
              <a:rPr lang="bg-BG" smtClean="0"/>
              <a:t>‹#›</a:t>
            </a:fld>
            <a:endParaRPr lang="bg-BG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676173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F94A-74BE-4F8F-9F10-B58DDC5FF5EF}" type="datetimeFigureOut">
              <a:rPr lang="bg-BG" smtClean="0"/>
              <a:t>20.8.2019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B604-F82E-4D47-BB09-80061A0D32C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55448530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F94A-74BE-4F8F-9F10-B58DDC5FF5EF}" type="datetimeFigureOut">
              <a:rPr lang="bg-BG" smtClean="0"/>
              <a:t>20.8.2019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B604-F82E-4D47-BB09-80061A0D32C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7913696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F94A-74BE-4F8F-9F10-B58DDC5FF5EF}" type="datetimeFigureOut">
              <a:rPr lang="bg-BG" smtClean="0"/>
              <a:t>20.8.2019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B604-F82E-4D47-BB09-80061A0D32C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3117289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F94A-74BE-4F8F-9F10-B58DDC5FF5EF}" type="datetimeFigureOut">
              <a:rPr lang="bg-BG" smtClean="0"/>
              <a:t>20.8.2019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B604-F82E-4D47-BB09-80061A0D32C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20458620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F94A-74BE-4F8F-9F10-B58DDC5FF5EF}" type="datetimeFigureOut">
              <a:rPr lang="bg-BG" smtClean="0"/>
              <a:t>20.8.2019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B604-F82E-4D47-BB09-80061A0D32C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7359694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F94A-74BE-4F8F-9F10-B58DDC5FF5EF}" type="datetimeFigureOut">
              <a:rPr lang="bg-BG" smtClean="0"/>
              <a:t>20.8.2019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B604-F82E-4D47-BB09-80061A0D32C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2791945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F94A-74BE-4F8F-9F10-B58DDC5FF5EF}" type="datetimeFigureOut">
              <a:rPr lang="bg-BG" smtClean="0"/>
              <a:t>20.8.2019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B604-F82E-4D47-BB09-80061A0D32C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7065135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F94A-74BE-4F8F-9F10-B58DDC5FF5EF}" type="datetimeFigureOut">
              <a:rPr lang="bg-BG" smtClean="0"/>
              <a:t>20.8.2019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B604-F82E-4D47-BB09-80061A0D32C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4487946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F94A-74BE-4F8F-9F10-B58DDC5FF5EF}" type="datetimeFigureOut">
              <a:rPr lang="bg-BG" smtClean="0"/>
              <a:t>20.8.2019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B604-F82E-4D47-BB09-80061A0D32C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875608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F94A-74BE-4F8F-9F10-B58DDC5FF5EF}" type="datetimeFigureOut">
              <a:rPr lang="bg-BG" smtClean="0"/>
              <a:t>20.8.2019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B604-F82E-4D47-BB09-80061A0D32C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75459440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F94A-74BE-4F8F-9F10-B58DDC5FF5EF}" type="datetimeFigureOut">
              <a:rPr lang="bg-BG" smtClean="0"/>
              <a:t>20.8.2019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B604-F82E-4D47-BB09-80061A0D32C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7841910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F94A-74BE-4F8F-9F10-B58DDC5FF5EF}" type="datetimeFigureOut">
              <a:rPr lang="bg-BG" smtClean="0"/>
              <a:t>20.8.2019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B604-F82E-4D47-BB09-80061A0D32C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35018961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F94A-74BE-4F8F-9F10-B58DDC5FF5EF}" type="datetimeFigureOut">
              <a:rPr lang="bg-BG" smtClean="0"/>
              <a:t>20.8.2019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B604-F82E-4D47-BB09-80061A0D32C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7760534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FF94A-74BE-4F8F-9F10-B58DDC5FF5EF}" type="datetimeFigureOut">
              <a:rPr lang="bg-BG" smtClean="0"/>
              <a:t>20.8.2019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2B604-F82E-4D47-BB09-80061A0D32C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039715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50D5D95-D655-4CBE-B499-A93A71BA0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Разширяване на ГРАФИ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4D19A6D0-97E2-4CCE-B16B-7E92946BA8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0BFEF53D-3F14-473D-8342-837A0CFE94CA}"/>
              </a:ext>
            </a:extLst>
          </p:cNvPr>
          <p:cNvSpPr txBox="1"/>
          <p:nvPr/>
        </p:nvSpPr>
        <p:spPr>
          <a:xfrm>
            <a:off x="8295869" y="6488668"/>
            <a:ext cx="3896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Изготвил: Илиян Йорданов </a:t>
            </a:r>
            <a:r>
              <a:rPr lang="bg-BG" dirty="0" err="1"/>
              <a:t>Йорданов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45863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B13C9D2-1B82-4835-B07B-7DF39F16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ТРЕНИРОВЪЧНИ ЗАДАЧИ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E404DA7-CB24-4C09-BAB8-1A269C3E0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§"/>
            </a:pPr>
            <a:r>
              <a:rPr lang="bg-BG" dirty="0"/>
              <a:t>Задачите бяха от:</a:t>
            </a:r>
          </a:p>
          <a:p>
            <a:pPr lvl="1">
              <a:buFont typeface="Symbol" panose="05050102010706020507" pitchFamily="18" charset="2"/>
              <a:buChar char="§"/>
            </a:pPr>
            <a:r>
              <a:rPr lang="bg-BG" dirty="0"/>
              <a:t>Пролетен турнир, 2013 г., С група</a:t>
            </a:r>
          </a:p>
          <a:p>
            <a:pPr lvl="1">
              <a:buFont typeface="Symbol" panose="05050102010706020507" pitchFamily="18" charset="2"/>
              <a:buChar char="§"/>
            </a:pPr>
            <a:r>
              <a:rPr lang="bg-BG" dirty="0"/>
              <a:t>Зимен турнир, 2012 г., В група</a:t>
            </a:r>
          </a:p>
          <a:p>
            <a:pPr lvl="1">
              <a:buFont typeface="Symbol" panose="05050102010706020507" pitchFamily="18" charset="2"/>
              <a:buChar char="§"/>
            </a:pPr>
            <a:r>
              <a:rPr lang="bg-BG" dirty="0"/>
              <a:t>Контролно за големия разширен отбор, 12 май 2014 г., А група</a:t>
            </a:r>
          </a:p>
        </p:txBody>
      </p:sp>
    </p:spTree>
    <p:extLst>
      <p:ext uri="{BB962C8B-B14F-4D97-AF65-F5344CB8AC3E}">
        <p14:creationId xmlns:p14="http://schemas.microsoft.com/office/powerpoint/2010/main" val="310386237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авоъгълник 4">
            <a:extLst>
              <a:ext uri="{FF2B5EF4-FFF2-40B4-BE49-F238E27FC236}">
                <a16:creationId xmlns:a16="http://schemas.microsoft.com/office/drawing/2014/main" id="{396AA9EC-65F3-4701-B151-ABBD9DC483FF}"/>
              </a:ext>
            </a:extLst>
          </p:cNvPr>
          <p:cNvSpPr/>
          <p:nvPr/>
        </p:nvSpPr>
        <p:spPr>
          <a:xfrm>
            <a:off x="1921787" y="2967335"/>
            <a:ext cx="83484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bg-BG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  <a:reflection blurRad="6350" stA="50000" endA="300" endPos="50000" dist="29997" dir="5400000" sy="-100000" algn="bl" rotWithShape="0"/>
                </a:effectLst>
              </a:rPr>
              <a:t>Благодаря за вниманието !</a:t>
            </a:r>
          </a:p>
        </p:txBody>
      </p:sp>
    </p:spTree>
    <p:extLst>
      <p:ext uri="{BB962C8B-B14F-4D97-AF65-F5344CB8AC3E}">
        <p14:creationId xmlns:p14="http://schemas.microsoft.com/office/powerpoint/2010/main" val="177315252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3EBCCC6-A1D5-40B3-9AFC-B8EEFD431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ПРЕДСТАВЛЯВА?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52D2514-F137-4EED-BFC7-4D9FA6046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"/>
            </a:pPr>
            <a:r>
              <a:rPr lang="bg-BG" dirty="0"/>
              <a:t>техника за решаване на някои типове по-сложни задачи с графи</a:t>
            </a:r>
          </a:p>
          <a:p>
            <a:pPr>
              <a:buFont typeface="Symbol" panose="05050102010706020507" pitchFamily="18" charset="2"/>
              <a:buChar char=""/>
            </a:pPr>
            <a:r>
              <a:rPr lang="bg-BG" dirty="0"/>
              <a:t>обикновено започваме с граф, на който мултиплицираме всеки връх, добавяйки допълнителна информация</a:t>
            </a:r>
          </a:p>
          <a:p>
            <a:pPr>
              <a:buFont typeface="Symbol" panose="05050102010706020507" pitchFamily="18" charset="2"/>
              <a:buChar char=""/>
            </a:pPr>
            <a:r>
              <a:rPr lang="bg-BG" dirty="0"/>
              <a:t>новите ребра следват логиката на „разширяване“</a:t>
            </a:r>
          </a:p>
        </p:txBody>
      </p:sp>
    </p:spTree>
    <p:extLst>
      <p:ext uri="{BB962C8B-B14F-4D97-AF65-F5344CB8AC3E}">
        <p14:creationId xmlns:p14="http://schemas.microsoft.com/office/powerpoint/2010/main" val="312620185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1E953AA-1DA0-4231-BD0E-B1B656D28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ЕДИН ПРИМЕР - УСЛОВИЕ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82821E8-61F9-4CBF-8E2A-F70108D09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/>
          <a:lstStyle/>
          <a:p>
            <a:pPr>
              <a:buFont typeface="Symbol" panose="05050102010706020507" pitchFamily="18" charset="2"/>
              <a:buChar char="§"/>
            </a:pPr>
            <a:r>
              <a:rPr lang="bg-BG" dirty="0"/>
              <a:t>Нека разгледаме следната задача:</a:t>
            </a:r>
          </a:p>
          <a:p>
            <a:pPr>
              <a:buFont typeface="Symbol" panose="05050102010706020507" pitchFamily="18" charset="2"/>
              <a:buChar char="§"/>
            </a:pPr>
            <a:r>
              <a:rPr lang="bg-BG" dirty="0"/>
              <a:t>Два робота се намират в тестова зона. Тя представлява таблица</a:t>
            </a:r>
            <a:r>
              <a:rPr lang="en-US" dirty="0"/>
              <a:t> </a:t>
            </a:r>
            <a:r>
              <a:rPr lang="en-US" b="1" i="1" dirty="0" err="1"/>
              <a:t>N</a:t>
            </a:r>
            <a:r>
              <a:rPr lang="en-US" dirty="0" err="1"/>
              <a:t>x</a:t>
            </a:r>
            <a:r>
              <a:rPr lang="en-US" b="1" i="1" dirty="0" err="1"/>
              <a:t>M</a:t>
            </a:r>
            <a:r>
              <a:rPr lang="bg-BG" dirty="0"/>
              <a:t> с проходими зони от два типа (0 - бели и 1 - черни) и непроходими зони (-1). Роботите могат да се движат в една от четирите посоки – север, изток, юг и запад всяка секунда. Тяхната мисия е да се срещнат възможно най-рано.</a:t>
            </a:r>
            <a:endParaRPr lang="en-US" dirty="0"/>
          </a:p>
          <a:p>
            <a:pPr>
              <a:buFont typeface="Symbol" panose="05050102010706020507" pitchFamily="18" charset="2"/>
              <a:buChar char="§"/>
            </a:pPr>
            <a:r>
              <a:rPr lang="en-US" b="1" i="1" dirty="0"/>
              <a:t>N</a:t>
            </a:r>
            <a:r>
              <a:rPr lang="en-US" b="1" dirty="0"/>
              <a:t>, </a:t>
            </a:r>
            <a:r>
              <a:rPr lang="en-US" b="1" i="1" dirty="0"/>
              <a:t>M</a:t>
            </a:r>
            <a:r>
              <a:rPr lang="en-US" dirty="0"/>
              <a:t> ≤ 1000</a:t>
            </a:r>
          </a:p>
        </p:txBody>
      </p:sp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1CC503AA-DCEF-495F-87DE-235FAB238FB2}"/>
              </a:ext>
            </a:extLst>
          </p:cNvPr>
          <p:cNvSpPr/>
          <p:nvPr/>
        </p:nvSpPr>
        <p:spPr>
          <a:xfrm>
            <a:off x="1141412" y="5468549"/>
            <a:ext cx="53869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Сложност: О</a:t>
            </a:r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(NM)</a:t>
            </a:r>
            <a:endParaRPr lang="bg-BG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52267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0781F39-FB6E-4431-9729-9A59C8914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ЕДИН ПРИМЕР - УСЛОВИЕ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BB15226-A0ED-411C-81EF-912E76F2C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pPr>
              <a:buFont typeface="Symbol" panose="05050102010706020507" pitchFamily="18" charset="2"/>
              <a:buChar char="§"/>
            </a:pPr>
            <a:r>
              <a:rPr lang="bg-BG" dirty="0"/>
              <a:t>Уловката е следната. Когато единият робот се намира на бяло поле, другият може да се движи само на север и на юг. Аналогично ако единия робот се намира на черно поле, другият може да се движи само на изток и на запад.</a:t>
            </a:r>
            <a:endParaRPr lang="en-US" dirty="0"/>
          </a:p>
          <a:p>
            <a:pPr>
              <a:buFont typeface="Symbol" panose="05050102010706020507" pitchFamily="18" charset="2"/>
              <a:buChar char="§"/>
            </a:pPr>
            <a:r>
              <a:rPr lang="en-US" b="1" i="1" dirty="0"/>
              <a:t>N</a:t>
            </a:r>
            <a:r>
              <a:rPr lang="en-US" b="1" dirty="0"/>
              <a:t>, </a:t>
            </a:r>
            <a:r>
              <a:rPr lang="en-US" b="1" i="1" dirty="0"/>
              <a:t>M</a:t>
            </a:r>
            <a:r>
              <a:rPr lang="en-US" dirty="0"/>
              <a:t> ≤ 50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59ACAF82-264D-4725-9F47-095A59734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42699"/>
              </p:ext>
            </p:extLst>
          </p:nvPr>
        </p:nvGraphicFramePr>
        <p:xfrm>
          <a:off x="3136900" y="4171201"/>
          <a:ext cx="3780000" cy="16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76572426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282315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33301896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031185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36940289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8011236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51282897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60965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i="1" u="sng" dirty="0"/>
                        <a:t>∆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i="1" u="sng" dirty="0">
                          <a:effectLst/>
                        </a:rPr>
                        <a:t>∆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1454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9161746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A98BA397-BE51-4309-BE79-D8AA5E5C2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143977"/>
              </p:ext>
            </p:extLst>
          </p:nvPr>
        </p:nvGraphicFramePr>
        <p:xfrm>
          <a:off x="7267411" y="4171201"/>
          <a:ext cx="3780000" cy="16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76572426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282315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33301896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031185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36940289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8011236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51282897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60965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i="1" u="sng" dirty="0"/>
                        <a:t>∆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i="1" u="sng" dirty="0">
                          <a:effectLst/>
                        </a:rPr>
                        <a:t>∆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1454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9161746"/>
                  </a:ext>
                </a:extLst>
              </a:tr>
            </a:tbl>
          </a:graphicData>
        </a:graphic>
      </p:graphicFrame>
      <p:sp>
        <p:nvSpPr>
          <p:cNvPr id="9" name="Свободна форма: фигура 8">
            <a:extLst>
              <a:ext uri="{FF2B5EF4-FFF2-40B4-BE49-F238E27FC236}">
                <a16:creationId xmlns:a16="http://schemas.microsoft.com/office/drawing/2014/main" id="{16498333-FA16-434B-A17C-8B4C81D82F34}"/>
              </a:ext>
            </a:extLst>
          </p:cNvPr>
          <p:cNvSpPr/>
          <p:nvPr/>
        </p:nvSpPr>
        <p:spPr>
          <a:xfrm>
            <a:off x="7477125" y="4276725"/>
            <a:ext cx="1162379" cy="755036"/>
          </a:xfrm>
          <a:custGeom>
            <a:avLst/>
            <a:gdLst>
              <a:gd name="connsiteX0" fmla="*/ 504825 w 1162379"/>
              <a:gd name="connsiteY0" fmla="*/ 714375 h 755036"/>
              <a:gd name="connsiteX1" fmla="*/ 457200 w 1162379"/>
              <a:gd name="connsiteY1" fmla="*/ 752475 h 755036"/>
              <a:gd name="connsiteX2" fmla="*/ 247650 w 1162379"/>
              <a:gd name="connsiteY2" fmla="*/ 742950 h 755036"/>
              <a:gd name="connsiteX3" fmla="*/ 219075 w 1162379"/>
              <a:gd name="connsiteY3" fmla="*/ 733425 h 755036"/>
              <a:gd name="connsiteX4" fmla="*/ 95250 w 1162379"/>
              <a:gd name="connsiteY4" fmla="*/ 723900 h 755036"/>
              <a:gd name="connsiteX5" fmla="*/ 76200 w 1162379"/>
              <a:gd name="connsiteY5" fmla="*/ 695325 h 755036"/>
              <a:gd name="connsiteX6" fmla="*/ 47625 w 1162379"/>
              <a:gd name="connsiteY6" fmla="*/ 676275 h 755036"/>
              <a:gd name="connsiteX7" fmla="*/ 28575 w 1162379"/>
              <a:gd name="connsiteY7" fmla="*/ 609600 h 755036"/>
              <a:gd name="connsiteX8" fmla="*/ 0 w 1162379"/>
              <a:gd name="connsiteY8" fmla="*/ 504825 h 755036"/>
              <a:gd name="connsiteX9" fmla="*/ 19050 w 1162379"/>
              <a:gd name="connsiteY9" fmla="*/ 304800 h 755036"/>
              <a:gd name="connsiteX10" fmla="*/ 28575 w 1162379"/>
              <a:gd name="connsiteY10" fmla="*/ 276225 h 755036"/>
              <a:gd name="connsiteX11" fmla="*/ 114300 w 1162379"/>
              <a:gd name="connsiteY11" fmla="*/ 228600 h 755036"/>
              <a:gd name="connsiteX12" fmla="*/ 142875 w 1162379"/>
              <a:gd name="connsiteY12" fmla="*/ 209550 h 755036"/>
              <a:gd name="connsiteX13" fmla="*/ 200025 w 1162379"/>
              <a:gd name="connsiteY13" fmla="*/ 200025 h 755036"/>
              <a:gd name="connsiteX14" fmla="*/ 257175 w 1162379"/>
              <a:gd name="connsiteY14" fmla="*/ 180975 h 755036"/>
              <a:gd name="connsiteX15" fmla="*/ 333375 w 1162379"/>
              <a:gd name="connsiteY15" fmla="*/ 161925 h 755036"/>
              <a:gd name="connsiteX16" fmla="*/ 361950 w 1162379"/>
              <a:gd name="connsiteY16" fmla="*/ 152400 h 755036"/>
              <a:gd name="connsiteX17" fmla="*/ 533400 w 1162379"/>
              <a:gd name="connsiteY17" fmla="*/ 133350 h 755036"/>
              <a:gd name="connsiteX18" fmla="*/ 600075 w 1162379"/>
              <a:gd name="connsiteY18" fmla="*/ 123825 h 755036"/>
              <a:gd name="connsiteX19" fmla="*/ 895350 w 1162379"/>
              <a:gd name="connsiteY19" fmla="*/ 104775 h 755036"/>
              <a:gd name="connsiteX20" fmla="*/ 1143000 w 1162379"/>
              <a:gd name="connsiteY20" fmla="*/ 114300 h 755036"/>
              <a:gd name="connsiteX21" fmla="*/ 1162050 w 1162379"/>
              <a:gd name="connsiteY21" fmla="*/ 142875 h 755036"/>
              <a:gd name="connsiteX22" fmla="*/ 1133475 w 1162379"/>
              <a:gd name="connsiteY22" fmla="*/ 152400 h 755036"/>
              <a:gd name="connsiteX23" fmla="*/ 1057275 w 1162379"/>
              <a:gd name="connsiteY23" fmla="*/ 161925 h 755036"/>
              <a:gd name="connsiteX24" fmla="*/ 1085850 w 1162379"/>
              <a:gd name="connsiteY24" fmla="*/ 171450 h 755036"/>
              <a:gd name="connsiteX25" fmla="*/ 1162050 w 1162379"/>
              <a:gd name="connsiteY25" fmla="*/ 123825 h 755036"/>
              <a:gd name="connsiteX26" fmla="*/ 1104900 w 1162379"/>
              <a:gd name="connsiteY26" fmla="*/ 95250 h 755036"/>
              <a:gd name="connsiteX27" fmla="*/ 1076325 w 1162379"/>
              <a:gd name="connsiteY27" fmla="*/ 76200 h 755036"/>
              <a:gd name="connsiteX28" fmla="*/ 1019175 w 1162379"/>
              <a:gd name="connsiteY28" fmla="*/ 57150 h 755036"/>
              <a:gd name="connsiteX29" fmla="*/ 1000125 w 1162379"/>
              <a:gd name="connsiteY29" fmla="*/ 28575 h 755036"/>
              <a:gd name="connsiteX30" fmla="*/ 971550 w 1162379"/>
              <a:gd name="connsiteY30" fmla="*/ 9525 h 755036"/>
              <a:gd name="connsiteX31" fmla="*/ 962025 w 1162379"/>
              <a:gd name="connsiteY31" fmla="*/ 0 h 755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162379" h="755036">
                <a:moveTo>
                  <a:pt x="504825" y="714375"/>
                </a:moveTo>
                <a:cubicBezTo>
                  <a:pt x="488950" y="727075"/>
                  <a:pt x="477406" y="750230"/>
                  <a:pt x="457200" y="752475"/>
                </a:cubicBezTo>
                <a:cubicBezTo>
                  <a:pt x="387706" y="760197"/>
                  <a:pt x="317349" y="748526"/>
                  <a:pt x="247650" y="742950"/>
                </a:cubicBezTo>
                <a:cubicBezTo>
                  <a:pt x="237642" y="742149"/>
                  <a:pt x="229038" y="734670"/>
                  <a:pt x="219075" y="733425"/>
                </a:cubicBezTo>
                <a:cubicBezTo>
                  <a:pt x="177998" y="728290"/>
                  <a:pt x="136525" y="727075"/>
                  <a:pt x="95250" y="723900"/>
                </a:cubicBezTo>
                <a:cubicBezTo>
                  <a:pt x="88900" y="714375"/>
                  <a:pt x="84295" y="703420"/>
                  <a:pt x="76200" y="695325"/>
                </a:cubicBezTo>
                <a:cubicBezTo>
                  <a:pt x="68105" y="687230"/>
                  <a:pt x="54776" y="685214"/>
                  <a:pt x="47625" y="676275"/>
                </a:cubicBezTo>
                <a:cubicBezTo>
                  <a:pt x="42503" y="669873"/>
                  <a:pt x="29396" y="612338"/>
                  <a:pt x="28575" y="609600"/>
                </a:cubicBezTo>
                <a:cubicBezTo>
                  <a:pt x="-428" y="512922"/>
                  <a:pt x="17360" y="591627"/>
                  <a:pt x="0" y="504825"/>
                </a:cubicBezTo>
                <a:cubicBezTo>
                  <a:pt x="26119" y="348108"/>
                  <a:pt x="-13379" y="596661"/>
                  <a:pt x="19050" y="304800"/>
                </a:cubicBezTo>
                <a:cubicBezTo>
                  <a:pt x="20159" y="294821"/>
                  <a:pt x="21475" y="283325"/>
                  <a:pt x="28575" y="276225"/>
                </a:cubicBezTo>
                <a:cubicBezTo>
                  <a:pt x="88640" y="216160"/>
                  <a:pt x="66390" y="252555"/>
                  <a:pt x="114300" y="228600"/>
                </a:cubicBezTo>
                <a:cubicBezTo>
                  <a:pt x="124539" y="223480"/>
                  <a:pt x="132015" y="213170"/>
                  <a:pt x="142875" y="209550"/>
                </a:cubicBezTo>
                <a:cubicBezTo>
                  <a:pt x="161197" y="203443"/>
                  <a:pt x="181289" y="204709"/>
                  <a:pt x="200025" y="200025"/>
                </a:cubicBezTo>
                <a:cubicBezTo>
                  <a:pt x="219506" y="195155"/>
                  <a:pt x="237694" y="185845"/>
                  <a:pt x="257175" y="180975"/>
                </a:cubicBezTo>
                <a:cubicBezTo>
                  <a:pt x="282575" y="174625"/>
                  <a:pt x="308537" y="170204"/>
                  <a:pt x="333375" y="161925"/>
                </a:cubicBezTo>
                <a:cubicBezTo>
                  <a:pt x="342900" y="158750"/>
                  <a:pt x="352072" y="154196"/>
                  <a:pt x="361950" y="152400"/>
                </a:cubicBezTo>
                <a:cubicBezTo>
                  <a:pt x="400942" y="145311"/>
                  <a:pt x="498529" y="137453"/>
                  <a:pt x="533400" y="133350"/>
                </a:cubicBezTo>
                <a:cubicBezTo>
                  <a:pt x="555697" y="130727"/>
                  <a:pt x="577850" y="127000"/>
                  <a:pt x="600075" y="123825"/>
                </a:cubicBezTo>
                <a:cubicBezTo>
                  <a:pt x="709695" y="87285"/>
                  <a:pt x="648266" y="104775"/>
                  <a:pt x="895350" y="104775"/>
                </a:cubicBezTo>
                <a:cubicBezTo>
                  <a:pt x="977961" y="104775"/>
                  <a:pt x="1060450" y="111125"/>
                  <a:pt x="1143000" y="114300"/>
                </a:cubicBezTo>
                <a:cubicBezTo>
                  <a:pt x="1149350" y="123825"/>
                  <a:pt x="1164826" y="131769"/>
                  <a:pt x="1162050" y="142875"/>
                </a:cubicBezTo>
                <a:cubicBezTo>
                  <a:pt x="1159615" y="152615"/>
                  <a:pt x="1143353" y="150604"/>
                  <a:pt x="1133475" y="152400"/>
                </a:cubicBezTo>
                <a:cubicBezTo>
                  <a:pt x="1108290" y="156979"/>
                  <a:pt x="1082675" y="158750"/>
                  <a:pt x="1057275" y="161925"/>
                </a:cubicBezTo>
                <a:cubicBezTo>
                  <a:pt x="972850" y="190067"/>
                  <a:pt x="980167" y="183193"/>
                  <a:pt x="1085850" y="171450"/>
                </a:cubicBezTo>
                <a:cubicBezTo>
                  <a:pt x="1153860" y="148780"/>
                  <a:pt x="1131861" y="169108"/>
                  <a:pt x="1162050" y="123825"/>
                </a:cubicBezTo>
                <a:cubicBezTo>
                  <a:pt x="1080158" y="69230"/>
                  <a:pt x="1183770" y="134685"/>
                  <a:pt x="1104900" y="95250"/>
                </a:cubicBezTo>
                <a:cubicBezTo>
                  <a:pt x="1094661" y="90130"/>
                  <a:pt x="1086786" y="80849"/>
                  <a:pt x="1076325" y="76200"/>
                </a:cubicBezTo>
                <a:cubicBezTo>
                  <a:pt x="1057975" y="68045"/>
                  <a:pt x="1019175" y="57150"/>
                  <a:pt x="1019175" y="57150"/>
                </a:cubicBezTo>
                <a:cubicBezTo>
                  <a:pt x="1012825" y="47625"/>
                  <a:pt x="1008220" y="36670"/>
                  <a:pt x="1000125" y="28575"/>
                </a:cubicBezTo>
                <a:cubicBezTo>
                  <a:pt x="992030" y="20480"/>
                  <a:pt x="980708" y="16394"/>
                  <a:pt x="971550" y="9525"/>
                </a:cubicBezTo>
                <a:cubicBezTo>
                  <a:pt x="967958" y="6831"/>
                  <a:pt x="965200" y="3175"/>
                  <a:pt x="962025" y="0"/>
                </a:cubicBezTo>
              </a:path>
            </a:pathLst>
          </a:custGeom>
          <a:ln w="762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Свободна форма: фигура 10">
            <a:extLst>
              <a:ext uri="{FF2B5EF4-FFF2-40B4-BE49-F238E27FC236}">
                <a16:creationId xmlns:a16="http://schemas.microsoft.com/office/drawing/2014/main" id="{F5A2899A-A408-492E-AC05-10A5E4318902}"/>
              </a:ext>
            </a:extLst>
          </p:cNvPr>
          <p:cNvSpPr/>
          <p:nvPr/>
        </p:nvSpPr>
        <p:spPr>
          <a:xfrm>
            <a:off x="8658225" y="4305300"/>
            <a:ext cx="1447800" cy="742950"/>
          </a:xfrm>
          <a:custGeom>
            <a:avLst/>
            <a:gdLst>
              <a:gd name="connsiteX0" fmla="*/ 1447800 w 1447800"/>
              <a:gd name="connsiteY0" fmla="*/ 723900 h 742950"/>
              <a:gd name="connsiteX1" fmla="*/ 1381125 w 1447800"/>
              <a:gd name="connsiteY1" fmla="*/ 733425 h 742950"/>
              <a:gd name="connsiteX2" fmla="*/ 1323975 w 1447800"/>
              <a:gd name="connsiteY2" fmla="*/ 742950 h 742950"/>
              <a:gd name="connsiteX3" fmla="*/ 1238250 w 1447800"/>
              <a:gd name="connsiteY3" fmla="*/ 733425 h 742950"/>
              <a:gd name="connsiteX4" fmla="*/ 1200150 w 1447800"/>
              <a:gd name="connsiteY4" fmla="*/ 723900 h 742950"/>
              <a:gd name="connsiteX5" fmla="*/ 1076325 w 1447800"/>
              <a:gd name="connsiteY5" fmla="*/ 714375 h 742950"/>
              <a:gd name="connsiteX6" fmla="*/ 1019175 w 1447800"/>
              <a:gd name="connsiteY6" fmla="*/ 666750 h 742950"/>
              <a:gd name="connsiteX7" fmla="*/ 990600 w 1447800"/>
              <a:gd name="connsiteY7" fmla="*/ 657225 h 742950"/>
              <a:gd name="connsiteX8" fmla="*/ 981075 w 1447800"/>
              <a:gd name="connsiteY8" fmla="*/ 619125 h 742950"/>
              <a:gd name="connsiteX9" fmla="*/ 962025 w 1447800"/>
              <a:gd name="connsiteY9" fmla="*/ 590550 h 742950"/>
              <a:gd name="connsiteX10" fmla="*/ 952500 w 1447800"/>
              <a:gd name="connsiteY10" fmla="*/ 561975 h 742950"/>
              <a:gd name="connsiteX11" fmla="*/ 962025 w 1447800"/>
              <a:gd name="connsiteY11" fmla="*/ 476250 h 742950"/>
              <a:gd name="connsiteX12" fmla="*/ 981075 w 1447800"/>
              <a:gd name="connsiteY12" fmla="*/ 447675 h 742950"/>
              <a:gd name="connsiteX13" fmla="*/ 990600 w 1447800"/>
              <a:gd name="connsiteY13" fmla="*/ 352425 h 742950"/>
              <a:gd name="connsiteX14" fmla="*/ 1000125 w 1447800"/>
              <a:gd name="connsiteY14" fmla="*/ 314325 h 742950"/>
              <a:gd name="connsiteX15" fmla="*/ 1009650 w 1447800"/>
              <a:gd name="connsiteY15" fmla="*/ 257175 h 742950"/>
              <a:gd name="connsiteX16" fmla="*/ 981075 w 1447800"/>
              <a:gd name="connsiteY16" fmla="*/ 95250 h 742950"/>
              <a:gd name="connsiteX17" fmla="*/ 962025 w 1447800"/>
              <a:gd name="connsiteY17" fmla="*/ 66675 h 742950"/>
              <a:gd name="connsiteX18" fmla="*/ 933450 w 1447800"/>
              <a:gd name="connsiteY18" fmla="*/ 57150 h 742950"/>
              <a:gd name="connsiteX19" fmla="*/ 857250 w 1447800"/>
              <a:gd name="connsiteY19" fmla="*/ 9525 h 742950"/>
              <a:gd name="connsiteX20" fmla="*/ 828675 w 1447800"/>
              <a:gd name="connsiteY20" fmla="*/ 0 h 742950"/>
              <a:gd name="connsiteX21" fmla="*/ 657225 w 1447800"/>
              <a:gd name="connsiteY21" fmla="*/ 9525 h 742950"/>
              <a:gd name="connsiteX22" fmla="*/ 600075 w 1447800"/>
              <a:gd name="connsiteY22" fmla="*/ 28575 h 742950"/>
              <a:gd name="connsiteX23" fmla="*/ 533400 w 1447800"/>
              <a:gd name="connsiteY23" fmla="*/ 38100 h 742950"/>
              <a:gd name="connsiteX24" fmla="*/ 381000 w 1447800"/>
              <a:gd name="connsiteY24" fmla="*/ 57150 h 742950"/>
              <a:gd name="connsiteX25" fmla="*/ 266700 w 1447800"/>
              <a:gd name="connsiteY25" fmla="*/ 76200 h 742950"/>
              <a:gd name="connsiteX26" fmla="*/ 219075 w 1447800"/>
              <a:gd name="connsiteY26" fmla="*/ 85725 h 742950"/>
              <a:gd name="connsiteX27" fmla="*/ 190500 w 1447800"/>
              <a:gd name="connsiteY27" fmla="*/ 95250 h 742950"/>
              <a:gd name="connsiteX28" fmla="*/ 47625 w 1447800"/>
              <a:gd name="connsiteY28" fmla="*/ 104775 h 742950"/>
              <a:gd name="connsiteX29" fmla="*/ 76200 w 1447800"/>
              <a:gd name="connsiteY29" fmla="*/ 95250 h 742950"/>
              <a:gd name="connsiteX30" fmla="*/ 133350 w 1447800"/>
              <a:gd name="connsiteY30" fmla="*/ 57150 h 742950"/>
              <a:gd name="connsiteX31" fmla="*/ 142875 w 1447800"/>
              <a:gd name="connsiteY31" fmla="*/ 28575 h 742950"/>
              <a:gd name="connsiteX32" fmla="*/ 171450 w 1447800"/>
              <a:gd name="connsiteY32" fmla="*/ 9525 h 742950"/>
              <a:gd name="connsiteX33" fmla="*/ 104775 w 1447800"/>
              <a:gd name="connsiteY33" fmla="*/ 76200 h 742950"/>
              <a:gd name="connsiteX34" fmla="*/ 76200 w 1447800"/>
              <a:gd name="connsiteY34" fmla="*/ 95250 h 742950"/>
              <a:gd name="connsiteX35" fmla="*/ 0 w 1447800"/>
              <a:gd name="connsiteY35" fmla="*/ 114300 h 742950"/>
              <a:gd name="connsiteX36" fmla="*/ 28575 w 1447800"/>
              <a:gd name="connsiteY36" fmla="*/ 123825 h 742950"/>
              <a:gd name="connsiteX37" fmla="*/ 95250 w 1447800"/>
              <a:gd name="connsiteY37" fmla="*/ 142875 h 742950"/>
              <a:gd name="connsiteX38" fmla="*/ 152400 w 1447800"/>
              <a:gd name="connsiteY38" fmla="*/ 171450 h 742950"/>
              <a:gd name="connsiteX39" fmla="*/ 171450 w 1447800"/>
              <a:gd name="connsiteY39" fmla="*/ 200025 h 742950"/>
              <a:gd name="connsiteX40" fmla="*/ 209550 w 1447800"/>
              <a:gd name="connsiteY40" fmla="*/ 238125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447800" h="742950">
                <a:moveTo>
                  <a:pt x="1447800" y="723900"/>
                </a:moveTo>
                <a:lnTo>
                  <a:pt x="1381125" y="733425"/>
                </a:lnTo>
                <a:cubicBezTo>
                  <a:pt x="1362037" y="736362"/>
                  <a:pt x="1343288" y="742950"/>
                  <a:pt x="1323975" y="742950"/>
                </a:cubicBezTo>
                <a:cubicBezTo>
                  <a:pt x="1295224" y="742950"/>
                  <a:pt x="1266825" y="736600"/>
                  <a:pt x="1238250" y="733425"/>
                </a:cubicBezTo>
                <a:cubicBezTo>
                  <a:pt x="1225550" y="730250"/>
                  <a:pt x="1213151" y="725430"/>
                  <a:pt x="1200150" y="723900"/>
                </a:cubicBezTo>
                <a:cubicBezTo>
                  <a:pt x="1159037" y="719063"/>
                  <a:pt x="1117013" y="722004"/>
                  <a:pt x="1076325" y="714375"/>
                </a:cubicBezTo>
                <a:cubicBezTo>
                  <a:pt x="1054646" y="710310"/>
                  <a:pt x="1034541" y="676994"/>
                  <a:pt x="1019175" y="666750"/>
                </a:cubicBezTo>
                <a:cubicBezTo>
                  <a:pt x="1010821" y="661181"/>
                  <a:pt x="1000125" y="660400"/>
                  <a:pt x="990600" y="657225"/>
                </a:cubicBezTo>
                <a:cubicBezTo>
                  <a:pt x="987425" y="644525"/>
                  <a:pt x="986232" y="631157"/>
                  <a:pt x="981075" y="619125"/>
                </a:cubicBezTo>
                <a:cubicBezTo>
                  <a:pt x="976566" y="608603"/>
                  <a:pt x="967145" y="600789"/>
                  <a:pt x="962025" y="590550"/>
                </a:cubicBezTo>
                <a:cubicBezTo>
                  <a:pt x="957535" y="581570"/>
                  <a:pt x="955675" y="571500"/>
                  <a:pt x="952500" y="561975"/>
                </a:cubicBezTo>
                <a:cubicBezTo>
                  <a:pt x="955675" y="533400"/>
                  <a:pt x="955052" y="504142"/>
                  <a:pt x="962025" y="476250"/>
                </a:cubicBezTo>
                <a:cubicBezTo>
                  <a:pt x="964801" y="465144"/>
                  <a:pt x="978501" y="458829"/>
                  <a:pt x="981075" y="447675"/>
                </a:cubicBezTo>
                <a:cubicBezTo>
                  <a:pt x="988250" y="416584"/>
                  <a:pt x="986087" y="384013"/>
                  <a:pt x="990600" y="352425"/>
                </a:cubicBezTo>
                <a:cubicBezTo>
                  <a:pt x="992451" y="339466"/>
                  <a:pt x="997558" y="327162"/>
                  <a:pt x="1000125" y="314325"/>
                </a:cubicBezTo>
                <a:cubicBezTo>
                  <a:pt x="1003913" y="295387"/>
                  <a:pt x="1006475" y="276225"/>
                  <a:pt x="1009650" y="257175"/>
                </a:cubicBezTo>
                <a:cubicBezTo>
                  <a:pt x="1006618" y="223824"/>
                  <a:pt x="1006456" y="133321"/>
                  <a:pt x="981075" y="95250"/>
                </a:cubicBezTo>
                <a:cubicBezTo>
                  <a:pt x="974725" y="85725"/>
                  <a:pt x="970964" y="73826"/>
                  <a:pt x="962025" y="66675"/>
                </a:cubicBezTo>
                <a:cubicBezTo>
                  <a:pt x="954185" y="60403"/>
                  <a:pt x="942975" y="60325"/>
                  <a:pt x="933450" y="57150"/>
                </a:cubicBezTo>
                <a:cubicBezTo>
                  <a:pt x="903261" y="11867"/>
                  <a:pt x="925260" y="32195"/>
                  <a:pt x="857250" y="9525"/>
                </a:cubicBezTo>
                <a:lnTo>
                  <a:pt x="828675" y="0"/>
                </a:lnTo>
                <a:cubicBezTo>
                  <a:pt x="771525" y="3175"/>
                  <a:pt x="714021" y="2425"/>
                  <a:pt x="657225" y="9525"/>
                </a:cubicBezTo>
                <a:cubicBezTo>
                  <a:pt x="637300" y="12016"/>
                  <a:pt x="619954" y="25735"/>
                  <a:pt x="600075" y="28575"/>
                </a:cubicBezTo>
                <a:lnTo>
                  <a:pt x="533400" y="38100"/>
                </a:lnTo>
                <a:cubicBezTo>
                  <a:pt x="463056" y="61548"/>
                  <a:pt x="525131" y="43423"/>
                  <a:pt x="381000" y="57150"/>
                </a:cubicBezTo>
                <a:cubicBezTo>
                  <a:pt x="285795" y="66217"/>
                  <a:pt x="332710" y="61531"/>
                  <a:pt x="266700" y="76200"/>
                </a:cubicBezTo>
                <a:cubicBezTo>
                  <a:pt x="250896" y="79712"/>
                  <a:pt x="234781" y="81798"/>
                  <a:pt x="219075" y="85725"/>
                </a:cubicBezTo>
                <a:cubicBezTo>
                  <a:pt x="209335" y="88160"/>
                  <a:pt x="200479" y="94141"/>
                  <a:pt x="190500" y="95250"/>
                </a:cubicBezTo>
                <a:cubicBezTo>
                  <a:pt x="143061" y="100521"/>
                  <a:pt x="95250" y="101600"/>
                  <a:pt x="47625" y="104775"/>
                </a:cubicBezTo>
                <a:cubicBezTo>
                  <a:pt x="57150" y="101600"/>
                  <a:pt x="67423" y="100126"/>
                  <a:pt x="76200" y="95250"/>
                </a:cubicBezTo>
                <a:cubicBezTo>
                  <a:pt x="96214" y="84131"/>
                  <a:pt x="133350" y="57150"/>
                  <a:pt x="133350" y="57150"/>
                </a:cubicBezTo>
                <a:cubicBezTo>
                  <a:pt x="136525" y="47625"/>
                  <a:pt x="136603" y="36415"/>
                  <a:pt x="142875" y="28575"/>
                </a:cubicBezTo>
                <a:cubicBezTo>
                  <a:pt x="150026" y="19636"/>
                  <a:pt x="174226" y="-1581"/>
                  <a:pt x="171450" y="9525"/>
                </a:cubicBezTo>
                <a:cubicBezTo>
                  <a:pt x="153512" y="81279"/>
                  <a:pt x="143787" y="56694"/>
                  <a:pt x="104775" y="76200"/>
                </a:cubicBezTo>
                <a:cubicBezTo>
                  <a:pt x="94536" y="81320"/>
                  <a:pt x="86439" y="90130"/>
                  <a:pt x="76200" y="95250"/>
                </a:cubicBezTo>
                <a:cubicBezTo>
                  <a:pt x="56674" y="105013"/>
                  <a:pt x="18114" y="110677"/>
                  <a:pt x="0" y="114300"/>
                </a:cubicBezTo>
                <a:cubicBezTo>
                  <a:pt x="9525" y="117475"/>
                  <a:pt x="18921" y="121067"/>
                  <a:pt x="28575" y="123825"/>
                </a:cubicBezTo>
                <a:cubicBezTo>
                  <a:pt x="42817" y="127894"/>
                  <a:pt x="80025" y="135262"/>
                  <a:pt x="95250" y="142875"/>
                </a:cubicBezTo>
                <a:cubicBezTo>
                  <a:pt x="169108" y="179804"/>
                  <a:pt x="80576" y="147509"/>
                  <a:pt x="152400" y="171450"/>
                </a:cubicBezTo>
                <a:cubicBezTo>
                  <a:pt x="158750" y="180975"/>
                  <a:pt x="163355" y="191930"/>
                  <a:pt x="171450" y="200025"/>
                </a:cubicBezTo>
                <a:cubicBezTo>
                  <a:pt x="217426" y="246001"/>
                  <a:pt x="187777" y="194579"/>
                  <a:pt x="209550" y="238125"/>
                </a:cubicBezTo>
              </a:path>
            </a:pathLst>
          </a:custGeom>
          <a:ln w="76200">
            <a:solidFill>
              <a:schemeClr val="accent5">
                <a:lumMod val="5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54247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903BEA2-D734-4875-9656-ED1893BE5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ЕДИН ПРИМЕР - РЕШЕНИЕ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02E87B1-00BA-47CA-8BD8-091486C78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§"/>
            </a:pPr>
            <a:r>
              <a:rPr lang="bg-BG" dirty="0"/>
              <a:t>началният граф е ясен – полетата са върховете, а възможните движения задават ребрата</a:t>
            </a:r>
          </a:p>
          <a:p>
            <a:pPr>
              <a:buFont typeface="Symbol" panose="05050102010706020507" pitchFamily="18" charset="2"/>
              <a:buChar char="§"/>
            </a:pPr>
            <a:r>
              <a:rPr lang="bg-BG" dirty="0"/>
              <a:t>разширяваме графа – върховете пазят двойка полета, позицията на единия робот и позицията на другия, а ребрата произлизат от правилата за движение в таблицата</a:t>
            </a:r>
          </a:p>
          <a:p>
            <a:pPr>
              <a:buFont typeface="Symbol" panose="05050102010706020507" pitchFamily="18" charset="2"/>
              <a:buChar char="§"/>
            </a:pPr>
            <a:r>
              <a:rPr lang="bg-BG" dirty="0"/>
              <a:t>началният граф е неориентиран, а крайният е ориентиран</a:t>
            </a:r>
          </a:p>
          <a:p>
            <a:pPr>
              <a:buFont typeface="Symbol" panose="05050102010706020507" pitchFamily="18" charset="2"/>
              <a:buChar char="§"/>
            </a:pPr>
            <a:r>
              <a:rPr lang="en-US" dirty="0"/>
              <a:t>e</a:t>
            </a:r>
            <a:r>
              <a:rPr lang="bg-BG" dirty="0"/>
              <a:t>дин </a:t>
            </a:r>
            <a:r>
              <a:rPr lang="en-US" i="1" dirty="0"/>
              <a:t>BFS </a:t>
            </a:r>
            <a:r>
              <a:rPr lang="bg-BG" dirty="0"/>
              <a:t>в крайния граф решава задачата</a:t>
            </a:r>
            <a:endParaRPr lang="bg-BG" i="1" dirty="0"/>
          </a:p>
        </p:txBody>
      </p:sp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F0476D02-DBD1-4AAC-8205-A9FC95BAC746}"/>
              </a:ext>
            </a:extLst>
          </p:cNvPr>
          <p:cNvSpPr/>
          <p:nvPr/>
        </p:nvSpPr>
        <p:spPr>
          <a:xfrm>
            <a:off x="1141412" y="5668576"/>
            <a:ext cx="58774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Сложност: О</a:t>
            </a:r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(N</a:t>
            </a:r>
            <a:r>
              <a:rPr lang="en-US" sz="5400" b="1" cap="none" spc="0" baseline="300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</a:t>
            </a:r>
            <a:r>
              <a:rPr lang="en-US" sz="5400" b="1" baseline="300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)</a:t>
            </a:r>
            <a:endParaRPr lang="bg-BG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1706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4DBB459-8D6D-48E8-BB00-972BD5805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ЕДИН ПРИМЕР - РЕАЛИЗАЦИЯ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2A78CB9-7D2D-48D1-91C8-DD4867211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§"/>
            </a:pPr>
            <a:r>
              <a:rPr lang="bg-BG" dirty="0"/>
              <a:t>най-добре е кодиране на двойката </a:t>
            </a:r>
            <a:br>
              <a:rPr lang="bg-BG" dirty="0"/>
            </a:br>
            <a:r>
              <a:rPr lang="bg-BG" dirty="0"/>
              <a:t>полета в число</a:t>
            </a:r>
          </a:p>
          <a:p>
            <a:pPr>
              <a:buFont typeface="Symbol" panose="05050102010706020507" pitchFamily="18" charset="2"/>
              <a:buChar char="§"/>
            </a:pPr>
            <a:r>
              <a:rPr lang="bg-BG" dirty="0"/>
              <a:t>понеже много ситуации няма да </a:t>
            </a:r>
            <a:br>
              <a:rPr lang="bg-BG" dirty="0"/>
            </a:br>
            <a:r>
              <a:rPr lang="bg-BG" dirty="0"/>
              <a:t>са възможни, няма да построяваме </a:t>
            </a:r>
            <a:br>
              <a:rPr lang="bg-BG" dirty="0"/>
            </a:br>
            <a:r>
              <a:rPr lang="bg-BG" dirty="0"/>
              <a:t>ребрата предварително</a:t>
            </a:r>
          </a:p>
          <a:p>
            <a:pPr>
              <a:buFont typeface="Symbol" panose="05050102010706020507" pitchFamily="18" charset="2"/>
              <a:buChar char="§"/>
            </a:pPr>
            <a:r>
              <a:rPr lang="bg-BG" dirty="0"/>
              <a:t>удобно е използването на масив </a:t>
            </a:r>
            <a:br>
              <a:rPr lang="bg-BG" dirty="0"/>
            </a:br>
            <a:r>
              <a:rPr lang="bg-BG" dirty="0"/>
              <a:t>за възможните движения </a:t>
            </a:r>
          </a:p>
        </p:txBody>
      </p:sp>
      <p:grpSp>
        <p:nvGrpSpPr>
          <p:cNvPr id="10" name="Групиране 9">
            <a:extLst>
              <a:ext uri="{FF2B5EF4-FFF2-40B4-BE49-F238E27FC236}">
                <a16:creationId xmlns:a16="http://schemas.microsoft.com/office/drawing/2014/main" id="{9465D91D-89F3-4EE8-9DAD-58BEFEDF7B7D}"/>
              </a:ext>
            </a:extLst>
          </p:cNvPr>
          <p:cNvGrpSpPr/>
          <p:nvPr/>
        </p:nvGrpSpPr>
        <p:grpSpPr>
          <a:xfrm>
            <a:off x="6652007" y="1514849"/>
            <a:ext cx="5277600" cy="5343151"/>
            <a:chOff x="6191130" y="1515212"/>
            <a:chExt cx="5277600" cy="5343151"/>
          </a:xfrm>
        </p:grpSpPr>
        <p:sp>
          <p:nvSpPr>
            <p:cNvPr id="9" name="Правоъгълник 8">
              <a:extLst>
                <a:ext uri="{FF2B5EF4-FFF2-40B4-BE49-F238E27FC236}">
                  <a16:creationId xmlns:a16="http://schemas.microsoft.com/office/drawing/2014/main" id="{E5E6AF69-EE6D-4043-8F92-7491E654F1A7}"/>
                </a:ext>
              </a:extLst>
            </p:cNvPr>
            <p:cNvSpPr/>
            <p:nvPr/>
          </p:nvSpPr>
          <p:spPr>
            <a:xfrm>
              <a:off x="6191130" y="1523163"/>
              <a:ext cx="5277600" cy="5335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8" name="Групиране 7">
              <a:extLst>
                <a:ext uri="{FF2B5EF4-FFF2-40B4-BE49-F238E27FC236}">
                  <a16:creationId xmlns:a16="http://schemas.microsoft.com/office/drawing/2014/main" id="{0CC1B742-412E-4BD6-A2E5-66F866018C29}"/>
                </a:ext>
              </a:extLst>
            </p:cNvPr>
            <p:cNvGrpSpPr/>
            <p:nvPr/>
          </p:nvGrpSpPr>
          <p:grpSpPr>
            <a:xfrm>
              <a:off x="6191130" y="1515212"/>
              <a:ext cx="5276970" cy="5342788"/>
              <a:chOff x="7172205" y="-10496"/>
              <a:chExt cx="6941115" cy="7053008"/>
            </a:xfrm>
          </p:grpSpPr>
          <p:pic>
            <p:nvPicPr>
              <p:cNvPr id="7" name="Картина 6">
                <a:extLst>
                  <a:ext uri="{FF2B5EF4-FFF2-40B4-BE49-F238E27FC236}">
                    <a16:creationId xmlns:a16="http://schemas.microsoft.com/office/drawing/2014/main" id="{92358F8D-1AD9-4607-8916-83049B82F7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82045" y="4845299"/>
                <a:ext cx="6331275" cy="2197213"/>
              </a:xfrm>
              <a:prstGeom prst="rect">
                <a:avLst/>
              </a:prstGeom>
            </p:spPr>
          </p:pic>
          <p:pic>
            <p:nvPicPr>
              <p:cNvPr id="5" name="Картина 4">
                <a:extLst>
                  <a:ext uri="{FF2B5EF4-FFF2-40B4-BE49-F238E27FC236}">
                    <a16:creationId xmlns:a16="http://schemas.microsoft.com/office/drawing/2014/main" id="{1397D3FC-A02E-49EF-A1EC-662BFBB530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72205" y="-10496"/>
                <a:ext cx="4667490" cy="484529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19635736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EB02ADB-884D-46B7-98A7-F8429BA19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за УПРАЖНЕНИЕ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3226B3D-0528-4E87-851A-F3C17815B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014170"/>
          </a:xfrm>
        </p:spPr>
        <p:txBody>
          <a:bodyPr>
            <a:noAutofit/>
          </a:bodyPr>
          <a:lstStyle/>
          <a:p>
            <a:pPr>
              <a:buFont typeface="Symbol" panose="05050102010706020507" pitchFamily="18" charset="2"/>
              <a:buChar char="§"/>
            </a:pPr>
            <a:r>
              <a:rPr lang="bg-BG" dirty="0"/>
              <a:t>Даден е претеглен граф с </a:t>
            </a:r>
            <a:r>
              <a:rPr lang="en-US" b="1" i="1" dirty="0"/>
              <a:t>N</a:t>
            </a:r>
            <a:r>
              <a:rPr lang="en-US" dirty="0"/>
              <a:t> </a:t>
            </a:r>
            <a:r>
              <a:rPr lang="bg-BG" dirty="0"/>
              <a:t>върха и </a:t>
            </a:r>
            <a:r>
              <a:rPr lang="en-US" b="1" i="1" dirty="0"/>
              <a:t>M</a:t>
            </a:r>
            <a:r>
              <a:rPr lang="en-US" dirty="0"/>
              <a:t> </a:t>
            </a:r>
            <a:r>
              <a:rPr lang="bg-BG" dirty="0"/>
              <a:t>ребра. Няколко върха (</a:t>
            </a:r>
            <a:r>
              <a:rPr lang="en-US" b="1" i="1" dirty="0"/>
              <a:t>K</a:t>
            </a:r>
            <a:r>
              <a:rPr lang="en-US" dirty="0"/>
              <a:t> </a:t>
            </a:r>
            <a:r>
              <a:rPr lang="bg-BG" dirty="0"/>
              <a:t>на брой) са специални. Търсим най-краткия прост път между върховете с номера 1 и </a:t>
            </a:r>
            <a:r>
              <a:rPr lang="en-US" b="1" i="1" dirty="0"/>
              <a:t>N</a:t>
            </a:r>
            <a:r>
              <a:rPr lang="bg-BG" dirty="0"/>
              <a:t>, който минава през специалните върхове в някакъв ред.</a:t>
            </a:r>
            <a:endParaRPr lang="en-US" dirty="0"/>
          </a:p>
          <a:p>
            <a:pPr>
              <a:buFont typeface="Symbol" panose="05050102010706020507" pitchFamily="18" charset="2"/>
              <a:buChar char="§"/>
            </a:pPr>
            <a:r>
              <a:rPr lang="en-US" b="1" i="1" dirty="0"/>
              <a:t>N</a:t>
            </a:r>
            <a:r>
              <a:rPr lang="en-US" dirty="0"/>
              <a:t> ≤ 100, </a:t>
            </a:r>
            <a:r>
              <a:rPr lang="en-US" b="1" i="1" dirty="0"/>
              <a:t>M</a:t>
            </a:r>
            <a:r>
              <a:rPr lang="en-US" dirty="0"/>
              <a:t> ≤ 1000, </a:t>
            </a:r>
            <a:r>
              <a:rPr lang="en-US" b="1" i="1" dirty="0"/>
              <a:t>K</a:t>
            </a:r>
            <a:r>
              <a:rPr lang="en-US" dirty="0"/>
              <a:t> ≤ 7</a:t>
            </a:r>
            <a:endParaRPr lang="bg-BG" dirty="0"/>
          </a:p>
        </p:txBody>
      </p:sp>
      <p:sp>
        <p:nvSpPr>
          <p:cNvPr id="4" name="Контейнер за съдържание 2">
            <a:extLst>
              <a:ext uri="{FF2B5EF4-FFF2-40B4-BE49-F238E27FC236}">
                <a16:creationId xmlns:a16="http://schemas.microsoft.com/office/drawing/2014/main" id="{4E15C482-CB97-4321-8257-7CC9D48AE71D}"/>
              </a:ext>
            </a:extLst>
          </p:cNvPr>
          <p:cNvSpPr txBox="1">
            <a:spLocks/>
          </p:cNvSpPr>
          <p:nvPr/>
        </p:nvSpPr>
        <p:spPr>
          <a:xfrm>
            <a:off x="1141411" y="3503000"/>
            <a:ext cx="9905999" cy="147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ymbol" panose="05050102010706020507" pitchFamily="18" charset="2"/>
              <a:buChar char="§"/>
            </a:pPr>
            <a:endParaRPr lang="bg-BG" dirty="0"/>
          </a:p>
        </p:txBody>
      </p:sp>
      <p:sp>
        <p:nvSpPr>
          <p:cNvPr id="5" name="Контейнер за съдържание 2">
            <a:extLst>
              <a:ext uri="{FF2B5EF4-FFF2-40B4-BE49-F238E27FC236}">
                <a16:creationId xmlns:a16="http://schemas.microsoft.com/office/drawing/2014/main" id="{CFB35A33-5DFE-4FAC-9F46-B7D9C18EA8B2}"/>
              </a:ext>
            </a:extLst>
          </p:cNvPr>
          <p:cNvSpPr txBox="1">
            <a:spLocks/>
          </p:cNvSpPr>
          <p:nvPr/>
        </p:nvSpPr>
        <p:spPr>
          <a:xfrm>
            <a:off x="1141411" y="4190999"/>
            <a:ext cx="9905999" cy="14785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ymbol" panose="05050102010706020507" pitchFamily="18" charset="2"/>
              <a:buChar char="§"/>
            </a:pPr>
            <a:r>
              <a:rPr lang="bg-BG" dirty="0"/>
              <a:t>Решението изглежда да е с разширяване на графа – за всеки връх добавяме информация под формата на битова маска за това през кои специални върхове сме минали досега по пътя</a:t>
            </a:r>
          </a:p>
        </p:txBody>
      </p:sp>
    </p:spTree>
    <p:extLst>
      <p:ext uri="{BB962C8B-B14F-4D97-AF65-F5344CB8AC3E}">
        <p14:creationId xmlns:p14="http://schemas.microsoft.com/office/powerpoint/2010/main" val="36268251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3C9E2CC-A3B0-4394-AFC7-E951D303F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МАЛКО ЗА БИТОВИТЕ МАСКИ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173AC9C-FD2D-4BA8-91C2-9B14965F0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§"/>
            </a:pPr>
            <a:r>
              <a:rPr lang="bg-BG" dirty="0"/>
              <a:t>това са числа, които представляват кодиране</a:t>
            </a:r>
            <a:r>
              <a:rPr lang="en-US" dirty="0"/>
              <a:t> </a:t>
            </a:r>
            <a:r>
              <a:rPr lang="bg-BG" dirty="0"/>
              <a:t>на състояния в двоична бройна система</a:t>
            </a:r>
          </a:p>
          <a:p>
            <a:pPr>
              <a:buFont typeface="Symbol" panose="05050102010706020507" pitchFamily="18" charset="2"/>
              <a:buChar char="§"/>
            </a:pPr>
            <a:r>
              <a:rPr lang="bg-BG" dirty="0"/>
              <a:t>затова много често се използва в задачи с динамично програмиране</a:t>
            </a:r>
          </a:p>
          <a:p>
            <a:pPr>
              <a:buFont typeface="Symbol" panose="05050102010706020507" pitchFamily="18" charset="2"/>
              <a:buChar char="§"/>
            </a:pPr>
            <a:r>
              <a:rPr lang="bg-BG" dirty="0"/>
              <a:t>могат да се използват и при оптимизиране на пълни изчерпвания – ако няма значение реда на обхождане, а само множеството</a:t>
            </a:r>
          </a:p>
        </p:txBody>
      </p:sp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3427DD44-20CA-4E7A-B947-AC0EF5381156}"/>
              </a:ext>
            </a:extLst>
          </p:cNvPr>
          <p:cNvSpPr/>
          <p:nvPr/>
        </p:nvSpPr>
        <p:spPr>
          <a:xfrm>
            <a:off x="1141412" y="4760913"/>
            <a:ext cx="92213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Сложност: О</a:t>
            </a:r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((M*2</a:t>
            </a:r>
            <a:r>
              <a:rPr lang="en-US" sz="5400" b="1" cap="none" spc="0" baseline="300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K</a:t>
            </a:r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)</a:t>
            </a:r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*lg(M*2</a:t>
            </a:r>
            <a:r>
              <a:rPr lang="en-US" sz="5400" b="1" baseline="300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K</a:t>
            </a:r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)</a:t>
            </a:r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)</a:t>
            </a:r>
            <a:endParaRPr lang="bg-BG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71339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E13F228-5D3B-4B87-833C-9FF833602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ЗА УПРАЖНЕНИЕ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E6C9D86-2C61-4A44-944A-797521785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7768672" cy="3541714"/>
          </a:xfrm>
        </p:spPr>
        <p:txBody>
          <a:bodyPr/>
          <a:lstStyle/>
          <a:p>
            <a:pPr>
              <a:buFont typeface="Symbol" panose="05050102010706020507" pitchFamily="18" charset="2"/>
              <a:buChar char="§"/>
            </a:pPr>
            <a:r>
              <a:rPr lang="bg-BG" dirty="0"/>
              <a:t>в действителност това решение не решава правилно нашата задача</a:t>
            </a:r>
          </a:p>
          <a:p>
            <a:pPr>
              <a:buFont typeface="Symbol" panose="05050102010706020507" pitchFamily="18" charset="2"/>
              <a:buChar char="§"/>
            </a:pPr>
            <a:r>
              <a:rPr lang="bg-BG" dirty="0"/>
              <a:t>то е вярно, ако търсим път, в който се позволява повтарянето на върхове и ребра</a:t>
            </a:r>
          </a:p>
          <a:p>
            <a:pPr>
              <a:buFont typeface="Symbol" panose="05050102010706020507" pitchFamily="18" charset="2"/>
              <a:buChar char="§"/>
            </a:pPr>
            <a:r>
              <a:rPr lang="bg-BG" dirty="0"/>
              <a:t>първоначалната задача дори е нерешима оптимално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BA28F831-4AA5-484F-A47F-D41B1C62D2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97" t="10502" r="21023" b="8189"/>
          <a:stretch/>
        </p:blipFill>
        <p:spPr>
          <a:xfrm>
            <a:off x="8910084" y="2251629"/>
            <a:ext cx="1690577" cy="250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683148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ерига">
  <a:themeElements>
    <a:clrScheme name="Верига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Верига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ерига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TM04033919[[fn=Верига]]</Template>
  <TotalTime>487</TotalTime>
  <Words>484</Words>
  <Application>Microsoft Office PowerPoint</Application>
  <PresentationFormat>Широк екран</PresentationFormat>
  <Paragraphs>47</Paragraphs>
  <Slides>11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11</vt:i4>
      </vt:variant>
    </vt:vector>
  </HeadingPairs>
  <TitlesOfParts>
    <vt:vector size="15" baseType="lpstr">
      <vt:lpstr>Arial</vt:lpstr>
      <vt:lpstr>Symbol</vt:lpstr>
      <vt:lpstr>Tw Cen MT</vt:lpstr>
      <vt:lpstr>Верига</vt:lpstr>
      <vt:lpstr>Разширяване на ГРАФИ</vt:lpstr>
      <vt:lpstr>КАКВО ПРЕДСТАВЛЯВА?</vt:lpstr>
      <vt:lpstr>ЕДИН ПРИМЕР - УСЛОВИЕ</vt:lpstr>
      <vt:lpstr>ЕДИН ПРИМЕР - УСЛОВИЕ</vt:lpstr>
      <vt:lpstr>ЕДИН ПРИМЕР - РЕШЕНИЕ</vt:lpstr>
      <vt:lpstr>ЕДИН ПРИМЕР - РЕАЛИЗАЦИЯ</vt:lpstr>
      <vt:lpstr>ЗАДАЧА за УПРАЖНЕНИЕ</vt:lpstr>
      <vt:lpstr>МАЛКО ЗА БИТОВИТЕ МАСКИ</vt:lpstr>
      <vt:lpstr>Задача ЗА УПРАЖНЕНИЕ</vt:lpstr>
      <vt:lpstr>ТРЕНИРОВЪЧНИ ЗАДАЧИ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Разширяване на ГРАФИ</dc:title>
  <dc:creator>Iliyan Yordanov</dc:creator>
  <cp:lastModifiedBy>Iliyan Yordanov</cp:lastModifiedBy>
  <cp:revision>38</cp:revision>
  <dcterms:created xsi:type="dcterms:W3CDTF">2019-08-16T09:01:18Z</dcterms:created>
  <dcterms:modified xsi:type="dcterms:W3CDTF">2019-08-20T08:18:30Z</dcterms:modified>
</cp:coreProperties>
</file>