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75" r:id="rId14"/>
    <p:sldId id="267" r:id="rId15"/>
    <p:sldId id="268" r:id="rId16"/>
    <p:sldId id="269" r:id="rId17"/>
    <p:sldId id="270" r:id="rId18"/>
    <p:sldId id="271" r:id="rId19"/>
    <p:sldId id="272" r:id="rId20"/>
    <p:sldId id="273" r:id="rId21"/>
    <p:sldId id="274" r:id="rId22"/>
    <p:sldId id="276" r:id="rId23"/>
    <p:sldId id="279" r:id="rId24"/>
    <p:sldId id="277" r:id="rId25"/>
    <p:sldId id="278"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59" d="100"/>
          <a:sy n="59" d="100"/>
        </p:scale>
        <p:origin x="150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2D853-72AD-4EDB-AA87-C2AFD2E4347E}" type="datetimeFigureOut">
              <a:rPr lang="en-US" smtClean="0"/>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88281-1146-49A4-AED3-CFF0C1227B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888281-1146-49A4-AED3-CFF0C1227BD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888281-1146-49A4-AED3-CFF0C1227BDA}"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09CCFC-1E6F-4C8D-8FE4-71FB66786FA8}" type="datetime1">
              <a:rPr lang="en-US" smtClean="0"/>
              <a:pPr/>
              <a:t>9/3/2019</a:t>
            </a:fld>
            <a:endParaRPr lang="en-US"/>
          </a:p>
        </p:txBody>
      </p:sp>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
        <p:nvSpPr>
          <p:cNvPr id="6" name="Slide Number Placeholder 5"/>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47E41-E712-40B2-8EF1-E9F91A94A2EF}" type="datetime1">
              <a:rPr lang="en-US" smtClean="0"/>
              <a:pPr/>
              <a:t>9/3/2019</a:t>
            </a:fld>
            <a:endParaRPr lang="en-US"/>
          </a:p>
        </p:txBody>
      </p:sp>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
        <p:nvSpPr>
          <p:cNvPr id="6" name="Slide Number Placeholder 5"/>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A56C4-C76C-408A-8560-6EB743B1BE8D}" type="datetime1">
              <a:rPr lang="en-US" smtClean="0"/>
              <a:pPr/>
              <a:t>9/3/2019</a:t>
            </a:fld>
            <a:endParaRPr lang="en-US"/>
          </a:p>
        </p:txBody>
      </p:sp>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
        <p:nvSpPr>
          <p:cNvPr id="6" name="Slide Number Placeholder 5"/>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418AB-9F91-46CB-86CB-B4C25261C15A}" type="datetime1">
              <a:rPr lang="en-US" smtClean="0"/>
              <a:pPr/>
              <a:t>9/3/2019</a:t>
            </a:fld>
            <a:endParaRPr lang="en-US"/>
          </a:p>
        </p:txBody>
      </p:sp>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
        <p:nvSpPr>
          <p:cNvPr id="6" name="Slide Number Placeholder 5"/>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2B80D9-718F-4B26-9B1D-81E3D8271A75}" type="datetime1">
              <a:rPr lang="en-US" smtClean="0"/>
              <a:pPr/>
              <a:t>9/3/2019</a:t>
            </a:fld>
            <a:endParaRPr lang="en-US"/>
          </a:p>
        </p:txBody>
      </p:sp>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
        <p:nvSpPr>
          <p:cNvPr id="6" name="Slide Number Placeholder 5"/>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6EF39-1995-44DC-97F6-C27E6C49C273}" type="datetime1">
              <a:rPr lang="en-US" smtClean="0"/>
              <a:pPr/>
              <a:t>9/3/2019</a:t>
            </a:fld>
            <a:endParaRPr lang="en-US"/>
          </a:p>
        </p:txBody>
      </p:sp>
      <p:sp>
        <p:nvSpPr>
          <p:cNvPr id="6" name="Footer Placeholder 5"/>
          <p:cNvSpPr>
            <a:spLocks noGrp="1"/>
          </p:cNvSpPr>
          <p:nvPr>
            <p:ph type="ftr" sz="quarter" idx="11"/>
          </p:nvPr>
        </p:nvSpPr>
        <p:spPr/>
        <p:txBody>
          <a:bodyPr/>
          <a:lstStyle/>
          <a:p>
            <a:r>
              <a:rPr lang="ru-RU" smtClean="0"/>
              <a:t>Национална школа Видин 2016 П. Панов</a:t>
            </a:r>
            <a:endParaRPr lang="en-US"/>
          </a:p>
        </p:txBody>
      </p:sp>
      <p:sp>
        <p:nvSpPr>
          <p:cNvPr id="7" name="Slide Number Placeholder 6"/>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8567BE-4E07-43E8-A641-D88510F9348A}" type="datetime1">
              <a:rPr lang="en-US" smtClean="0"/>
              <a:pPr/>
              <a:t>9/3/2019</a:t>
            </a:fld>
            <a:endParaRPr lang="en-US"/>
          </a:p>
        </p:txBody>
      </p:sp>
      <p:sp>
        <p:nvSpPr>
          <p:cNvPr id="8" name="Footer Placeholder 7"/>
          <p:cNvSpPr>
            <a:spLocks noGrp="1"/>
          </p:cNvSpPr>
          <p:nvPr>
            <p:ph type="ftr" sz="quarter" idx="11"/>
          </p:nvPr>
        </p:nvSpPr>
        <p:spPr/>
        <p:txBody>
          <a:bodyPr/>
          <a:lstStyle/>
          <a:p>
            <a:r>
              <a:rPr lang="ru-RU" smtClean="0"/>
              <a:t>Национална школа Видин 2016 П. Панов</a:t>
            </a:r>
            <a:endParaRPr lang="en-US"/>
          </a:p>
        </p:txBody>
      </p:sp>
      <p:sp>
        <p:nvSpPr>
          <p:cNvPr id="9" name="Slide Number Placeholder 8"/>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AB293-2C60-4E5D-B2A6-33897B6C5DEE}" type="datetime1">
              <a:rPr lang="en-US" smtClean="0"/>
              <a:pPr/>
              <a:t>9/3/2019</a:t>
            </a:fld>
            <a:endParaRPr lang="en-US"/>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
        <p:nvSpPr>
          <p:cNvPr id="5" name="Slide Number Placeholder 4"/>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3DD3E-B96C-4EFA-B30F-B099B75D1A44}" type="datetime1">
              <a:rPr lang="en-US" smtClean="0"/>
              <a:pPr/>
              <a:t>9/3/2019</a:t>
            </a:fld>
            <a:endParaRPr lang="en-US"/>
          </a:p>
        </p:txBody>
      </p:sp>
      <p:sp>
        <p:nvSpPr>
          <p:cNvPr id="3" name="Footer Placeholder 2"/>
          <p:cNvSpPr>
            <a:spLocks noGrp="1"/>
          </p:cNvSpPr>
          <p:nvPr>
            <p:ph type="ftr" sz="quarter" idx="11"/>
          </p:nvPr>
        </p:nvSpPr>
        <p:spPr/>
        <p:txBody>
          <a:bodyPr/>
          <a:lstStyle/>
          <a:p>
            <a:r>
              <a:rPr lang="ru-RU" smtClean="0"/>
              <a:t>Национална школа Видин 2016 П. Панов</a:t>
            </a:r>
            <a:endParaRPr lang="en-US"/>
          </a:p>
        </p:txBody>
      </p:sp>
      <p:sp>
        <p:nvSpPr>
          <p:cNvPr id="4" name="Slide Number Placeholder 3"/>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EBD65-A100-445E-83EE-EC55C023DEDC}" type="datetime1">
              <a:rPr lang="en-US" smtClean="0"/>
              <a:pPr/>
              <a:t>9/3/2019</a:t>
            </a:fld>
            <a:endParaRPr lang="en-US"/>
          </a:p>
        </p:txBody>
      </p:sp>
      <p:sp>
        <p:nvSpPr>
          <p:cNvPr id="6" name="Footer Placeholder 5"/>
          <p:cNvSpPr>
            <a:spLocks noGrp="1"/>
          </p:cNvSpPr>
          <p:nvPr>
            <p:ph type="ftr" sz="quarter" idx="11"/>
          </p:nvPr>
        </p:nvSpPr>
        <p:spPr/>
        <p:txBody>
          <a:bodyPr/>
          <a:lstStyle/>
          <a:p>
            <a:r>
              <a:rPr lang="ru-RU" smtClean="0"/>
              <a:t>Национална школа Видин 2016 П. Панов</a:t>
            </a:r>
            <a:endParaRPr lang="en-US"/>
          </a:p>
        </p:txBody>
      </p:sp>
      <p:sp>
        <p:nvSpPr>
          <p:cNvPr id="7" name="Slide Number Placeholder 6"/>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12F81-C6D1-4865-9362-9ABEBA024924}" type="datetime1">
              <a:rPr lang="en-US" smtClean="0"/>
              <a:pPr/>
              <a:t>9/3/2019</a:t>
            </a:fld>
            <a:endParaRPr lang="en-US"/>
          </a:p>
        </p:txBody>
      </p:sp>
      <p:sp>
        <p:nvSpPr>
          <p:cNvPr id="6" name="Footer Placeholder 5"/>
          <p:cNvSpPr>
            <a:spLocks noGrp="1"/>
          </p:cNvSpPr>
          <p:nvPr>
            <p:ph type="ftr" sz="quarter" idx="11"/>
          </p:nvPr>
        </p:nvSpPr>
        <p:spPr/>
        <p:txBody>
          <a:bodyPr/>
          <a:lstStyle/>
          <a:p>
            <a:r>
              <a:rPr lang="ru-RU" smtClean="0"/>
              <a:t>Национална школа Видин 2016 П. Панов</a:t>
            </a:r>
            <a:endParaRPr lang="en-US"/>
          </a:p>
        </p:txBody>
      </p:sp>
      <p:sp>
        <p:nvSpPr>
          <p:cNvPr id="7" name="Slide Number Placeholder 6"/>
          <p:cNvSpPr>
            <a:spLocks noGrp="1"/>
          </p:cNvSpPr>
          <p:nvPr>
            <p:ph type="sldNum" sz="quarter" idx="12"/>
          </p:nvPr>
        </p:nvSpPr>
        <p:spPr/>
        <p:txBody>
          <a:bodyPr/>
          <a:lstStyle/>
          <a:p>
            <a:fld id="{0B9614FE-A694-4A53-9222-12F34897FD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CEF2E-73C5-461D-9C6E-D1E2F679F353}" type="datetime1">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Национална школа Видин 2016 П. Панов</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614FE-A694-4A53-9222-12F34897FD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a:solidFill>
            <a:schemeClr val="accent1">
              <a:lumMod val="40000"/>
              <a:lumOff val="60000"/>
            </a:schemeClr>
          </a:solidFill>
          <a:ln w="12700">
            <a:solidFill>
              <a:srgbClr val="002060"/>
            </a:solidFill>
          </a:ln>
        </p:spPr>
        <p:txBody>
          <a:bodyPr/>
          <a:lstStyle/>
          <a:p>
            <a:r>
              <a:rPr lang="bg-BG" dirty="0" smtClean="0"/>
              <a:t>Национална школа по Информатика </a:t>
            </a:r>
            <a:r>
              <a:rPr lang="bg-BG" dirty="0" smtClean="0"/>
              <a:t>Смолян 2019</a:t>
            </a:r>
            <a:endParaRPr lang="en-US" dirty="0"/>
          </a:p>
        </p:txBody>
      </p:sp>
      <p:sp>
        <p:nvSpPr>
          <p:cNvPr id="3" name="Subtitle 2"/>
          <p:cNvSpPr>
            <a:spLocks noGrp="1"/>
          </p:cNvSpPr>
          <p:nvPr>
            <p:ph type="subTitle" idx="1"/>
          </p:nvPr>
        </p:nvSpPr>
        <p:spPr>
          <a:xfrm>
            <a:off x="685800" y="2057400"/>
            <a:ext cx="7772400" cy="3581400"/>
          </a:xfrm>
          <a:solidFill>
            <a:schemeClr val="accent2">
              <a:lumMod val="40000"/>
              <a:lumOff val="60000"/>
            </a:schemeClr>
          </a:solidFill>
          <a:ln w="12700">
            <a:solidFill>
              <a:schemeClr val="accent2">
                <a:lumMod val="75000"/>
              </a:schemeClr>
            </a:solidFill>
          </a:ln>
        </p:spPr>
        <p:txBody>
          <a:bodyPr>
            <a:normAutofit/>
          </a:bodyPr>
          <a:lstStyle/>
          <a:p>
            <a:r>
              <a:rPr lang="bg-BG" sz="4000" dirty="0" smtClean="0">
                <a:solidFill>
                  <a:schemeClr val="tx1"/>
                </a:solidFill>
              </a:rPr>
              <a:t>Интервални дървета</a:t>
            </a:r>
            <a:endParaRPr lang="en-US" sz="4000" dirty="0" smtClean="0">
              <a:solidFill>
                <a:schemeClr val="tx1"/>
              </a:solidFill>
            </a:endParaRPr>
          </a:p>
          <a:p>
            <a:r>
              <a:rPr lang="en-US" sz="4000" dirty="0" smtClean="0">
                <a:solidFill>
                  <a:schemeClr val="tx1"/>
                </a:solidFill>
              </a:rPr>
              <a:t>Lazy Propagation </a:t>
            </a:r>
            <a:r>
              <a:rPr lang="bg-BG" sz="4000" dirty="0" smtClean="0">
                <a:solidFill>
                  <a:schemeClr val="tx1"/>
                </a:solidFill>
              </a:rPr>
              <a:t>в интервално дърво</a:t>
            </a:r>
          </a:p>
          <a:p>
            <a:r>
              <a:rPr lang="bg-BG" dirty="0" smtClean="0">
                <a:solidFill>
                  <a:schemeClr val="tx1"/>
                </a:solidFill>
              </a:rPr>
              <a:t>Пано Панов</a:t>
            </a:r>
          </a:p>
          <a:p>
            <a:r>
              <a:rPr lang="en-US" dirty="0" smtClean="0">
                <a:solidFill>
                  <a:schemeClr val="tx1"/>
                </a:solidFill>
              </a:rPr>
              <a:t>pano.panov@gmail.com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query</a:t>
            </a:r>
            <a:endParaRPr lang="en-US" b="1" dirty="0"/>
          </a:p>
        </p:txBody>
      </p:sp>
      <p:sp>
        <p:nvSpPr>
          <p:cNvPr id="3" name="Content Placeholder 2"/>
          <p:cNvSpPr>
            <a:spLocks noGrp="1"/>
          </p:cNvSpPr>
          <p:nvPr>
            <p:ph idx="1"/>
          </p:nvPr>
        </p:nvSpPr>
        <p:spPr>
          <a:xfrm>
            <a:off x="457200" y="1295400"/>
            <a:ext cx="8229600" cy="4830763"/>
          </a:xfrm>
        </p:spPr>
        <p:txBody>
          <a:bodyPr/>
          <a:lstStyle/>
          <a:p>
            <a:pPr marL="0">
              <a:buNone/>
            </a:pPr>
            <a:r>
              <a:rPr lang="bg-BG" dirty="0" smtClean="0"/>
              <a:t>За да извършим търсене в сегментно дърво, на даден интервал </a:t>
            </a:r>
            <a:r>
              <a:rPr lang="en-US" dirty="0" smtClean="0"/>
              <a:t>[l</a:t>
            </a:r>
            <a:r>
              <a:rPr lang="bg-BG" dirty="0" smtClean="0"/>
              <a:t>,</a:t>
            </a:r>
            <a:r>
              <a:rPr lang="en-US" dirty="0" smtClean="0"/>
              <a:t> r]</a:t>
            </a:r>
            <a:r>
              <a:rPr lang="bg-BG" dirty="0" smtClean="0"/>
              <a:t>, пускаме рекурсия от корена към листата и проверяваме дали интервала, представен от съответния възел, е изцяло разположен в интервала </a:t>
            </a:r>
            <a:r>
              <a:rPr lang="en-US" dirty="0" smtClean="0"/>
              <a:t>[l, r]. </a:t>
            </a:r>
            <a:r>
              <a:rPr lang="bg-BG" dirty="0" smtClean="0"/>
              <a:t>Ако това е изпълнено, връщаме стойността на възела. </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rgbClr val="92D050"/>
          </a:solidFill>
        </p:spPr>
        <p:txBody>
          <a:bodyPr>
            <a:normAutofit/>
          </a:bodyPr>
          <a:lstStyle/>
          <a:p>
            <a:r>
              <a:rPr lang="bg-BG" dirty="0" smtClean="0"/>
              <a:t>Сегментно дърво</a:t>
            </a:r>
            <a:r>
              <a:rPr lang="en-US" dirty="0" smtClean="0"/>
              <a:t> – A[0:6]</a:t>
            </a:r>
            <a:endParaRPr lang="en-US" dirty="0"/>
          </a:p>
        </p:txBody>
      </p:sp>
      <p:pic>
        <p:nvPicPr>
          <p:cNvPr id="4" name="Content Placeholder 3" descr="segtree.jpg"/>
          <p:cNvPicPr>
            <a:picLocks noGrp="1" noChangeAspect="1"/>
          </p:cNvPicPr>
          <p:nvPr>
            <p:ph idx="1"/>
          </p:nvPr>
        </p:nvPicPr>
        <p:blipFill>
          <a:blip r:embed="rId2" cstate="print"/>
          <a:stretch>
            <a:fillRect/>
          </a:stretch>
        </p:blipFill>
        <p:spPr>
          <a:xfrm>
            <a:off x="838200" y="1143000"/>
            <a:ext cx="7543272" cy="5181600"/>
          </a:xfrm>
        </p:spPr>
      </p:pic>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r>
              <a:rPr lang="bg-BG" dirty="0" smtClean="0"/>
              <a:t>Сегментно дърво, представено като масив </a:t>
            </a:r>
            <a:r>
              <a:rPr lang="en-US" b="1" dirty="0" smtClean="0"/>
              <a:t>tree[]</a:t>
            </a:r>
            <a:endParaRPr lang="en-US" b="1" dirty="0"/>
          </a:p>
        </p:txBody>
      </p:sp>
      <p:pic>
        <p:nvPicPr>
          <p:cNvPr id="4" name="Content Placeholder 3" descr="LINARR.jpg"/>
          <p:cNvPicPr>
            <a:picLocks noGrp="1" noChangeAspect="1"/>
          </p:cNvPicPr>
          <p:nvPr>
            <p:ph idx="1"/>
          </p:nvPr>
        </p:nvPicPr>
        <p:blipFill>
          <a:blip r:embed="rId2" cstate="print"/>
          <a:stretch>
            <a:fillRect/>
          </a:stretch>
        </p:blipFill>
        <p:spPr>
          <a:xfrm>
            <a:off x="3048000" y="1447800"/>
            <a:ext cx="3200400" cy="4724400"/>
          </a:xfrm>
        </p:spPr>
      </p:pic>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92D050"/>
          </a:solidFill>
        </p:spPr>
        <p:txBody>
          <a:bodyPr>
            <a:normAutofit fontScale="90000"/>
          </a:bodyPr>
          <a:lstStyle/>
          <a:p>
            <a:r>
              <a:rPr lang="bg-BG" b="1" dirty="0" smtClean="0"/>
              <a:t>Пример</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buNone/>
            </a:pPr>
            <a:r>
              <a:rPr lang="bg-BG" dirty="0" smtClean="0"/>
              <a:t>Даден е масив </a:t>
            </a:r>
            <a:r>
              <a:rPr lang="en-US" dirty="0" smtClean="0"/>
              <a:t>A </a:t>
            </a:r>
            <a:r>
              <a:rPr lang="bg-BG" dirty="0" smtClean="0"/>
              <a:t>с размер </a:t>
            </a:r>
            <a:r>
              <a:rPr lang="en-US" dirty="0" smtClean="0"/>
              <a:t>N. </a:t>
            </a:r>
            <a:r>
              <a:rPr lang="bg-BG" dirty="0" smtClean="0"/>
              <a:t>Формулираме две подзадачи:</a:t>
            </a:r>
          </a:p>
          <a:p>
            <a:pPr marL="514350" indent="-514350">
              <a:buAutoNum type="arabicPeriod"/>
            </a:pPr>
            <a:r>
              <a:rPr lang="en-US" b="1" dirty="0" smtClean="0"/>
              <a:t>Update</a:t>
            </a:r>
            <a:r>
              <a:rPr lang="en-US" dirty="0" smtClean="0"/>
              <a:t>: </a:t>
            </a:r>
            <a:r>
              <a:rPr lang="bg-BG" dirty="0" smtClean="0"/>
              <a:t>Да добавим стойността </a:t>
            </a:r>
            <a:r>
              <a:rPr lang="en-US" dirty="0" err="1" smtClean="0"/>
              <a:t>val</a:t>
            </a:r>
            <a:r>
              <a:rPr lang="en-US" dirty="0" smtClean="0"/>
              <a:t> </a:t>
            </a:r>
            <a:r>
              <a:rPr lang="bg-BG" dirty="0" smtClean="0"/>
              <a:t>към  елемента на масива </a:t>
            </a:r>
            <a:r>
              <a:rPr lang="en-US" dirty="0" smtClean="0"/>
              <a:t>A </a:t>
            </a:r>
            <a:r>
              <a:rPr lang="bg-BG" dirty="0" smtClean="0"/>
              <a:t>с индекс </a:t>
            </a:r>
            <a:r>
              <a:rPr lang="en-US" dirty="0" err="1" smtClean="0"/>
              <a:t>idx</a:t>
            </a:r>
            <a:r>
              <a:rPr lang="en-US" dirty="0" smtClean="0"/>
              <a:t>.</a:t>
            </a:r>
          </a:p>
          <a:p>
            <a:pPr marL="514350" indent="-514350">
              <a:buAutoNum type="arabicPeriod"/>
            </a:pPr>
            <a:r>
              <a:rPr lang="en-US" b="1" dirty="0" smtClean="0"/>
              <a:t>Query</a:t>
            </a:r>
            <a:r>
              <a:rPr lang="en-US" dirty="0" smtClean="0"/>
              <a:t>: </a:t>
            </a:r>
            <a:r>
              <a:rPr lang="bg-BG" dirty="0" smtClean="0"/>
              <a:t>Да пресметнем стойността на сумата </a:t>
            </a:r>
            <a:r>
              <a:rPr lang="en-US" dirty="0"/>
              <a:t> </a:t>
            </a:r>
            <a:r>
              <a:rPr lang="bg-BG" dirty="0" smtClean="0"/>
              <a:t/>
            </a:r>
            <a:br>
              <a:rPr lang="bg-BG" dirty="0" smtClean="0"/>
            </a:br>
            <a:r>
              <a:rPr lang="en-US" b="1" dirty="0" smtClean="0"/>
              <a:t>A[l</a:t>
            </a:r>
            <a:r>
              <a:rPr lang="en-US" b="1" dirty="0"/>
              <a:t>] + A[l+1] + A[l+2] + ….. + A[r-1] + A[r</a:t>
            </a:r>
            <a:r>
              <a:rPr lang="en-US" b="1" dirty="0" smtClean="0"/>
              <a:t>]</a:t>
            </a:r>
            <a:r>
              <a:rPr lang="bg-BG" b="1" dirty="0" smtClean="0"/>
              <a:t>, </a:t>
            </a:r>
            <a:br>
              <a:rPr lang="bg-BG" b="1" dirty="0" smtClean="0"/>
            </a:br>
            <a:r>
              <a:rPr lang="bg-BG" b="1" dirty="0" smtClean="0"/>
              <a:t>където</a:t>
            </a:r>
            <a:r>
              <a:rPr lang="en-US" dirty="0"/>
              <a:t> </a:t>
            </a:r>
            <a:r>
              <a:rPr lang="en-US" b="1" dirty="0"/>
              <a:t>0 &lt;= l &lt;= r &lt; </a:t>
            </a:r>
            <a:r>
              <a:rPr lang="en-US" b="1" dirty="0" smtClean="0"/>
              <a:t>N</a:t>
            </a:r>
            <a:endParaRPr lang="bg-BG" b="1" dirty="0" smtClean="0"/>
          </a:p>
          <a:p>
            <a:pPr marL="514350" indent="-514350">
              <a:buNone/>
            </a:pPr>
            <a:r>
              <a:rPr lang="bg-BG" dirty="0" smtClean="0"/>
              <a:t>Наивен алгоритъм:</a:t>
            </a:r>
          </a:p>
          <a:p>
            <a:pPr marL="514350" indent="-514350">
              <a:buNone/>
            </a:pPr>
            <a:r>
              <a:rPr lang="bg-BG" dirty="0" smtClean="0"/>
              <a:t>1. A [</a:t>
            </a:r>
            <a:r>
              <a:rPr lang="en-US" dirty="0" err="1" smtClean="0"/>
              <a:t>idx</a:t>
            </a:r>
            <a:r>
              <a:rPr lang="bg-BG" dirty="0" smtClean="0"/>
              <a:t>] + = </a:t>
            </a:r>
            <a:r>
              <a:rPr lang="en-US" dirty="0" err="1" smtClean="0"/>
              <a:t>val</a:t>
            </a:r>
            <a:r>
              <a:rPr lang="en-US" dirty="0" smtClean="0"/>
              <a:t>; </a:t>
            </a:r>
            <a:r>
              <a:rPr lang="bg-BG" dirty="0" smtClean="0"/>
              <a:t>Сложност  O (1).</a:t>
            </a:r>
          </a:p>
          <a:p>
            <a:pPr marL="0" indent="-514350">
              <a:buNone/>
            </a:pPr>
            <a:r>
              <a:rPr lang="bg-BG" dirty="0" smtClean="0"/>
              <a:t>2. Пускаме цикъл от </a:t>
            </a:r>
            <a:r>
              <a:rPr lang="en-US" dirty="0" smtClean="0"/>
              <a:t>l </a:t>
            </a:r>
            <a:r>
              <a:rPr lang="bg-BG" dirty="0" smtClean="0"/>
              <a:t>до </a:t>
            </a:r>
            <a:r>
              <a:rPr lang="en-US" dirty="0" smtClean="0"/>
              <a:t>r </a:t>
            </a:r>
            <a:r>
              <a:rPr lang="bg-BG" dirty="0" smtClean="0"/>
              <a:t>и пресмятаме сумата от елементите. Сложност  O (</a:t>
            </a:r>
            <a:r>
              <a:rPr lang="en-US" dirty="0" smtClean="0"/>
              <a:t>N</a:t>
            </a:r>
            <a:r>
              <a:rPr lang="bg-BG" dirty="0" smtClean="0"/>
              <a:t>). </a:t>
            </a:r>
            <a:br>
              <a:rPr lang="bg-BG" dirty="0" smtClean="0"/>
            </a:br>
            <a:r>
              <a:rPr lang="bg-BG" dirty="0" smtClean="0"/>
              <a:t>Този алгоритъм е добър, ако броят на актуализациите  (</a:t>
            </a:r>
            <a:r>
              <a:rPr lang="en-US" i="1" dirty="0" smtClean="0"/>
              <a:t>update </a:t>
            </a:r>
            <a:r>
              <a:rPr lang="bg-BG" i="1" dirty="0" smtClean="0"/>
              <a:t>) </a:t>
            </a:r>
            <a:r>
              <a:rPr lang="bg-BG" dirty="0" smtClean="0"/>
              <a:t>е много голям и броят на</a:t>
            </a:r>
            <a:r>
              <a:rPr lang="en-US" dirty="0" smtClean="0"/>
              <a:t> </a:t>
            </a:r>
            <a:r>
              <a:rPr lang="bg-BG" dirty="0" smtClean="0"/>
              <a:t>заявкит</a:t>
            </a:r>
            <a:r>
              <a:rPr lang="en-US" dirty="0" smtClean="0"/>
              <a:t>e</a:t>
            </a:r>
            <a:r>
              <a:rPr lang="bg-BG" dirty="0" smtClean="0"/>
              <a:t> (</a:t>
            </a:r>
            <a:r>
              <a:rPr lang="en-US" i="1" dirty="0" smtClean="0"/>
              <a:t>query</a:t>
            </a:r>
            <a:r>
              <a:rPr lang="en-US" dirty="0" smtClean="0"/>
              <a:t> </a:t>
            </a:r>
            <a:r>
              <a:rPr lang="bg-BG" dirty="0" smtClean="0"/>
              <a:t>) е сравнително малък.</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92D050"/>
          </a:solidFill>
        </p:spPr>
        <p:txBody>
          <a:bodyPr>
            <a:normAutofit fontScale="90000"/>
          </a:bodyPr>
          <a:lstStyle/>
          <a:p>
            <a:r>
              <a:rPr lang="bg-BG" dirty="0" smtClean="0"/>
              <a:t>Друг наивен алгоритъм</a:t>
            </a: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pPr marL="0">
              <a:lnSpc>
                <a:spcPct val="110000"/>
              </a:lnSpc>
              <a:spcBef>
                <a:spcPts val="0"/>
              </a:spcBef>
              <a:buNone/>
            </a:pPr>
            <a:r>
              <a:rPr lang="bg-BG" dirty="0" smtClean="0"/>
              <a:t>Предварително натрупваме в допълнителен масив </a:t>
            </a:r>
            <a:r>
              <a:rPr lang="en-US" b="1" dirty="0" smtClean="0"/>
              <a:t>sum[]</a:t>
            </a:r>
            <a:r>
              <a:rPr lang="bg-BG" b="1" dirty="0" smtClean="0"/>
              <a:t> </a:t>
            </a:r>
            <a:r>
              <a:rPr lang="bg-BG" dirty="0" smtClean="0"/>
              <a:t>всички частични суми. </a:t>
            </a:r>
          </a:p>
          <a:p>
            <a:pPr marL="0">
              <a:lnSpc>
                <a:spcPct val="110000"/>
              </a:lnSpc>
              <a:spcBef>
                <a:spcPts val="0"/>
              </a:spcBef>
              <a:buNone/>
            </a:pPr>
            <a:r>
              <a:rPr lang="bg-BG" dirty="0" smtClean="0"/>
              <a:t>При </a:t>
            </a:r>
            <a:r>
              <a:rPr lang="en-US" b="1" dirty="0" smtClean="0"/>
              <a:t>update</a:t>
            </a:r>
            <a:r>
              <a:rPr lang="en-US" dirty="0" smtClean="0"/>
              <a:t> </a:t>
            </a:r>
            <a:r>
              <a:rPr lang="bg-BG" dirty="0" smtClean="0"/>
              <a:t>пускаме цикъл и променяме всички частични суми надясно от </a:t>
            </a:r>
            <a:r>
              <a:rPr lang="en-US" dirty="0" err="1" smtClean="0"/>
              <a:t>i</a:t>
            </a:r>
            <a:r>
              <a:rPr lang="en-US" dirty="0" smtClean="0"/>
              <a:t>-</a:t>
            </a:r>
            <a:r>
              <a:rPr lang="bg-BG" dirty="0" smtClean="0"/>
              <a:t>тия елемент </a:t>
            </a:r>
            <a:r>
              <a:rPr lang="en-US" b="1" dirty="0" smtClean="0"/>
              <a:t>sum[</a:t>
            </a:r>
            <a:r>
              <a:rPr lang="en-US" b="1" dirty="0" err="1" smtClean="0"/>
              <a:t>i</a:t>
            </a:r>
            <a:r>
              <a:rPr lang="en-US" b="1" dirty="0" smtClean="0"/>
              <a:t>]</a:t>
            </a:r>
            <a:r>
              <a:rPr lang="bg-BG" b="1" dirty="0" smtClean="0"/>
              <a:t>,</a:t>
            </a:r>
            <a:r>
              <a:rPr lang="en-US" dirty="0"/>
              <a:t>  </a:t>
            </a:r>
            <a:r>
              <a:rPr lang="bg-BG" dirty="0" smtClean="0"/>
              <a:t>където</a:t>
            </a:r>
            <a:r>
              <a:rPr lang="en-US" dirty="0"/>
              <a:t> </a:t>
            </a:r>
            <a:r>
              <a:rPr lang="en-US" b="1" dirty="0"/>
              <a:t>l &lt;= </a:t>
            </a:r>
            <a:r>
              <a:rPr lang="en-US" b="1" dirty="0" err="1"/>
              <a:t>i</a:t>
            </a:r>
            <a:r>
              <a:rPr lang="en-US" b="1" dirty="0"/>
              <a:t> &lt;= r</a:t>
            </a:r>
            <a:r>
              <a:rPr lang="en-US" dirty="0" smtClean="0"/>
              <a:t>.</a:t>
            </a:r>
            <a:r>
              <a:rPr lang="bg-BG" dirty="0" smtClean="0"/>
              <a:t> Сложността е </a:t>
            </a:r>
            <a:r>
              <a:rPr lang="en-US" b="1" dirty="0"/>
              <a:t>O(N</a:t>
            </a:r>
            <a:r>
              <a:rPr lang="en-US" b="1" dirty="0" smtClean="0"/>
              <a:t>)</a:t>
            </a:r>
            <a:r>
              <a:rPr lang="bg-BG" b="1" dirty="0" smtClean="0"/>
              <a:t>.</a:t>
            </a:r>
          </a:p>
          <a:p>
            <a:pPr marL="0">
              <a:lnSpc>
                <a:spcPct val="110000"/>
              </a:lnSpc>
              <a:spcBef>
                <a:spcPts val="0"/>
              </a:spcBef>
              <a:buNone/>
            </a:pPr>
            <a:r>
              <a:rPr lang="bg-BG" dirty="0" smtClean="0"/>
              <a:t>При </a:t>
            </a:r>
            <a:r>
              <a:rPr lang="en-US" b="1" dirty="0" smtClean="0"/>
              <a:t>query</a:t>
            </a:r>
            <a:r>
              <a:rPr lang="en-US" dirty="0" smtClean="0"/>
              <a:t> </a:t>
            </a:r>
            <a:r>
              <a:rPr lang="bg-BG" dirty="0" smtClean="0"/>
              <a:t>просто връщаме </a:t>
            </a:r>
            <a:r>
              <a:rPr lang="en-US" b="1" dirty="0"/>
              <a:t>(sum[r] - sum[l-1</a:t>
            </a:r>
            <a:r>
              <a:rPr lang="en-US" b="1" dirty="0" smtClean="0"/>
              <a:t>])</a:t>
            </a:r>
            <a:r>
              <a:rPr lang="bg-BG" b="1" dirty="0" smtClean="0"/>
              <a:t>.</a:t>
            </a:r>
          </a:p>
          <a:p>
            <a:pPr marL="0">
              <a:lnSpc>
                <a:spcPct val="110000"/>
              </a:lnSpc>
              <a:spcBef>
                <a:spcPts val="0"/>
              </a:spcBef>
              <a:buNone/>
            </a:pPr>
            <a:r>
              <a:rPr lang="bg-BG" dirty="0" smtClean="0"/>
              <a:t>Сложността е </a:t>
            </a:r>
            <a:r>
              <a:rPr lang="en-US" b="1" dirty="0" smtClean="0"/>
              <a:t>O(</a:t>
            </a:r>
            <a:r>
              <a:rPr lang="bg-BG" b="1" dirty="0" smtClean="0"/>
              <a:t>1</a:t>
            </a:r>
            <a:r>
              <a:rPr lang="en-US" b="1" dirty="0" smtClean="0"/>
              <a:t>)</a:t>
            </a:r>
            <a:r>
              <a:rPr lang="bg-BG" b="1" dirty="0" smtClean="0"/>
              <a:t>.</a:t>
            </a:r>
          </a:p>
          <a:p>
            <a:pPr marL="0">
              <a:lnSpc>
                <a:spcPct val="110000"/>
              </a:lnSpc>
              <a:spcBef>
                <a:spcPts val="0"/>
              </a:spcBef>
              <a:buNone/>
            </a:pPr>
            <a:r>
              <a:rPr lang="bg-BG" dirty="0" smtClean="0"/>
              <a:t>Този алгоритъм е подходящ, ако броят на </a:t>
            </a:r>
            <a:r>
              <a:rPr lang="en-US" b="1" dirty="0" smtClean="0"/>
              <a:t>query</a:t>
            </a:r>
            <a:r>
              <a:rPr lang="en-US" dirty="0" smtClean="0"/>
              <a:t> </a:t>
            </a:r>
            <a:r>
              <a:rPr lang="bg-BG" dirty="0" smtClean="0"/>
              <a:t>е  много голям, а броят на </a:t>
            </a:r>
            <a:r>
              <a:rPr lang="en-US" b="1" dirty="0" smtClean="0"/>
              <a:t>update</a:t>
            </a:r>
            <a:r>
              <a:rPr lang="en-US" dirty="0" smtClean="0"/>
              <a:t> </a:t>
            </a:r>
            <a:r>
              <a:rPr lang="bg-BG" dirty="0" smtClean="0"/>
              <a:t>е много малък.</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92D050"/>
          </a:solidFill>
        </p:spPr>
        <p:txBody>
          <a:bodyPr/>
          <a:lstStyle/>
          <a:p>
            <a:r>
              <a:rPr lang="bg-BG" dirty="0" smtClean="0"/>
              <a:t>Използване на сегментно дърво</a:t>
            </a:r>
            <a:endParaRPr lang="en-US" dirty="0"/>
          </a:p>
        </p:txBody>
      </p:sp>
      <p:sp>
        <p:nvSpPr>
          <p:cNvPr id="3" name="Content Placeholder 2"/>
          <p:cNvSpPr>
            <a:spLocks noGrp="1"/>
          </p:cNvSpPr>
          <p:nvPr>
            <p:ph idx="1"/>
          </p:nvPr>
        </p:nvSpPr>
        <p:spPr>
          <a:xfrm>
            <a:off x="457200" y="990600"/>
            <a:ext cx="8229600" cy="5410200"/>
          </a:xfrm>
        </p:spPr>
        <p:txBody>
          <a:bodyPr>
            <a:normAutofit fontScale="85000" lnSpcReduction="10000"/>
          </a:bodyPr>
          <a:lstStyle/>
          <a:p>
            <a:pPr marL="0">
              <a:lnSpc>
                <a:spcPct val="110000"/>
              </a:lnSpc>
              <a:spcBef>
                <a:spcPts val="0"/>
              </a:spcBef>
              <a:buNone/>
            </a:pPr>
            <a:r>
              <a:rPr lang="bg-BG" i="1" dirty="0"/>
              <a:t>К</a:t>
            </a:r>
            <a:r>
              <a:rPr lang="bg-BG" i="1" dirty="0" smtClean="0"/>
              <a:t>ак да се използва сегментно дърво и какво ще се съхранява в него за решаване на задачата?</a:t>
            </a:r>
          </a:p>
          <a:p>
            <a:pPr marL="0">
              <a:lnSpc>
                <a:spcPct val="110000"/>
              </a:lnSpc>
              <a:spcBef>
                <a:spcPts val="0"/>
              </a:spcBef>
              <a:buNone/>
            </a:pPr>
            <a:r>
              <a:rPr lang="bg-BG" dirty="0" smtClean="0"/>
              <a:t>Знаем, че всеки възел на дървото ще представлява интервал или сегмент. Трябва да намерим сумата на всички елементи за всеки интервал, който включваме в дървото. По този начин във всеки възел ще се съхранява сумата на всички елементи, принадлежащи на интервала, представен от него. Изграждаме  сегментно дърво с помощта на рекурсия (подход отдолу-нагоре). Всеки лист ще има един-единствен елемент. Всички вътрешни възли имат сумата от двете си деца.</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92D050"/>
          </a:solidFill>
        </p:spPr>
        <p:txBody>
          <a:bodyPr>
            <a:normAutofit fontScale="90000"/>
          </a:bodyPr>
          <a:lstStyle/>
          <a:p>
            <a:r>
              <a:rPr lang="bg-BG" dirty="0" smtClean="0"/>
              <a:t>Създаване на сегментното дърво</a:t>
            </a:r>
            <a:endParaRPr lang="en-US" dirty="0"/>
          </a:p>
        </p:txBody>
      </p:sp>
      <p:sp>
        <p:nvSpPr>
          <p:cNvPr id="3" name="Content Placeholder 2"/>
          <p:cNvSpPr>
            <a:spLocks noGrp="1"/>
          </p:cNvSpPr>
          <p:nvPr>
            <p:ph idx="1"/>
          </p:nvPr>
        </p:nvSpPr>
        <p:spPr>
          <a:xfrm>
            <a:off x="152400" y="990600"/>
            <a:ext cx="9220200" cy="5135563"/>
          </a:xfrm>
          <a:solidFill>
            <a:schemeClr val="accent2">
              <a:lumMod val="20000"/>
              <a:lumOff val="80000"/>
            </a:schemeClr>
          </a:solidFill>
        </p:spPr>
        <p:txBody>
          <a:bodyPr>
            <a:normAutofit fontScale="77500" lnSpcReduction="20000"/>
          </a:bodyPr>
          <a:lstStyle/>
          <a:p>
            <a:pPr marL="0">
              <a:spcBef>
                <a:spcPts val="0"/>
              </a:spcBef>
              <a:buNone/>
            </a:pPr>
            <a:r>
              <a:rPr lang="en-US" dirty="0">
                <a:latin typeface="Courier New" pitchFamily="49" charset="0"/>
                <a:cs typeface="Courier New" pitchFamily="49" charset="0"/>
              </a:rPr>
              <a:t>void build(</a:t>
            </a:r>
            <a:r>
              <a:rPr lang="en-US" dirty="0" err="1">
                <a:latin typeface="Courier New" pitchFamily="49" charset="0"/>
                <a:cs typeface="Courier New" pitchFamily="49" charset="0"/>
              </a:rPr>
              <a:t>int</a:t>
            </a:r>
            <a:r>
              <a:rPr lang="en-US" dirty="0">
                <a:latin typeface="Courier New" pitchFamily="49" charset="0"/>
                <a:cs typeface="Courier New" pitchFamily="49" charset="0"/>
              </a:rPr>
              <a:t> node, </a:t>
            </a:r>
            <a:r>
              <a:rPr lang="en-US" dirty="0" err="1">
                <a:latin typeface="Courier New" pitchFamily="49" charset="0"/>
                <a:cs typeface="Courier New" pitchFamily="49" charset="0"/>
              </a:rPr>
              <a:t>int</a:t>
            </a:r>
            <a:r>
              <a:rPr lang="en-US" dirty="0">
                <a:latin typeface="Courier New" pitchFamily="49" charset="0"/>
                <a:cs typeface="Courier New" pitchFamily="49" charset="0"/>
              </a:rPr>
              <a:t> start, </a:t>
            </a:r>
            <a:r>
              <a:rPr lang="en-US" dirty="0" err="1">
                <a:latin typeface="Courier New" pitchFamily="49" charset="0"/>
                <a:cs typeface="Courier New" pitchFamily="49" charset="0"/>
              </a:rPr>
              <a:t>int</a:t>
            </a:r>
            <a:r>
              <a:rPr lang="en-US" dirty="0">
                <a:latin typeface="Courier New" pitchFamily="49" charset="0"/>
                <a:cs typeface="Courier New" pitchFamily="49" charset="0"/>
              </a:rPr>
              <a:t> end</a:t>
            </a:r>
            <a:r>
              <a:rPr lang="en-US" dirty="0" smtClean="0">
                <a:latin typeface="Courier New" pitchFamily="49" charset="0"/>
                <a:cs typeface="Courier New" pitchFamily="49" charset="0"/>
              </a:rPr>
              <a:t>)</a:t>
            </a:r>
            <a:r>
              <a:rPr lang="bg-BG" dirty="0" smtClean="0">
                <a:latin typeface="Courier New" pitchFamily="49" charset="0"/>
                <a:cs typeface="Courier New" pitchFamily="49" charset="0"/>
              </a:rPr>
              <a:t> </a:t>
            </a:r>
          </a:p>
          <a:p>
            <a:pPr marL="0">
              <a:spcBef>
                <a:spcPts val="0"/>
              </a:spcBef>
              <a:buNone/>
            </a:pPr>
            <a:r>
              <a:rPr lang="en-US" dirty="0" smtClean="0">
                <a:latin typeface="Courier New" pitchFamily="49" charset="0"/>
                <a:cs typeface="Courier New" pitchFamily="49" charset="0"/>
              </a:rPr>
              <a:t>{</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if(start == end) { </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Leaf node will have a single element </a:t>
            </a:r>
            <a:endParaRPr lang="bg-BG" dirty="0" smtClean="0">
              <a:latin typeface="Courier New" pitchFamily="49" charset="0"/>
              <a:cs typeface="Courier New" pitchFamily="49" charset="0"/>
            </a:endParaRPr>
          </a:p>
          <a:p>
            <a:pPr marL="0">
              <a:spcBef>
                <a:spcPts val="0"/>
              </a:spcBef>
              <a:buNone/>
            </a:pPr>
            <a:r>
              <a:rPr lang="bg-BG" dirty="0">
                <a:latin typeface="Courier New" pitchFamily="49" charset="0"/>
                <a:cs typeface="Courier New" pitchFamily="49" charset="0"/>
              </a:rPr>
              <a:t> </a:t>
            </a: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tree[node</a:t>
            </a:r>
            <a:r>
              <a:rPr lang="en-US" dirty="0">
                <a:latin typeface="Courier New" pitchFamily="49" charset="0"/>
                <a:cs typeface="Courier New" pitchFamily="49" charset="0"/>
              </a:rPr>
              <a:t>] = A[start]; </a:t>
            </a:r>
            <a:r>
              <a:rPr lang="en-US" dirty="0" smtClean="0">
                <a:latin typeface="Courier New" pitchFamily="49" charset="0"/>
                <a:cs typeface="Courier New" pitchFamily="49" charset="0"/>
              </a:rPr>
              <a:t>} </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else </a:t>
            </a:r>
            <a:r>
              <a:rPr lang="en-US" dirty="0">
                <a:latin typeface="Courier New" pitchFamily="49" charset="0"/>
                <a:cs typeface="Courier New" pitchFamily="49" charset="0"/>
              </a:rPr>
              <a:t>{ </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Recurse</a:t>
            </a:r>
            <a:r>
              <a:rPr lang="en-US" dirty="0" smtClean="0">
                <a:latin typeface="Courier New" pitchFamily="49" charset="0"/>
                <a:cs typeface="Courier New" pitchFamily="49" charset="0"/>
              </a:rPr>
              <a:t> on the left child</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mid = (start + end) / 2</a:t>
            </a:r>
            <a:r>
              <a:rPr lang="en-US" dirty="0" smtClean="0">
                <a:latin typeface="Courier New" pitchFamily="49" charset="0"/>
                <a:cs typeface="Courier New" pitchFamily="49" charset="0"/>
              </a:rPr>
              <a:t>;</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build(2*node</a:t>
            </a:r>
            <a:r>
              <a:rPr lang="en-US" dirty="0">
                <a:latin typeface="Courier New" pitchFamily="49" charset="0"/>
                <a:cs typeface="Courier New" pitchFamily="49" charset="0"/>
              </a:rPr>
              <a:t>, start, mid); </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Recurse</a:t>
            </a:r>
            <a:r>
              <a:rPr lang="en-US" dirty="0">
                <a:latin typeface="Courier New" pitchFamily="49" charset="0"/>
                <a:cs typeface="Courier New" pitchFamily="49" charset="0"/>
              </a:rPr>
              <a:t> on the right child </a:t>
            </a:r>
            <a:endParaRPr lang="bg-BG" dirty="0" smtClean="0">
              <a:latin typeface="Courier New" pitchFamily="49" charset="0"/>
              <a:cs typeface="Courier New" pitchFamily="49" charset="0"/>
            </a:endParaRPr>
          </a:p>
          <a:p>
            <a:pPr marL="0">
              <a:spcBef>
                <a:spcPts val="0"/>
              </a:spcBef>
              <a:buNone/>
            </a:pP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build(2*node+1</a:t>
            </a:r>
            <a:r>
              <a:rPr lang="en-US" dirty="0">
                <a:latin typeface="Courier New" pitchFamily="49" charset="0"/>
                <a:cs typeface="Courier New" pitchFamily="49" charset="0"/>
              </a:rPr>
              <a:t>, mid+1, end</a:t>
            </a:r>
            <a:r>
              <a:rPr lang="en-US" dirty="0" smtClean="0">
                <a:latin typeface="Courier New" pitchFamily="49" charset="0"/>
                <a:cs typeface="Courier New" pitchFamily="49" charset="0"/>
              </a:rPr>
              <a:t>);</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 </a:t>
            </a: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Internal node will have the sum </a:t>
            </a:r>
            <a:r>
              <a:rPr lang="en-US" dirty="0" smtClean="0">
                <a:latin typeface="Courier New" pitchFamily="49" charset="0"/>
                <a:cs typeface="Courier New" pitchFamily="49" charset="0"/>
              </a:rPr>
              <a:t>of its</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 </a:t>
            </a:r>
            <a:r>
              <a:rPr lang="bg-BG" dirty="0" smtClean="0">
                <a:latin typeface="Courier New" pitchFamily="49" charset="0"/>
                <a:cs typeface="Courier New" pitchFamily="49" charset="0"/>
              </a:rPr>
              <a:t>   // </a:t>
            </a:r>
            <a:r>
              <a:rPr lang="en-US" dirty="0" smtClean="0">
                <a:latin typeface="Courier New" pitchFamily="49" charset="0"/>
                <a:cs typeface="Courier New" pitchFamily="49" charset="0"/>
              </a:rPr>
              <a:t>children</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 </a:t>
            </a:r>
            <a:r>
              <a:rPr lang="bg-BG" dirty="0" smtClean="0">
                <a:latin typeface="Courier New" pitchFamily="49" charset="0"/>
                <a:cs typeface="Courier New" pitchFamily="49" charset="0"/>
              </a:rPr>
              <a:t>   </a:t>
            </a:r>
            <a:r>
              <a:rPr lang="en-US" dirty="0" smtClean="0">
                <a:latin typeface="Courier New" pitchFamily="49" charset="0"/>
                <a:cs typeface="Courier New" pitchFamily="49" charset="0"/>
              </a:rPr>
              <a:t>tree[node</a:t>
            </a:r>
            <a:r>
              <a:rPr lang="en-US" dirty="0">
                <a:latin typeface="Courier New" pitchFamily="49" charset="0"/>
                <a:cs typeface="Courier New" pitchFamily="49" charset="0"/>
              </a:rPr>
              <a:t>] = tree[2*node] + tree[2*node+1</a:t>
            </a:r>
            <a:r>
              <a:rPr lang="en-US" dirty="0" smtClean="0">
                <a:latin typeface="Courier New" pitchFamily="49" charset="0"/>
                <a:cs typeface="Courier New" pitchFamily="49" charset="0"/>
              </a:rPr>
              <a:t>];</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endParaRPr lang="bg-BG" dirty="0" smtClean="0">
              <a:latin typeface="Courier New" pitchFamily="49" charset="0"/>
              <a:cs typeface="Courier New" pitchFamily="49" charset="0"/>
            </a:endParaRPr>
          </a:p>
          <a:p>
            <a:pPr marL="0">
              <a:spcBef>
                <a:spcPts val="0"/>
              </a:spcBef>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92D050"/>
          </a:solidFill>
          <a:ln>
            <a:solidFill>
              <a:schemeClr val="accent1">
                <a:lumMod val="50000"/>
              </a:schemeClr>
            </a:solidFill>
          </a:ln>
        </p:spPr>
        <p:txBody>
          <a:bodyPr>
            <a:normAutofit fontScale="90000"/>
          </a:bodyPr>
          <a:lstStyle/>
          <a:p>
            <a:r>
              <a:rPr lang="bg-BG" dirty="0" smtClean="0"/>
              <a:t>Анализ на кода</a:t>
            </a:r>
            <a:endParaRPr lang="en-US" dirty="0"/>
          </a:p>
        </p:txBody>
      </p:sp>
      <p:sp>
        <p:nvSpPr>
          <p:cNvPr id="3" name="Content Placeholder 2"/>
          <p:cNvSpPr>
            <a:spLocks noGrp="1"/>
          </p:cNvSpPr>
          <p:nvPr>
            <p:ph idx="1"/>
          </p:nvPr>
        </p:nvSpPr>
        <p:spPr>
          <a:xfrm>
            <a:off x="457200" y="1066800"/>
            <a:ext cx="8229600" cy="5059363"/>
          </a:xfrm>
          <a:ln>
            <a:solidFill>
              <a:schemeClr val="accent1">
                <a:lumMod val="50000"/>
              </a:schemeClr>
            </a:solidFill>
          </a:ln>
        </p:spPr>
        <p:txBody>
          <a:bodyPr>
            <a:normAutofit fontScale="85000" lnSpcReduction="10000"/>
          </a:bodyPr>
          <a:lstStyle/>
          <a:p>
            <a:pPr marL="0">
              <a:lnSpc>
                <a:spcPct val="110000"/>
              </a:lnSpc>
              <a:spcBef>
                <a:spcPts val="0"/>
              </a:spcBef>
              <a:buNone/>
            </a:pPr>
            <a:r>
              <a:rPr lang="bg-BG" dirty="0" smtClean="0"/>
              <a:t>В кода по-горе, стартираме от корена и извикваме рекурсивно лявото дете и след това дясното дете, докато достигнем листата. От листата тръгваме обратно към корена и актуализираме всички възли по пътя.</a:t>
            </a:r>
          </a:p>
          <a:p>
            <a:pPr marL="0">
              <a:lnSpc>
                <a:spcPct val="110000"/>
              </a:lnSpc>
              <a:spcBef>
                <a:spcPts val="0"/>
              </a:spcBef>
              <a:buNone/>
            </a:pPr>
            <a:r>
              <a:rPr lang="bg-BG" dirty="0" smtClean="0"/>
              <a:t>Параметърът</a:t>
            </a:r>
            <a:r>
              <a:rPr lang="en-US" dirty="0" smtClean="0"/>
              <a:t> </a:t>
            </a:r>
            <a:r>
              <a:rPr lang="en-US" b="1" dirty="0" smtClean="0"/>
              <a:t>node</a:t>
            </a:r>
            <a:r>
              <a:rPr lang="en-US" dirty="0" smtClean="0"/>
              <a:t> </a:t>
            </a:r>
            <a:r>
              <a:rPr lang="bg-BG" dirty="0" smtClean="0"/>
              <a:t>представлява текущия възел, който обработваме</a:t>
            </a:r>
            <a:r>
              <a:rPr lang="en-US" dirty="0" smtClean="0"/>
              <a:t>. </a:t>
            </a:r>
            <a:r>
              <a:rPr lang="bg-BG" dirty="0" smtClean="0"/>
              <a:t>Тъй като сегментното дърво е двоично дърво </a:t>
            </a:r>
            <a:r>
              <a:rPr lang="en-US" b="1" dirty="0" smtClean="0"/>
              <a:t>2*node</a:t>
            </a:r>
            <a:r>
              <a:rPr lang="en-US" dirty="0" smtClean="0"/>
              <a:t> </a:t>
            </a:r>
            <a:r>
              <a:rPr lang="bg-BG" dirty="0" smtClean="0"/>
              <a:t>представя лявото дете, </a:t>
            </a:r>
            <a:r>
              <a:rPr lang="en-US" b="1" dirty="0" smtClean="0"/>
              <a:t>2*node </a:t>
            </a:r>
            <a:r>
              <a:rPr lang="en-US" b="1" dirty="0" smtClean="0"/>
              <a:t>+ 1 </a:t>
            </a:r>
            <a:r>
              <a:rPr lang="bg-BG" dirty="0" smtClean="0"/>
              <a:t>представя дясното </a:t>
            </a:r>
            <a:r>
              <a:rPr lang="bg-BG" dirty="0" smtClean="0"/>
              <a:t>дете</a:t>
            </a:r>
            <a:r>
              <a:rPr lang="en-US" dirty="0" smtClean="0"/>
              <a:t>,</a:t>
            </a:r>
            <a:r>
              <a:rPr lang="ru-RU" dirty="0"/>
              <a:t> а бащата </a:t>
            </a:r>
            <a:r>
              <a:rPr lang="ru-RU" dirty="0" smtClean="0"/>
              <a:t>на</a:t>
            </a:r>
            <a:r>
              <a:rPr lang="en-US" dirty="0" smtClean="0"/>
              <a:t> </a:t>
            </a:r>
            <a:r>
              <a:rPr lang="ru-RU" dirty="0" smtClean="0"/>
              <a:t>връх</a:t>
            </a:r>
            <a:r>
              <a:rPr lang="en-US" dirty="0" smtClean="0"/>
              <a:t> </a:t>
            </a:r>
            <a:r>
              <a:rPr lang="ru-RU" b="1" i="1" dirty="0" smtClean="0"/>
              <a:t>node</a:t>
            </a:r>
            <a:r>
              <a:rPr lang="en-US" b="1" i="1" dirty="0" smtClean="0"/>
              <a:t> </a:t>
            </a:r>
            <a:r>
              <a:rPr lang="ru-RU" dirty="0" smtClean="0"/>
              <a:t>е</a:t>
            </a:r>
            <a:r>
              <a:rPr lang="en-US" dirty="0" smtClean="0"/>
              <a:t> </a:t>
            </a:r>
            <a:r>
              <a:rPr lang="ru-RU" b="1" i="1" dirty="0" smtClean="0"/>
              <a:t>node/2</a:t>
            </a:r>
            <a:r>
              <a:rPr lang="en-US" dirty="0" smtClean="0"/>
              <a:t>. </a:t>
            </a:r>
            <a:r>
              <a:rPr lang="bg-BG" dirty="0" smtClean="0"/>
              <a:t>Параметрите </a:t>
            </a:r>
            <a:r>
              <a:rPr lang="en-US" b="1" dirty="0" smtClean="0"/>
              <a:t>start</a:t>
            </a:r>
            <a:r>
              <a:rPr lang="en-US" dirty="0" smtClean="0"/>
              <a:t> </a:t>
            </a:r>
            <a:r>
              <a:rPr lang="bg-BG" dirty="0" smtClean="0"/>
              <a:t>и</a:t>
            </a:r>
            <a:r>
              <a:rPr lang="en-US" dirty="0" smtClean="0"/>
              <a:t> </a:t>
            </a:r>
            <a:r>
              <a:rPr lang="en-US" b="1" dirty="0" smtClean="0"/>
              <a:t>end</a:t>
            </a:r>
            <a:r>
              <a:rPr lang="en-US" dirty="0" smtClean="0"/>
              <a:t> </a:t>
            </a:r>
            <a:r>
              <a:rPr lang="bg-BG" dirty="0" smtClean="0"/>
              <a:t>представят началото и края на интервала, който е кодиран в съответния възел.</a:t>
            </a:r>
            <a:r>
              <a:rPr lang="en-US" dirty="0" smtClean="0"/>
              <a:t> </a:t>
            </a:r>
            <a:r>
              <a:rPr lang="bg-BG" dirty="0" smtClean="0"/>
              <a:t>Сложността на функция </a:t>
            </a:r>
            <a:r>
              <a:rPr lang="en-US" dirty="0" smtClean="0"/>
              <a:t>build() </a:t>
            </a:r>
            <a:r>
              <a:rPr lang="bg-BG" dirty="0" smtClean="0"/>
              <a:t>е</a:t>
            </a:r>
            <a:r>
              <a:rPr lang="en-US" dirty="0" smtClean="0"/>
              <a:t> O(N).</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solidFill>
            <a:srgbClr val="92D050"/>
          </a:solidFill>
        </p:spPr>
        <p:txBody>
          <a:bodyPr>
            <a:normAutofit fontScale="90000"/>
          </a:bodyPr>
          <a:lstStyle/>
          <a:p>
            <a:r>
              <a:rPr lang="bg-BG" dirty="0" smtClean="0"/>
              <a:t>Сегментно дърво за </a:t>
            </a:r>
            <a:r>
              <a:rPr lang="en-US" dirty="0" smtClean="0"/>
              <a:t>A=[1,3,5,7,9,11]</a:t>
            </a:r>
            <a:endParaRPr lang="en-US" dirty="0"/>
          </a:p>
        </p:txBody>
      </p:sp>
      <p:pic>
        <p:nvPicPr>
          <p:cNvPr id="4" name="Content Placeholder 3" descr="segtree_1.jpg"/>
          <p:cNvPicPr>
            <a:picLocks noGrp="1" noChangeAspect="1"/>
          </p:cNvPicPr>
          <p:nvPr>
            <p:ph idx="1"/>
          </p:nvPr>
        </p:nvPicPr>
        <p:blipFill>
          <a:blip r:embed="rId2" cstate="print"/>
          <a:stretch>
            <a:fillRect/>
          </a:stretch>
        </p:blipFill>
        <p:spPr>
          <a:xfrm>
            <a:off x="609600" y="990600"/>
            <a:ext cx="7772400" cy="5410200"/>
          </a:xfrm>
        </p:spPr>
      </p:pic>
      <p:sp>
        <p:nvSpPr>
          <p:cNvPr id="5" name="Footer Placeholder 4"/>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a:solidFill>
            <a:srgbClr val="92D050"/>
          </a:solidFill>
        </p:spPr>
        <p:txBody>
          <a:bodyPr>
            <a:normAutofit fontScale="90000"/>
          </a:bodyPr>
          <a:lstStyle/>
          <a:p>
            <a:r>
              <a:rPr lang="bg-BG" dirty="0" smtClean="0"/>
              <a:t>Функция </a:t>
            </a:r>
            <a:r>
              <a:rPr lang="en-US" dirty="0" smtClean="0"/>
              <a:t>update()</a:t>
            </a:r>
            <a:endParaRPr lang="en-US" dirty="0"/>
          </a:p>
        </p:txBody>
      </p:sp>
      <p:sp>
        <p:nvSpPr>
          <p:cNvPr id="3" name="Content Placeholder 2"/>
          <p:cNvSpPr>
            <a:spLocks noGrp="1"/>
          </p:cNvSpPr>
          <p:nvPr>
            <p:ph idx="1"/>
          </p:nvPr>
        </p:nvSpPr>
        <p:spPr>
          <a:xfrm>
            <a:off x="381000" y="762000"/>
            <a:ext cx="8458200" cy="6096000"/>
          </a:xfrm>
          <a:solidFill>
            <a:schemeClr val="accent2">
              <a:lumMod val="20000"/>
              <a:lumOff val="80000"/>
            </a:schemeClr>
          </a:solidFill>
        </p:spPr>
        <p:txBody>
          <a:bodyPr>
            <a:noAutofit/>
          </a:bodyPr>
          <a:lstStyle/>
          <a:p>
            <a:pPr marL="0">
              <a:spcBef>
                <a:spcPts val="0"/>
              </a:spcBef>
              <a:buNone/>
            </a:pPr>
            <a:r>
              <a:rPr lang="en-US" sz="2300" dirty="0">
                <a:latin typeface="Courier New" pitchFamily="49" charset="0"/>
                <a:cs typeface="Courier New" pitchFamily="49" charset="0"/>
              </a:rPr>
              <a:t>void update(</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node,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start,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end,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 if(start == end) </a:t>
            </a:r>
            <a:r>
              <a:rPr lang="en-US" sz="2300" dirty="0" smtClean="0">
                <a:latin typeface="Courier New" pitchFamily="49" charset="0"/>
                <a:cs typeface="Courier New" pitchFamily="49" charset="0"/>
              </a:rPr>
              <a:t>{</a:t>
            </a: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Leaf node </a:t>
            </a:r>
            <a:endParaRPr lang="en-US"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A[</a:t>
            </a:r>
            <a:r>
              <a:rPr lang="en-US" sz="2300" dirty="0" err="1" smtClean="0">
                <a:latin typeface="Courier New" pitchFamily="49" charset="0"/>
                <a:cs typeface="Courier New" pitchFamily="49" charset="0"/>
              </a:rPr>
              <a:t>idx</a:t>
            </a:r>
            <a:r>
              <a:rPr lang="en-US" sz="2300" dirty="0">
                <a:latin typeface="Courier New" pitchFamily="49" charset="0"/>
                <a:cs typeface="Courier New" pitchFamily="49" charset="0"/>
              </a:rPr>
              <a:t>] +=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tree[node] +=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a:t>
            </a: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else { </a:t>
            </a:r>
            <a:r>
              <a:rPr lang="en-US" sz="2300" dirty="0" err="1" smtClean="0">
                <a:latin typeface="Courier New" pitchFamily="49" charset="0"/>
                <a:cs typeface="Courier New" pitchFamily="49" charset="0"/>
              </a:rPr>
              <a:t>int</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mid = (start + end) / 2</a:t>
            </a:r>
            <a:r>
              <a:rPr lang="en-US" sz="2300" dirty="0" smtClean="0">
                <a:latin typeface="Courier New" pitchFamily="49" charset="0"/>
                <a:cs typeface="Courier New" pitchFamily="49" charset="0"/>
              </a:rPr>
              <a:t>;</a:t>
            </a: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if(start &lt;=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and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&lt;= mid) { </a:t>
            </a:r>
            <a:endParaRPr lang="en-US"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If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is in the left child, </a:t>
            </a:r>
            <a:r>
              <a:rPr lang="en-US" sz="2300" dirty="0" err="1">
                <a:latin typeface="Courier New" pitchFamily="49" charset="0"/>
                <a:cs typeface="Courier New" pitchFamily="49" charset="0"/>
              </a:rPr>
              <a:t>recurse</a:t>
            </a: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on</a:t>
            </a:r>
            <a:endParaRPr lang="bg-BG" sz="2300" dirty="0" smtClean="0">
              <a:latin typeface="Courier New" pitchFamily="49" charset="0"/>
              <a:cs typeface="Courier New" pitchFamily="49" charset="0"/>
            </a:endParaRPr>
          </a:p>
          <a:p>
            <a:pPr marL="0">
              <a:spcBef>
                <a:spcPts val="0"/>
              </a:spcBef>
              <a:buNone/>
            </a:pPr>
            <a:r>
              <a:rPr lang="bg-BG" sz="2300" dirty="0" smtClean="0">
                <a:latin typeface="Courier New" pitchFamily="49" charset="0"/>
                <a:cs typeface="Courier New" pitchFamily="49" charset="0"/>
              </a:rPr>
              <a:t>//</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the left child </a:t>
            </a:r>
            <a:endParaRPr lang="bg-BG" sz="2300" dirty="0" smtClean="0">
              <a:latin typeface="Courier New" pitchFamily="49" charset="0"/>
              <a:cs typeface="Courier New" pitchFamily="49" charset="0"/>
            </a:endParaRPr>
          </a:p>
          <a:p>
            <a:pPr marL="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update(2*node</a:t>
            </a:r>
            <a:r>
              <a:rPr lang="en-US" sz="2300" dirty="0">
                <a:latin typeface="Courier New" pitchFamily="49" charset="0"/>
                <a:cs typeface="Courier New" pitchFamily="49" charset="0"/>
              </a:rPr>
              <a:t>, start, mid,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 </a:t>
            </a:r>
            <a:endParaRPr lang="en-US"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else </a:t>
            </a:r>
            <a:r>
              <a:rPr lang="en-US" sz="2300" dirty="0">
                <a:latin typeface="Courier New" pitchFamily="49" charset="0"/>
                <a:cs typeface="Courier New" pitchFamily="49" charset="0"/>
              </a:rPr>
              <a:t>{ </a:t>
            </a:r>
            <a:endParaRPr lang="bg-BG"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if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is in the right child, </a:t>
            </a:r>
            <a:r>
              <a:rPr lang="en-US" sz="2300" dirty="0" err="1">
                <a:latin typeface="Courier New" pitchFamily="49" charset="0"/>
                <a:cs typeface="Courier New" pitchFamily="49" charset="0"/>
              </a:rPr>
              <a:t>recurse</a:t>
            </a: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on</a:t>
            </a:r>
            <a:endParaRPr lang="bg-BG" sz="2300" dirty="0" smtClean="0">
              <a:latin typeface="Courier New" pitchFamily="49" charset="0"/>
              <a:cs typeface="Courier New" pitchFamily="49" charset="0"/>
            </a:endParaRPr>
          </a:p>
          <a:p>
            <a:pPr marL="0">
              <a:spcBef>
                <a:spcPts val="0"/>
              </a:spcBef>
              <a:buNone/>
            </a:pPr>
            <a:r>
              <a:rPr lang="bg-BG" sz="2300" dirty="0" smtClean="0">
                <a:latin typeface="Courier New" pitchFamily="49" charset="0"/>
                <a:cs typeface="Courier New" pitchFamily="49" charset="0"/>
              </a:rPr>
              <a:t>//</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the right child </a:t>
            </a:r>
            <a:endParaRPr lang="bg-BG"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update(2*node+1</a:t>
            </a:r>
            <a:r>
              <a:rPr lang="en-US" sz="2300" dirty="0">
                <a:latin typeface="Courier New" pitchFamily="49" charset="0"/>
                <a:cs typeface="Courier New" pitchFamily="49" charset="0"/>
              </a:rPr>
              <a:t>, mid+1, end, </a:t>
            </a:r>
            <a:r>
              <a:rPr lang="en-US" sz="2300" dirty="0" err="1">
                <a:latin typeface="Courier New" pitchFamily="49" charset="0"/>
                <a:cs typeface="Courier New" pitchFamily="49" charset="0"/>
              </a:rPr>
              <a:t>idx</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a:t>
            </a:r>
          </a:p>
          <a:p>
            <a:pPr marL="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Internal node will have the sum of both </a:t>
            </a:r>
            <a:r>
              <a:rPr lang="en-US" sz="2300" dirty="0" smtClean="0">
                <a:latin typeface="Courier New" pitchFamily="49" charset="0"/>
                <a:cs typeface="Courier New" pitchFamily="49" charset="0"/>
              </a:rPr>
              <a:t>of</a:t>
            </a:r>
            <a:endParaRPr lang="bg-BG" sz="2300" dirty="0" smtClean="0">
              <a:latin typeface="Courier New" pitchFamily="49" charset="0"/>
              <a:cs typeface="Courier New" pitchFamily="49" charset="0"/>
            </a:endParaRPr>
          </a:p>
          <a:p>
            <a:pPr marL="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its children </a:t>
            </a:r>
            <a:endParaRPr lang="bg-BG"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tree[node</a:t>
            </a:r>
            <a:r>
              <a:rPr lang="en-US" sz="2300" dirty="0">
                <a:latin typeface="Courier New" pitchFamily="49" charset="0"/>
                <a:cs typeface="Courier New" pitchFamily="49" charset="0"/>
              </a:rPr>
              <a:t>] = tree[2*node] + tree[2*node+1]; } </a:t>
            </a:r>
            <a:endParaRPr lang="en-US" sz="2300" dirty="0" smtClean="0">
              <a:latin typeface="Courier New" pitchFamily="49" charset="0"/>
              <a:cs typeface="Courier New" pitchFamily="49" charset="0"/>
            </a:endParaRPr>
          </a:p>
          <a:p>
            <a:pPr marL="0">
              <a:spcBef>
                <a:spcPts val="0"/>
              </a:spcBef>
              <a:buNone/>
            </a:pPr>
            <a:r>
              <a:rPr lang="en-US" sz="2300" dirty="0" smtClean="0">
                <a:latin typeface="Courier New" pitchFamily="49" charset="0"/>
                <a:cs typeface="Courier New" pitchFamily="49" charset="0"/>
              </a:rPr>
              <a:t>}</a:t>
            </a:r>
          </a:p>
          <a:p>
            <a:pPr marL="0">
              <a:spcBef>
                <a:spcPts val="0"/>
              </a:spcBef>
              <a:buNone/>
            </a:pPr>
            <a:endParaRPr lang="en-US" sz="2300" dirty="0">
              <a:latin typeface="Courier New" pitchFamily="49" charset="0"/>
              <a:cs typeface="Courier New" pitchFamily="49" charset="0"/>
            </a:endParaRPr>
          </a:p>
          <a:p>
            <a:pPr marL="0">
              <a:spcBef>
                <a:spcPts val="0"/>
              </a:spcBef>
              <a:buNone/>
            </a:pPr>
            <a:endParaRPr lang="en-US" sz="23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081"/>
            <a:ext cx="8229600" cy="1072319"/>
          </a:xfrm>
          <a:solidFill>
            <a:srgbClr val="92D050"/>
          </a:solidFill>
          <a:ln>
            <a:solidFill>
              <a:schemeClr val="accent1">
                <a:lumMod val="50000"/>
              </a:schemeClr>
            </a:solidFill>
          </a:ln>
        </p:spPr>
        <p:txBody>
          <a:bodyPr/>
          <a:lstStyle/>
          <a:p>
            <a:r>
              <a:rPr lang="bg-BG" dirty="0" smtClean="0"/>
              <a:t>Сегментни дървета</a:t>
            </a:r>
            <a:endParaRPr lang="en-US" dirty="0"/>
          </a:p>
        </p:txBody>
      </p:sp>
      <p:sp>
        <p:nvSpPr>
          <p:cNvPr id="3" name="Content Placeholder 2"/>
          <p:cNvSpPr>
            <a:spLocks noGrp="1"/>
          </p:cNvSpPr>
          <p:nvPr>
            <p:ph idx="1"/>
          </p:nvPr>
        </p:nvSpPr>
        <p:spPr>
          <a:xfrm>
            <a:off x="457200" y="1371600"/>
            <a:ext cx="8229600" cy="4754563"/>
          </a:xfrm>
          <a:ln>
            <a:solidFill>
              <a:schemeClr val="accent1">
                <a:lumMod val="50000"/>
              </a:schemeClr>
            </a:solidFill>
          </a:ln>
        </p:spPr>
        <p:txBody>
          <a:bodyPr>
            <a:normAutofit fontScale="92500" lnSpcReduction="10000"/>
          </a:bodyPr>
          <a:lstStyle/>
          <a:p>
            <a:pPr marL="0" indent="0" algn="just">
              <a:lnSpc>
                <a:spcPct val="110000"/>
              </a:lnSpc>
              <a:spcBef>
                <a:spcPts val="600"/>
              </a:spcBef>
              <a:buNone/>
            </a:pPr>
            <a:r>
              <a:rPr lang="bg-BG" dirty="0" smtClean="0"/>
              <a:t>Съществуват много проблеми, свързани с интервали или сегменти на избрани множества от обекти (числови данни или предмети). Например, намиране на сумата на всички елементи в масив от даден ляв до даден десен индекс, или намиране на минимума на всички елементи в масив от даден ляв до даден десен индекс. Тези проблеми могат да бъдат решени с помощта на една от най-мощните структури от данни наречена Сегментно Дърво.</a:t>
            </a:r>
            <a:endParaRPr lang="en-US" dirty="0"/>
          </a:p>
        </p:txBody>
      </p:sp>
      <p:sp>
        <p:nvSpPr>
          <p:cNvPr id="4" name="Footer Placeholder 3"/>
          <p:cNvSpPr>
            <a:spLocks noGrp="1"/>
          </p:cNvSpPr>
          <p:nvPr>
            <p:ph type="ftr" sz="quarter" idx="11"/>
          </p:nvPr>
        </p:nvSpPr>
        <p:spPr/>
        <p:txBody>
          <a:bodyPr/>
          <a:lstStyle/>
          <a:p>
            <a:r>
              <a:rPr lang="ru-RU" dirty="0" smtClean="0"/>
              <a:t>Национална школа Видин 2016 П. Панов</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92D050"/>
          </a:solidFill>
        </p:spPr>
        <p:txBody>
          <a:bodyPr/>
          <a:lstStyle/>
          <a:p>
            <a:r>
              <a:rPr lang="bg-BG" dirty="0" smtClean="0"/>
              <a:t>Анализ на кода на ф-я </a:t>
            </a:r>
            <a:r>
              <a:rPr lang="en-US" dirty="0" smtClean="0"/>
              <a:t>update()</a:t>
            </a:r>
            <a:endParaRPr lang="en-US" dirty="0"/>
          </a:p>
        </p:txBody>
      </p:sp>
      <p:sp>
        <p:nvSpPr>
          <p:cNvPr id="3" name="Content Placeholder 2"/>
          <p:cNvSpPr>
            <a:spLocks noGrp="1"/>
          </p:cNvSpPr>
          <p:nvPr>
            <p:ph idx="1"/>
          </p:nvPr>
        </p:nvSpPr>
        <p:spPr>
          <a:xfrm>
            <a:off x="457200" y="1066800"/>
            <a:ext cx="8686800" cy="5059363"/>
          </a:xfrm>
        </p:spPr>
        <p:txBody>
          <a:bodyPr/>
          <a:lstStyle/>
          <a:p>
            <a:pPr marL="0">
              <a:spcBef>
                <a:spcPts val="0"/>
              </a:spcBef>
              <a:buNone/>
            </a:pPr>
            <a:r>
              <a:rPr lang="bg-BG" dirty="0" smtClean="0"/>
              <a:t>За да актуализираме елемент, трябва да намерим интервала, в който се съдържа елемента и да пуснем рекурсия съответно от лявото или дясното дете.</a:t>
            </a:r>
            <a:r>
              <a:rPr lang="en-US" dirty="0" smtClean="0"/>
              <a:t> </a:t>
            </a:r>
            <a:endParaRPr lang="bg-BG" dirty="0" smtClean="0"/>
          </a:p>
          <a:p>
            <a:pPr marL="0">
              <a:spcBef>
                <a:spcPts val="0"/>
              </a:spcBef>
              <a:buNone/>
            </a:pPr>
            <a:r>
              <a:rPr lang="bg-BG" dirty="0" smtClean="0"/>
              <a:t>Сложността на </a:t>
            </a:r>
            <a:r>
              <a:rPr lang="en-US" dirty="0" smtClean="0"/>
              <a:t>update</a:t>
            </a:r>
            <a:r>
              <a:rPr lang="bg-BG" dirty="0" smtClean="0"/>
              <a:t>() е </a:t>
            </a:r>
            <a:r>
              <a:rPr lang="en-US" b="1" dirty="0" smtClean="0"/>
              <a:t>O(</a:t>
            </a:r>
            <a:r>
              <a:rPr lang="en-US" b="1" dirty="0" err="1" smtClean="0"/>
              <a:t>logN</a:t>
            </a:r>
            <a:r>
              <a:rPr lang="en-US" b="1" dirty="0"/>
              <a:t>)</a:t>
            </a:r>
            <a:r>
              <a:rPr lang="en-US" dirty="0"/>
              <a:t>.</a:t>
            </a:r>
            <a:endParaRPr lang="bg-BG" dirty="0" smtClean="0"/>
          </a:p>
          <a:p>
            <a:pPr>
              <a:buNone/>
            </a:pP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a:solidFill>
            <a:srgbClr val="92D050"/>
          </a:solidFill>
        </p:spPr>
        <p:txBody>
          <a:bodyPr/>
          <a:lstStyle/>
          <a:p>
            <a:r>
              <a:rPr lang="bg-BG" dirty="0" smtClean="0"/>
              <a:t>Функция </a:t>
            </a:r>
            <a:r>
              <a:rPr lang="en-US" dirty="0" smtClean="0"/>
              <a:t>query()</a:t>
            </a:r>
            <a:endParaRPr lang="en-US" dirty="0"/>
          </a:p>
        </p:txBody>
      </p:sp>
      <p:sp>
        <p:nvSpPr>
          <p:cNvPr id="3" name="Content Placeholder 2"/>
          <p:cNvSpPr>
            <a:spLocks noGrp="1"/>
          </p:cNvSpPr>
          <p:nvPr>
            <p:ph idx="1"/>
          </p:nvPr>
        </p:nvSpPr>
        <p:spPr>
          <a:xfrm>
            <a:off x="457200" y="838200"/>
            <a:ext cx="8229600" cy="5867400"/>
          </a:xfrm>
        </p:spPr>
        <p:txBody>
          <a:bodyPr>
            <a:normAutofit fontScale="85000" lnSpcReduction="20000"/>
          </a:bodyPr>
          <a:lstStyle/>
          <a:p>
            <a:pPr marL="0">
              <a:spcBef>
                <a:spcPts val="0"/>
              </a:spcBef>
              <a:buNone/>
            </a:pPr>
            <a:r>
              <a:rPr lang="bg-BG" dirty="0" smtClean="0"/>
              <a:t>За да изпълним </a:t>
            </a:r>
            <a:r>
              <a:rPr lang="en-US" dirty="0" smtClean="0"/>
              <a:t>query </a:t>
            </a:r>
            <a:r>
              <a:rPr lang="bg-BG" dirty="0" smtClean="0"/>
              <a:t>за даден интервал, е необходимо да проверим три условия:</a:t>
            </a:r>
          </a:p>
          <a:p>
            <a:pPr marL="0" indent="0">
              <a:lnSpc>
                <a:spcPct val="110000"/>
              </a:lnSpc>
              <a:spcBef>
                <a:spcPts val="0"/>
              </a:spcBef>
              <a:buAutoNum type="arabicPeriod"/>
            </a:pPr>
            <a:r>
              <a:rPr lang="bg-BG" dirty="0" smtClean="0"/>
              <a:t> Дали интервалът, представен от един възел, се съдържа напълно в търсения интервал;</a:t>
            </a:r>
            <a:br>
              <a:rPr lang="bg-BG" dirty="0" smtClean="0"/>
            </a:br>
            <a:r>
              <a:rPr lang="bg-BG" dirty="0" smtClean="0"/>
              <a:t>2. Дали интервалът, представен от един възел, е напълно извън търсения интервал; </a:t>
            </a:r>
            <a:br>
              <a:rPr lang="bg-BG" dirty="0" smtClean="0"/>
            </a:br>
            <a:r>
              <a:rPr lang="bg-BG" dirty="0" smtClean="0"/>
              <a:t>3. Дали интервалът, представен от един, възел се съдържа частично в търсения интервал.</a:t>
            </a:r>
          </a:p>
          <a:p>
            <a:pPr marL="0" indent="0">
              <a:lnSpc>
                <a:spcPct val="110000"/>
              </a:lnSpc>
              <a:spcBef>
                <a:spcPts val="0"/>
              </a:spcBef>
              <a:buNone/>
            </a:pPr>
            <a:r>
              <a:rPr lang="bg-BG" dirty="0" smtClean="0"/>
              <a:t>Ако е изпълнено 1, </a:t>
            </a:r>
            <a:r>
              <a:rPr lang="en-US" dirty="0" smtClean="0"/>
              <a:t>query()</a:t>
            </a:r>
            <a:r>
              <a:rPr lang="bg-BG" dirty="0" smtClean="0"/>
              <a:t> ще върне стойността на въз</a:t>
            </a:r>
            <a:r>
              <a:rPr lang="en-US" dirty="0" smtClean="0"/>
              <a:t>e</a:t>
            </a:r>
            <a:r>
              <a:rPr lang="bg-BG" dirty="0" smtClean="0"/>
              <a:t>ла, която е сумата на всички елементи в интервала, представен от възела.</a:t>
            </a:r>
          </a:p>
          <a:p>
            <a:pPr marL="0" indent="0">
              <a:lnSpc>
                <a:spcPct val="110000"/>
              </a:lnSpc>
              <a:spcBef>
                <a:spcPts val="0"/>
              </a:spcBef>
              <a:buNone/>
            </a:pPr>
            <a:r>
              <a:rPr lang="bg-BG" dirty="0" smtClean="0"/>
              <a:t>Ако е изпълнено 2, </a:t>
            </a:r>
            <a:r>
              <a:rPr lang="en-US" dirty="0" smtClean="0"/>
              <a:t>query()</a:t>
            </a:r>
            <a:r>
              <a:rPr lang="bg-BG" dirty="0" smtClean="0"/>
              <a:t> ще върне 0.</a:t>
            </a:r>
          </a:p>
          <a:p>
            <a:pPr marL="0" indent="0">
              <a:lnSpc>
                <a:spcPct val="110000"/>
              </a:lnSpc>
              <a:spcBef>
                <a:spcPts val="0"/>
              </a:spcBef>
              <a:buNone/>
            </a:pPr>
            <a:r>
              <a:rPr lang="bg-BG" dirty="0" smtClean="0"/>
              <a:t>Ако е изпълнено 3, </a:t>
            </a:r>
            <a:r>
              <a:rPr lang="en-US" dirty="0" smtClean="0"/>
              <a:t>query()</a:t>
            </a:r>
            <a:r>
              <a:rPr lang="bg-BG" dirty="0" smtClean="0"/>
              <a:t> ще върне сумата от лявото и дясното дете.</a:t>
            </a:r>
          </a:p>
          <a:p>
            <a:pPr marL="0" indent="0">
              <a:lnSpc>
                <a:spcPct val="110000"/>
              </a:lnSpc>
              <a:spcBef>
                <a:spcPts val="0"/>
              </a:spcBef>
              <a:buNone/>
            </a:pPr>
            <a:r>
              <a:rPr lang="bg-BG" dirty="0" smtClean="0"/>
              <a:t>Сложността на заявка ще бъде </a:t>
            </a:r>
            <a:r>
              <a:rPr lang="en-US" b="1" dirty="0"/>
              <a:t>O(</a:t>
            </a:r>
            <a:r>
              <a:rPr lang="en-US" b="1" dirty="0" err="1"/>
              <a:t>logN</a:t>
            </a:r>
            <a:r>
              <a:rPr lang="en-US" b="1" dirty="0" smtClean="0"/>
              <a:t>)</a:t>
            </a:r>
            <a:r>
              <a:rPr lang="bg-BG" b="1" dirty="0" smtClean="0"/>
              <a:t>.</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solidFill>
            <a:srgbClr val="92D050"/>
          </a:solidFill>
        </p:spPr>
        <p:txBody>
          <a:bodyPr>
            <a:normAutofit fontScale="90000"/>
          </a:bodyPr>
          <a:lstStyle/>
          <a:p>
            <a:r>
              <a:rPr lang="bg-BG" dirty="0" smtClean="0"/>
              <a:t>Функция </a:t>
            </a:r>
            <a:r>
              <a:rPr lang="en-US" dirty="0" smtClean="0"/>
              <a:t>query()</a:t>
            </a:r>
            <a:endParaRPr lang="en-US" dirty="0"/>
          </a:p>
        </p:txBody>
      </p:sp>
      <p:sp>
        <p:nvSpPr>
          <p:cNvPr id="3" name="Content Placeholder 2"/>
          <p:cNvSpPr>
            <a:spLocks noGrp="1"/>
          </p:cNvSpPr>
          <p:nvPr>
            <p:ph idx="1"/>
          </p:nvPr>
        </p:nvSpPr>
        <p:spPr>
          <a:xfrm>
            <a:off x="228600" y="914400"/>
            <a:ext cx="8915400" cy="5943600"/>
          </a:xfrm>
          <a:solidFill>
            <a:schemeClr val="accent2">
              <a:lumMod val="20000"/>
              <a:lumOff val="80000"/>
            </a:schemeClr>
          </a:solidFill>
        </p:spPr>
        <p:txBody>
          <a:bodyPr>
            <a:normAutofit fontScale="70000" lnSpcReduction="20000"/>
          </a:bodyPr>
          <a:lstStyle/>
          <a:p>
            <a:pPr>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query(</a:t>
            </a:r>
            <a:r>
              <a:rPr lang="en-US" dirty="0" err="1">
                <a:latin typeface="Courier New" pitchFamily="49" charset="0"/>
                <a:cs typeface="Courier New" pitchFamily="49" charset="0"/>
              </a:rPr>
              <a:t>int</a:t>
            </a:r>
            <a:r>
              <a:rPr lang="en-US" dirty="0">
                <a:latin typeface="Courier New" pitchFamily="49" charset="0"/>
                <a:cs typeface="Courier New" pitchFamily="49" charset="0"/>
              </a:rPr>
              <a:t> node, </a:t>
            </a:r>
            <a:r>
              <a:rPr lang="en-US" dirty="0" err="1">
                <a:latin typeface="Courier New" pitchFamily="49" charset="0"/>
                <a:cs typeface="Courier New" pitchFamily="49" charset="0"/>
              </a:rPr>
              <a:t>int</a:t>
            </a:r>
            <a:r>
              <a:rPr lang="en-US" dirty="0">
                <a:latin typeface="Courier New" pitchFamily="49" charset="0"/>
                <a:cs typeface="Courier New" pitchFamily="49" charset="0"/>
              </a:rPr>
              <a:t> start, </a:t>
            </a:r>
            <a:r>
              <a:rPr lang="en-US" dirty="0" err="1">
                <a:latin typeface="Courier New" pitchFamily="49" charset="0"/>
                <a:cs typeface="Courier New" pitchFamily="49" charset="0"/>
              </a:rPr>
              <a:t>int</a:t>
            </a:r>
            <a:r>
              <a:rPr lang="en-US" dirty="0">
                <a:latin typeface="Courier New" pitchFamily="49" charset="0"/>
                <a:cs typeface="Courier New" pitchFamily="49" charset="0"/>
              </a:rPr>
              <a:t> end, </a:t>
            </a:r>
            <a:r>
              <a:rPr lang="en-US" dirty="0" err="1">
                <a:latin typeface="Courier New" pitchFamily="49" charset="0"/>
                <a:cs typeface="Courier New" pitchFamily="49" charset="0"/>
              </a:rPr>
              <a:t>int</a:t>
            </a:r>
            <a:r>
              <a:rPr lang="en-US" dirty="0">
                <a:latin typeface="Courier New" pitchFamily="49" charset="0"/>
                <a:cs typeface="Courier New" pitchFamily="49" charset="0"/>
              </a:rPr>
              <a:t> l, </a:t>
            </a:r>
            <a:r>
              <a:rPr lang="en-US" dirty="0" err="1">
                <a:latin typeface="Courier New" pitchFamily="49" charset="0"/>
                <a:cs typeface="Courier New" pitchFamily="49" charset="0"/>
              </a:rPr>
              <a:t>int</a:t>
            </a:r>
            <a:r>
              <a:rPr lang="en-US" dirty="0">
                <a:latin typeface="Courier New" pitchFamily="49" charset="0"/>
                <a:cs typeface="Courier New" pitchFamily="49" charset="0"/>
              </a:rPr>
              <a:t> r) { </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if(r </a:t>
            </a:r>
            <a:r>
              <a:rPr lang="en-US" dirty="0">
                <a:latin typeface="Courier New" pitchFamily="49" charset="0"/>
                <a:cs typeface="Courier New" pitchFamily="49" charset="0"/>
              </a:rPr>
              <a:t>&lt; start or end &lt; l) </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 </a:t>
            </a:r>
            <a:r>
              <a:rPr lang="en-US" dirty="0">
                <a:latin typeface="Courier New" pitchFamily="49" charset="0"/>
                <a:cs typeface="Courier New" pitchFamily="49" charset="0"/>
              </a:rPr>
              <a:t>range represented by a node is </a:t>
            </a:r>
            <a:r>
              <a:rPr lang="en-US" dirty="0" smtClean="0">
                <a:latin typeface="Courier New" pitchFamily="49" charset="0"/>
                <a:cs typeface="Courier New" pitchFamily="49" charset="0"/>
              </a:rPr>
              <a:t>completely</a:t>
            </a:r>
          </a:p>
          <a:p>
            <a:pPr>
              <a:buNone/>
            </a:pPr>
            <a:r>
              <a:rPr lang="en-US" dirty="0" smtClean="0">
                <a:latin typeface="Courier New" pitchFamily="49" charset="0"/>
                <a:cs typeface="Courier New" pitchFamily="49" charset="0"/>
              </a:rPr>
              <a:t>     outside </a:t>
            </a:r>
            <a:r>
              <a:rPr lang="en-US" dirty="0">
                <a:latin typeface="Courier New" pitchFamily="49" charset="0"/>
                <a:cs typeface="Courier New" pitchFamily="49" charset="0"/>
              </a:rPr>
              <a:t>the given range </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0; } </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if(l </a:t>
            </a:r>
            <a:r>
              <a:rPr lang="en-US" dirty="0">
                <a:latin typeface="Courier New" pitchFamily="49" charset="0"/>
                <a:cs typeface="Courier New" pitchFamily="49" charset="0"/>
              </a:rPr>
              <a:t>&lt;= start and end &lt;= r) </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 </a:t>
            </a:r>
            <a:r>
              <a:rPr lang="en-US" dirty="0">
                <a:latin typeface="Courier New" pitchFamily="49" charset="0"/>
                <a:cs typeface="Courier New" pitchFamily="49" charset="0"/>
              </a:rPr>
              <a:t>range represented by a node is completely </a:t>
            </a:r>
            <a:endParaRPr lang="en-US" dirty="0" smtClean="0">
              <a:latin typeface="Courier New" pitchFamily="49" charset="0"/>
              <a:cs typeface="Courier New" pitchFamily="49" charset="0"/>
            </a:endParaRPr>
          </a:p>
          <a:p>
            <a:pPr>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inside </a:t>
            </a:r>
            <a:r>
              <a:rPr lang="en-US" dirty="0">
                <a:latin typeface="Courier New" pitchFamily="49" charset="0"/>
                <a:cs typeface="Courier New" pitchFamily="49" charset="0"/>
              </a:rPr>
              <a:t>the given </a:t>
            </a:r>
            <a:r>
              <a:rPr lang="en-US" dirty="0" smtClean="0">
                <a:latin typeface="Courier New" pitchFamily="49" charset="0"/>
                <a:cs typeface="Courier New" pitchFamily="49" charset="0"/>
              </a:rPr>
              <a:t>range */ </a:t>
            </a:r>
          </a:p>
          <a:p>
            <a:pPr>
              <a:buNone/>
            </a:pP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tree[node]; } </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range represented by a node is partially inside </a:t>
            </a:r>
            <a:r>
              <a:rPr lang="en-US" dirty="0" smtClean="0">
                <a:latin typeface="Courier New" pitchFamily="49" charset="0"/>
                <a:cs typeface="Courier New" pitchFamily="49" charset="0"/>
              </a:rPr>
              <a:t>and partially </a:t>
            </a:r>
            <a:r>
              <a:rPr lang="en-US" dirty="0">
                <a:latin typeface="Courier New" pitchFamily="49" charset="0"/>
                <a:cs typeface="Courier New" pitchFamily="49" charset="0"/>
              </a:rPr>
              <a:t>outside the given </a:t>
            </a:r>
            <a:r>
              <a:rPr lang="en-US" dirty="0" smtClean="0">
                <a:latin typeface="Courier New" pitchFamily="49" charset="0"/>
                <a:cs typeface="Courier New" pitchFamily="49" charset="0"/>
              </a:rPr>
              <a:t>range */ </a:t>
            </a:r>
          </a:p>
          <a:p>
            <a:pPr>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mid = (start + end) / 2; </a:t>
            </a:r>
            <a:endParaRPr lang="en-US" dirty="0" smtClean="0">
              <a:latin typeface="Courier New" pitchFamily="49" charset="0"/>
              <a:cs typeface="Courier New" pitchFamily="49" charset="0"/>
            </a:endParaRPr>
          </a:p>
          <a:p>
            <a:pPr>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p1 = query(2*node, start, mid, l, r); </a:t>
            </a:r>
            <a:endParaRPr lang="en-US" dirty="0" smtClean="0">
              <a:latin typeface="Courier New" pitchFamily="49" charset="0"/>
              <a:cs typeface="Courier New" pitchFamily="49" charset="0"/>
            </a:endParaRPr>
          </a:p>
          <a:p>
            <a:pPr>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p2 = query(2*node+1, mid+1, end, l, r); </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(p1 + p2);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563562"/>
          </a:xfrm>
          <a:solidFill>
            <a:srgbClr val="92D050"/>
          </a:solidFill>
          <a:ln>
            <a:solidFill>
              <a:schemeClr val="accent1">
                <a:lumMod val="50000"/>
              </a:schemeClr>
            </a:solidFill>
          </a:ln>
        </p:spPr>
        <p:txBody>
          <a:bodyPr>
            <a:normAutofit fontScale="90000"/>
          </a:bodyPr>
          <a:lstStyle/>
          <a:p>
            <a:r>
              <a:rPr lang="bg-BG" sz="3200" dirty="0" smtClean="0"/>
              <a:t>Промяна на </a:t>
            </a:r>
            <a:r>
              <a:rPr lang="bg-BG" sz="3200" dirty="0" smtClean="0"/>
              <a:t>стойностите на интервал </a:t>
            </a:r>
            <a:r>
              <a:rPr lang="en-US" sz="3200" dirty="0" smtClean="0"/>
              <a:t>[</a:t>
            </a:r>
            <a:r>
              <a:rPr lang="en-US" sz="3200" dirty="0" err="1" smtClean="0"/>
              <a:t>l,r</a:t>
            </a:r>
            <a:r>
              <a:rPr lang="en-US" sz="3200" dirty="0" smtClean="0"/>
              <a:t>]</a:t>
            </a:r>
            <a:r>
              <a:rPr lang="bg-BG" sz="3200" dirty="0" smtClean="0"/>
              <a:t> </a:t>
            </a:r>
            <a:endParaRPr lang="en-US" sz="3200" dirty="0"/>
          </a:p>
        </p:txBody>
      </p:sp>
      <p:sp>
        <p:nvSpPr>
          <p:cNvPr id="3" name="Content Placeholder 2"/>
          <p:cNvSpPr>
            <a:spLocks noGrp="1"/>
          </p:cNvSpPr>
          <p:nvPr>
            <p:ph idx="1"/>
          </p:nvPr>
        </p:nvSpPr>
        <p:spPr>
          <a:xfrm>
            <a:off x="457200" y="914400"/>
            <a:ext cx="8458200" cy="5211763"/>
          </a:xfrm>
          <a:ln>
            <a:solidFill>
              <a:schemeClr val="accent1">
                <a:lumMod val="50000"/>
              </a:schemeClr>
            </a:solidFill>
          </a:ln>
        </p:spPr>
        <p:txBody>
          <a:bodyPr>
            <a:normAutofit fontScale="92500" lnSpcReduction="20000"/>
          </a:bodyPr>
          <a:lstStyle/>
          <a:p>
            <a:pPr marL="0" indent="0">
              <a:lnSpc>
                <a:spcPct val="120000"/>
              </a:lnSpc>
              <a:spcBef>
                <a:spcPts val="0"/>
              </a:spcBef>
              <a:buNone/>
            </a:pPr>
            <a:r>
              <a:rPr lang="bg-BG" dirty="0" smtClean="0"/>
              <a:t>Понякога се налага да се актуализират стойностите на интервал от </a:t>
            </a:r>
            <a:r>
              <a:rPr lang="en-US" dirty="0" smtClean="0"/>
              <a:t>l </a:t>
            </a:r>
            <a:r>
              <a:rPr lang="bg-BG" dirty="0" smtClean="0"/>
              <a:t>до </a:t>
            </a:r>
            <a:r>
              <a:rPr lang="en-US" dirty="0" smtClean="0"/>
              <a:t>r, </a:t>
            </a:r>
            <a:r>
              <a:rPr lang="bg-BG" dirty="0" smtClean="0"/>
              <a:t>вместо само един елемент. Едно решение е да се актуализират всички елементи един по един. Сложността на този подход ще бъде </a:t>
            </a:r>
            <a:r>
              <a:rPr lang="en-US" b="1" dirty="0"/>
              <a:t>O(</a:t>
            </a:r>
            <a:r>
              <a:rPr lang="en-US" b="1" dirty="0" err="1"/>
              <a:t>NlogN</a:t>
            </a:r>
            <a:r>
              <a:rPr lang="en-US" b="1" dirty="0"/>
              <a:t>) </a:t>
            </a:r>
            <a:r>
              <a:rPr lang="bg-BG" dirty="0" smtClean="0"/>
              <a:t>за операция, тъй като в масива са N елементи и актуализиране на един елемент отнема </a:t>
            </a:r>
            <a:r>
              <a:rPr lang="en-US" b="1" dirty="0"/>
              <a:t>O(</a:t>
            </a:r>
            <a:r>
              <a:rPr lang="en-US" b="1" dirty="0" err="1"/>
              <a:t>logN</a:t>
            </a:r>
            <a:r>
              <a:rPr lang="en-US" b="1" dirty="0" smtClean="0"/>
              <a:t>)</a:t>
            </a:r>
            <a:r>
              <a:rPr lang="bg-BG" dirty="0" smtClean="0"/>
              <a:t> време.</a:t>
            </a:r>
            <a:br>
              <a:rPr lang="bg-BG" dirty="0" smtClean="0"/>
            </a:br>
            <a:r>
              <a:rPr lang="bg-BG" dirty="0" smtClean="0"/>
              <a:t>За да се избегне многократно извикване на функцията </a:t>
            </a:r>
            <a:r>
              <a:rPr lang="en-US" dirty="0" smtClean="0"/>
              <a:t>update()</a:t>
            </a:r>
            <a:r>
              <a:rPr lang="bg-BG" dirty="0" smtClean="0"/>
              <a:t>, можем да променим параметрите на функцията, така че да работи за интервал.</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a:solidFill>
            <a:srgbClr val="92D050"/>
          </a:solidFill>
        </p:spPr>
        <p:txBody>
          <a:bodyPr>
            <a:normAutofit fontScale="90000"/>
          </a:bodyPr>
          <a:lstStyle/>
          <a:p>
            <a:r>
              <a:rPr lang="bg-BG" dirty="0" smtClean="0"/>
              <a:t>Функция </a:t>
            </a:r>
            <a:r>
              <a:rPr lang="en-US" dirty="0" err="1" smtClean="0"/>
              <a:t>updateRange</a:t>
            </a:r>
            <a:r>
              <a:rPr lang="en-US" dirty="0" smtClean="0"/>
              <a:t>() </a:t>
            </a:r>
            <a:r>
              <a:rPr lang="bg-BG" dirty="0" smtClean="0"/>
              <a:t>за интервал</a:t>
            </a:r>
            <a:endParaRPr lang="en-US" dirty="0"/>
          </a:p>
        </p:txBody>
      </p:sp>
      <p:sp>
        <p:nvSpPr>
          <p:cNvPr id="3" name="Content Placeholder 2"/>
          <p:cNvSpPr>
            <a:spLocks noGrp="1"/>
          </p:cNvSpPr>
          <p:nvPr>
            <p:ph idx="1"/>
          </p:nvPr>
        </p:nvSpPr>
        <p:spPr>
          <a:xfrm>
            <a:off x="457200" y="762000"/>
            <a:ext cx="8686800" cy="5562600"/>
          </a:xfrm>
          <a:solidFill>
            <a:schemeClr val="accent2">
              <a:lumMod val="20000"/>
              <a:lumOff val="80000"/>
            </a:schemeClr>
          </a:solidFill>
        </p:spPr>
        <p:txBody>
          <a:bodyPr>
            <a:noAutofit/>
          </a:bodyPr>
          <a:lstStyle/>
          <a:p>
            <a:pPr marL="0" indent="0">
              <a:spcBef>
                <a:spcPts val="0"/>
              </a:spcBef>
              <a:buNone/>
            </a:pPr>
            <a:r>
              <a:rPr lang="en-US" sz="2300" dirty="0">
                <a:latin typeface="Courier New" pitchFamily="49" charset="0"/>
                <a:cs typeface="Courier New" pitchFamily="49" charset="0"/>
              </a:rPr>
              <a:t>void </a:t>
            </a:r>
            <a:r>
              <a:rPr lang="en-US" sz="2300" dirty="0" err="1">
                <a:latin typeface="Courier New" pitchFamily="49" charset="0"/>
                <a:cs typeface="Courier New" pitchFamily="49" charset="0"/>
              </a:rPr>
              <a:t>updateRange</a:t>
            </a:r>
            <a:r>
              <a:rPr lang="en-US" sz="2300" dirty="0">
                <a:latin typeface="Courier New" pitchFamily="49" charset="0"/>
                <a:cs typeface="Courier New" pitchFamily="49" charset="0"/>
              </a:rPr>
              <a:t>(</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node,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start,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end,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l,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r,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out of </a:t>
            </a:r>
            <a:r>
              <a:rPr lang="en-US" sz="2300" dirty="0" smtClean="0">
                <a:latin typeface="Courier New" pitchFamily="49" charset="0"/>
                <a:cs typeface="Courier New" pitchFamily="49" charset="0"/>
              </a:rPr>
              <a:t>range</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if (start &gt; end or start &gt; r or end &lt; </a:t>
            </a:r>
            <a:r>
              <a:rPr lang="en-US" sz="2300" dirty="0" smtClean="0">
                <a:latin typeface="Courier New" pitchFamily="49" charset="0"/>
                <a:cs typeface="Courier New" pitchFamily="49" charset="0"/>
              </a:rPr>
              <a:t>l)return;</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Current node is a leaf node </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if </a:t>
            </a:r>
            <a:r>
              <a:rPr lang="en-US" sz="2300" dirty="0">
                <a:latin typeface="Courier New" pitchFamily="49" charset="0"/>
                <a:cs typeface="Courier New" pitchFamily="49" charset="0"/>
              </a:rPr>
              <a:t>(start == end) { </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Add the difference to current node </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tree[node</a:t>
            </a:r>
            <a:r>
              <a:rPr lang="en-US" sz="2300" dirty="0">
                <a:latin typeface="Courier New" pitchFamily="49" charset="0"/>
                <a:cs typeface="Courier New" pitchFamily="49" charset="0"/>
              </a:rPr>
              <a:t>] += </a:t>
            </a:r>
            <a:r>
              <a:rPr lang="en-US" sz="2300" dirty="0" err="1">
                <a:latin typeface="Courier New" pitchFamily="49" charset="0"/>
                <a:cs typeface="Courier New" pitchFamily="49" charset="0"/>
              </a:rPr>
              <a:t>val</a:t>
            </a:r>
            <a:r>
              <a:rPr lang="en-US" sz="2300" dirty="0">
                <a:latin typeface="Courier New" pitchFamily="49" charset="0"/>
                <a:cs typeface="Courier New" pitchFamily="49" charset="0"/>
              </a:rPr>
              <a:t>; return; </a:t>
            </a:r>
            <a:r>
              <a:rPr lang="en-US" sz="2300" dirty="0" smtClean="0">
                <a:latin typeface="Courier New" pitchFamily="49" charset="0"/>
                <a:cs typeface="Courier New" pitchFamily="49" charset="0"/>
              </a:rPr>
              <a:t>}</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If not a leaf node, recur for children</a:t>
            </a:r>
            <a:r>
              <a:rPr lang="en-US" sz="2300" dirty="0" smtClean="0">
                <a:latin typeface="Courier New" pitchFamily="49" charset="0"/>
                <a:cs typeface="Courier New" pitchFamily="49" charset="0"/>
              </a:rPr>
              <a:t>.</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mid = (start + end) / 2; </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err="1" smtClean="0">
                <a:latin typeface="Courier New" pitchFamily="49" charset="0"/>
                <a:cs typeface="Courier New" pitchFamily="49" charset="0"/>
              </a:rPr>
              <a:t>updateRange</a:t>
            </a:r>
            <a:r>
              <a:rPr lang="en-US" sz="2300" dirty="0" smtClean="0">
                <a:latin typeface="Courier New" pitchFamily="49" charset="0"/>
                <a:cs typeface="Courier New" pitchFamily="49" charset="0"/>
              </a:rPr>
              <a:t>(node*2</a:t>
            </a:r>
            <a:r>
              <a:rPr lang="en-US" sz="2300" dirty="0">
                <a:latin typeface="Courier New" pitchFamily="49" charset="0"/>
                <a:cs typeface="Courier New" pitchFamily="49" charset="0"/>
              </a:rPr>
              <a:t>, start, mid, l, r, </a:t>
            </a:r>
            <a:r>
              <a:rPr lang="en-US" sz="2300" dirty="0" err="1">
                <a:latin typeface="Courier New" pitchFamily="49" charset="0"/>
                <a:cs typeface="Courier New" pitchFamily="49" charset="0"/>
              </a:rPr>
              <a:t>val</a:t>
            </a:r>
            <a:r>
              <a:rPr lang="en-US" sz="2300" dirty="0" smtClean="0">
                <a:latin typeface="Courier New" pitchFamily="49" charset="0"/>
                <a:cs typeface="Courier New" pitchFamily="49" charset="0"/>
              </a:rPr>
              <a:t>);</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err="1" smtClean="0">
                <a:latin typeface="Courier New" pitchFamily="49" charset="0"/>
                <a:cs typeface="Courier New" pitchFamily="49" charset="0"/>
              </a:rPr>
              <a:t>updateRange</a:t>
            </a:r>
            <a:r>
              <a:rPr lang="en-US" sz="2300" dirty="0" smtClean="0">
                <a:latin typeface="Courier New" pitchFamily="49" charset="0"/>
                <a:cs typeface="Courier New" pitchFamily="49" charset="0"/>
              </a:rPr>
              <a:t>(node*2 </a:t>
            </a:r>
            <a:r>
              <a:rPr lang="en-US" sz="2300" dirty="0">
                <a:latin typeface="Courier New" pitchFamily="49" charset="0"/>
                <a:cs typeface="Courier New" pitchFamily="49" charset="0"/>
              </a:rPr>
              <a:t>+ 1, mid + </a:t>
            </a:r>
            <a:r>
              <a:rPr lang="en-US" sz="2300" dirty="0" smtClean="0">
                <a:latin typeface="Courier New" pitchFamily="49" charset="0"/>
                <a:cs typeface="Courier New" pitchFamily="49" charset="0"/>
              </a:rPr>
              <a:t>1,end,l,r,val);</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 Use the result of children calls to </a:t>
            </a:r>
            <a:r>
              <a:rPr lang="en-US" sz="2300" dirty="0" smtClean="0">
                <a:latin typeface="Courier New" pitchFamily="49" charset="0"/>
                <a:cs typeface="Courier New" pitchFamily="49" charset="0"/>
              </a:rPr>
              <a:t>update</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 </a:t>
            </a: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this </a:t>
            </a:r>
            <a:r>
              <a:rPr lang="en-US" sz="2300" dirty="0">
                <a:latin typeface="Courier New" pitchFamily="49" charset="0"/>
                <a:cs typeface="Courier New" pitchFamily="49" charset="0"/>
              </a:rPr>
              <a:t>node </a:t>
            </a:r>
            <a:endParaRPr lang="bg-BG" sz="2300" dirty="0" smtClean="0">
              <a:latin typeface="Courier New" pitchFamily="49" charset="0"/>
              <a:cs typeface="Courier New" pitchFamily="49" charset="0"/>
            </a:endParaRPr>
          </a:p>
          <a:p>
            <a:pPr marL="0" indent="0">
              <a:spcBef>
                <a:spcPts val="0"/>
              </a:spcBef>
              <a:buNone/>
            </a:pPr>
            <a:r>
              <a:rPr lang="bg-BG" sz="2300" dirty="0" smtClean="0">
                <a:latin typeface="Courier New" pitchFamily="49" charset="0"/>
                <a:cs typeface="Courier New" pitchFamily="49" charset="0"/>
              </a:rPr>
              <a:t> </a:t>
            </a:r>
            <a:r>
              <a:rPr lang="en-US" sz="2300" dirty="0" smtClean="0">
                <a:latin typeface="Courier New" pitchFamily="49" charset="0"/>
                <a:cs typeface="Courier New" pitchFamily="49" charset="0"/>
              </a:rPr>
              <a:t>tree[node</a:t>
            </a:r>
            <a:r>
              <a:rPr lang="en-US" sz="2300" dirty="0">
                <a:latin typeface="Courier New" pitchFamily="49" charset="0"/>
                <a:cs typeface="Courier New" pitchFamily="49" charset="0"/>
              </a:rPr>
              <a:t>] = tree[node*2] + tree[node*2+1</a:t>
            </a:r>
            <a:r>
              <a:rPr lang="en-US" sz="2300" dirty="0" smtClean="0">
                <a:latin typeface="Courier New" pitchFamily="49" charset="0"/>
                <a:cs typeface="Courier New" pitchFamily="49" charset="0"/>
              </a:rPr>
              <a:t>];</a:t>
            </a:r>
            <a:endParaRPr lang="bg-BG" sz="2300" dirty="0" smtClean="0">
              <a:latin typeface="Courier New" pitchFamily="49" charset="0"/>
              <a:cs typeface="Courier New" pitchFamily="49" charset="0"/>
            </a:endParaRPr>
          </a:p>
          <a:p>
            <a:pPr marL="0" indent="0">
              <a:spcBef>
                <a:spcPts val="0"/>
              </a:spcBef>
              <a:buNone/>
            </a:pPr>
            <a:r>
              <a:rPr lang="en-US" sz="2300" dirty="0" smtClean="0">
                <a:latin typeface="Courier New" pitchFamily="49" charset="0"/>
                <a:cs typeface="Courier New" pitchFamily="49" charset="0"/>
              </a:rPr>
              <a:t>}</a:t>
            </a:r>
            <a:endParaRPr lang="en-US" sz="23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92D050"/>
          </a:solidFill>
        </p:spPr>
        <p:txBody>
          <a:bodyPr/>
          <a:lstStyle/>
          <a:p>
            <a:r>
              <a:rPr lang="en-US" b="1" dirty="0" smtClean="0"/>
              <a:t>Lazy Propagation</a:t>
            </a:r>
            <a:endParaRPr lang="en-US" dirty="0"/>
          </a:p>
        </p:txBody>
      </p:sp>
      <p:sp>
        <p:nvSpPr>
          <p:cNvPr id="3" name="Content Placeholder 2"/>
          <p:cNvSpPr>
            <a:spLocks noGrp="1"/>
          </p:cNvSpPr>
          <p:nvPr>
            <p:ph idx="1"/>
          </p:nvPr>
        </p:nvSpPr>
        <p:spPr>
          <a:xfrm>
            <a:off x="457200" y="1143000"/>
            <a:ext cx="8686800" cy="5181600"/>
          </a:xfrm>
        </p:spPr>
        <p:txBody>
          <a:bodyPr>
            <a:normAutofit fontScale="85000" lnSpcReduction="20000"/>
          </a:bodyPr>
          <a:lstStyle/>
          <a:p>
            <a:pPr marL="0" indent="0">
              <a:lnSpc>
                <a:spcPct val="120000"/>
              </a:lnSpc>
              <a:spcBef>
                <a:spcPts val="0"/>
              </a:spcBef>
              <a:buNone/>
            </a:pPr>
            <a:r>
              <a:rPr lang="bg-BG" dirty="0" smtClean="0"/>
              <a:t>Името </a:t>
            </a:r>
            <a:r>
              <a:rPr lang="en-US" b="1" dirty="0" smtClean="0"/>
              <a:t>Lazy</a:t>
            </a:r>
            <a:r>
              <a:rPr lang="bg-BG" dirty="0" smtClean="0"/>
              <a:t> (мързелив) идва от това, че този алгоритъм извършва дадена работа само когато това е необходимо.</a:t>
            </a:r>
            <a:r>
              <a:rPr lang="en-US" dirty="0" smtClean="0"/>
              <a:t> </a:t>
            </a:r>
            <a:r>
              <a:rPr lang="bg-BG" dirty="0" smtClean="0"/>
              <a:t>Когато се налага да актуализираме интервал, ние актуализираме даден възел и маркираме неговите деца, като подлежащи на актуализация, а ги актуализираме, когато му дойде времето. За целта дефинираме масив </a:t>
            </a:r>
            <a:r>
              <a:rPr lang="en-US" dirty="0" smtClean="0"/>
              <a:t> </a:t>
            </a:r>
            <a:r>
              <a:rPr lang="en-US" b="1" dirty="0" smtClean="0"/>
              <a:t>lazy[] </a:t>
            </a:r>
            <a:r>
              <a:rPr lang="bg-BG" dirty="0" smtClean="0"/>
              <a:t>със същата размерност като сегментното дърво. Първоначално всички елементи на масива</a:t>
            </a:r>
            <a:r>
              <a:rPr lang="en-US" dirty="0" smtClean="0"/>
              <a:t> </a:t>
            </a:r>
            <a:r>
              <a:rPr lang="en-US" b="1" dirty="0" smtClean="0"/>
              <a:t>lazy[] </a:t>
            </a:r>
            <a:r>
              <a:rPr lang="bg-BG" dirty="0" smtClean="0"/>
              <a:t>са равни на 0, което означава, че не е необходима актуализация. Появата на ненулев елемент </a:t>
            </a:r>
            <a:r>
              <a:rPr lang="en-US" b="1" dirty="0" smtClean="0"/>
              <a:t>lazy[k]</a:t>
            </a:r>
            <a:r>
              <a:rPr lang="bg-BG" b="1" dirty="0" smtClean="0"/>
              <a:t> </a:t>
            </a:r>
            <a:r>
              <a:rPr lang="bg-BG" dirty="0" smtClean="0"/>
              <a:t>означава, че възел </a:t>
            </a:r>
            <a:r>
              <a:rPr lang="en-US" dirty="0" smtClean="0"/>
              <a:t>k </a:t>
            </a:r>
            <a:r>
              <a:rPr lang="bg-BG" dirty="0" smtClean="0"/>
              <a:t>на сегментното дърво се нуждае от актуализация преди извършване на каквато и да е </a:t>
            </a:r>
            <a:r>
              <a:rPr lang="en-US" b="1" dirty="0" smtClean="0"/>
              <a:t>query</a:t>
            </a:r>
            <a:r>
              <a:rPr lang="en-US" dirty="0" smtClean="0"/>
              <a:t> </a:t>
            </a:r>
            <a:r>
              <a:rPr lang="bg-BG" dirty="0" smtClean="0"/>
              <a:t> операция</a:t>
            </a:r>
            <a:r>
              <a:rPr lang="en-US" dirty="0" smtClean="0"/>
              <a:t>.</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a:solidFill>
            <a:srgbClr val="92D050"/>
          </a:solidFill>
        </p:spPr>
        <p:txBody>
          <a:bodyPr>
            <a:noAutofit/>
          </a:bodyPr>
          <a:lstStyle/>
          <a:p>
            <a:r>
              <a:rPr lang="en-US" sz="3600" b="1" dirty="0" smtClean="0"/>
              <a:t>Lazy Propagation</a:t>
            </a:r>
            <a:r>
              <a:rPr lang="bg-BG" sz="3600" b="1" dirty="0" smtClean="0"/>
              <a:t> </a:t>
            </a:r>
            <a:r>
              <a:rPr lang="en-US" sz="3600" b="1" dirty="0" smtClean="0"/>
              <a:t>cont…</a:t>
            </a:r>
            <a:endParaRPr lang="en-US" sz="3600" dirty="0"/>
          </a:p>
        </p:txBody>
      </p:sp>
      <p:sp>
        <p:nvSpPr>
          <p:cNvPr id="3" name="Content Placeholder 2"/>
          <p:cNvSpPr>
            <a:spLocks noGrp="1"/>
          </p:cNvSpPr>
          <p:nvPr>
            <p:ph idx="1"/>
          </p:nvPr>
        </p:nvSpPr>
        <p:spPr>
          <a:xfrm>
            <a:off x="304800" y="762000"/>
            <a:ext cx="8839200" cy="5638800"/>
          </a:xfrm>
        </p:spPr>
        <p:txBody>
          <a:bodyPr>
            <a:noAutofit/>
          </a:bodyPr>
          <a:lstStyle/>
          <a:p>
            <a:pPr marL="0" indent="0">
              <a:lnSpc>
                <a:spcPts val="2500"/>
              </a:lnSpc>
              <a:spcBef>
                <a:spcPts val="0"/>
              </a:spcBef>
              <a:buNone/>
            </a:pPr>
            <a:r>
              <a:rPr lang="ru-RU" sz="2200" dirty="0" smtClean="0"/>
              <a:t>Когато актуализираме интервал ще спазваме следното: </a:t>
            </a:r>
          </a:p>
          <a:p>
            <a:pPr marL="0" indent="0">
              <a:lnSpc>
                <a:spcPct val="120000"/>
              </a:lnSpc>
              <a:spcBef>
                <a:spcPts val="0"/>
              </a:spcBef>
              <a:buNone/>
            </a:pPr>
            <a:r>
              <a:rPr lang="ru-RU" sz="2200" dirty="0" smtClean="0"/>
              <a:t>1. Ако текущия възел има висяща актуализация, първо я извършваме.</a:t>
            </a:r>
          </a:p>
          <a:p>
            <a:pPr marL="0" indent="0">
              <a:lnSpc>
                <a:spcPct val="120000"/>
              </a:lnSpc>
              <a:spcBef>
                <a:spcPts val="0"/>
              </a:spcBef>
              <a:buNone/>
            </a:pPr>
            <a:r>
              <a:rPr lang="bg-BG" sz="2200" dirty="0" smtClean="0"/>
              <a:t>2. Ако интервалът, представящ текущия възел, се включва напълно в интервала на актуализацията, тогава актуализираме текущия възел и маркираме посредством масива </a:t>
            </a:r>
            <a:r>
              <a:rPr lang="en-US" sz="2200" b="1" dirty="0" smtClean="0"/>
              <a:t>lazy[]</a:t>
            </a:r>
            <a:r>
              <a:rPr lang="bg-BG" sz="2200" b="1" dirty="0" smtClean="0"/>
              <a:t> </a:t>
            </a:r>
            <a:r>
              <a:rPr lang="bg-BG" sz="2200" dirty="0" smtClean="0"/>
              <a:t>неговите деца. </a:t>
            </a:r>
          </a:p>
          <a:p>
            <a:pPr marL="0" indent="0">
              <a:lnSpc>
                <a:spcPct val="120000"/>
              </a:lnSpc>
              <a:spcBef>
                <a:spcPts val="0"/>
              </a:spcBef>
              <a:buNone/>
            </a:pPr>
            <a:r>
              <a:rPr lang="bg-BG" sz="2200" dirty="0" smtClean="0"/>
              <a:t>3. Ако интервалът, представящ текущия възел, се препокрива с интервала за актуализация, актуализираме възлите с по-раншната актуализация. </a:t>
            </a:r>
          </a:p>
          <a:p>
            <a:pPr marL="0" indent="0">
              <a:lnSpc>
                <a:spcPct val="120000"/>
              </a:lnSpc>
              <a:spcBef>
                <a:spcPts val="0"/>
              </a:spcBef>
              <a:buNone/>
            </a:pPr>
            <a:r>
              <a:rPr lang="ru-RU" sz="2200" dirty="0" smtClean="0"/>
              <a:t>Тъй като сме променили функцията за актуализация, за да отложим операцията за актуализация, ще трябва да променим също и функцията за заявка. Единствената промяна, която трябва да се направи, е да се провери дали има някаква очаквана операция за актуализация на този възел. Ако е налице висяща операция за актуализация, първо се актуализира възела и след това се изпълнява функцията заявка.</a:t>
            </a:r>
            <a:endParaRPr lang="en-US" sz="2200"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a:solidFill>
            <a:srgbClr val="92D050"/>
          </a:solidFill>
        </p:spPr>
        <p:txBody>
          <a:bodyPr>
            <a:noAutofit/>
          </a:bodyPr>
          <a:lstStyle/>
          <a:p>
            <a:r>
              <a:rPr lang="bg-BG" sz="3600" b="1" dirty="0" smtClean="0"/>
              <a:t>Примерна задача 1</a:t>
            </a:r>
            <a:endParaRPr lang="en-US" sz="3600" b="1" dirty="0"/>
          </a:p>
        </p:txBody>
      </p:sp>
      <p:sp>
        <p:nvSpPr>
          <p:cNvPr id="3" name="Content Placeholder 2"/>
          <p:cNvSpPr>
            <a:spLocks noGrp="1"/>
          </p:cNvSpPr>
          <p:nvPr>
            <p:ph idx="1"/>
          </p:nvPr>
        </p:nvSpPr>
        <p:spPr>
          <a:xfrm>
            <a:off x="381000" y="762000"/>
            <a:ext cx="8763000" cy="5486400"/>
          </a:xfrm>
        </p:spPr>
        <p:txBody>
          <a:bodyPr>
            <a:normAutofit fontScale="62500" lnSpcReduction="20000"/>
          </a:bodyPr>
          <a:lstStyle/>
          <a:p>
            <a:pPr marL="0" indent="0">
              <a:lnSpc>
                <a:spcPct val="120000"/>
              </a:lnSpc>
              <a:spcBef>
                <a:spcPts val="0"/>
              </a:spcBef>
              <a:buNone/>
            </a:pPr>
            <a:r>
              <a:rPr lang="bg-BG" dirty="0" smtClean="0"/>
              <a:t>Даден е  масив от </a:t>
            </a:r>
            <a:r>
              <a:rPr lang="en-US" dirty="0" smtClean="0"/>
              <a:t>N </a:t>
            </a:r>
            <a:r>
              <a:rPr lang="bg-BG" dirty="0" smtClean="0"/>
              <a:t>естествени числа. Възможни са следните три подзадачи:</a:t>
            </a:r>
          </a:p>
          <a:p>
            <a:pPr marL="514350" indent="-514350">
              <a:lnSpc>
                <a:spcPct val="120000"/>
              </a:lnSpc>
              <a:spcBef>
                <a:spcPts val="0"/>
              </a:spcBef>
              <a:buAutoNum type="arabicPeriod"/>
            </a:pPr>
            <a:r>
              <a:rPr lang="bg-BG" dirty="0" smtClean="0"/>
              <a:t>На елемент с индекс </a:t>
            </a:r>
            <a:r>
              <a:rPr lang="en-US" dirty="0" err="1" smtClean="0"/>
              <a:t>i</a:t>
            </a:r>
            <a:r>
              <a:rPr lang="en-US" dirty="0" smtClean="0"/>
              <a:t> </a:t>
            </a:r>
            <a:r>
              <a:rPr lang="bg-BG" dirty="0" smtClean="0"/>
              <a:t>да се присвои стойност </a:t>
            </a:r>
            <a:r>
              <a:rPr lang="en-US" dirty="0" smtClean="0"/>
              <a:t>x.</a:t>
            </a:r>
          </a:p>
          <a:p>
            <a:pPr marL="514350" indent="-514350">
              <a:lnSpc>
                <a:spcPct val="120000"/>
              </a:lnSpc>
              <a:spcBef>
                <a:spcPts val="0"/>
              </a:spcBef>
              <a:buAutoNum type="arabicPeriod"/>
            </a:pPr>
            <a:r>
              <a:rPr lang="ru-RU" dirty="0" smtClean="0"/>
              <a:t> </a:t>
            </a:r>
            <a:r>
              <a:rPr lang="bg-BG" dirty="0" smtClean="0"/>
              <a:t>Д</a:t>
            </a:r>
            <a:r>
              <a:rPr lang="ru-RU" dirty="0" smtClean="0"/>
              <a:t>а </a:t>
            </a:r>
            <a:r>
              <a:rPr lang="bg-BG" dirty="0" smtClean="0"/>
              <a:t>се пресметне</a:t>
            </a:r>
            <a:r>
              <a:rPr lang="ru-RU" dirty="0" smtClean="0"/>
              <a:t> броя на четните числа в диапазона от индекс </a:t>
            </a:r>
            <a:r>
              <a:rPr lang="en-US" dirty="0" smtClean="0"/>
              <a:t>l </a:t>
            </a:r>
            <a:r>
              <a:rPr lang="bg-BG" dirty="0" smtClean="0"/>
              <a:t>до индекс </a:t>
            </a:r>
            <a:r>
              <a:rPr lang="en-US" dirty="0" smtClean="0"/>
              <a:t>r </a:t>
            </a:r>
            <a:r>
              <a:rPr lang="ru-RU" dirty="0" smtClean="0"/>
              <a:t>включително.</a:t>
            </a:r>
            <a:endParaRPr lang="en-US" dirty="0" smtClean="0"/>
          </a:p>
          <a:p>
            <a:pPr marL="514350" indent="-514350">
              <a:lnSpc>
                <a:spcPct val="120000"/>
              </a:lnSpc>
              <a:spcBef>
                <a:spcPts val="0"/>
              </a:spcBef>
              <a:buFont typeface="Arial" pitchFamily="34" charset="0"/>
              <a:buAutoNum type="arabicPeriod"/>
            </a:pPr>
            <a:r>
              <a:rPr lang="ru-RU" dirty="0" smtClean="0"/>
              <a:t> </a:t>
            </a:r>
            <a:r>
              <a:rPr lang="bg-BG" dirty="0" smtClean="0"/>
              <a:t>Д</a:t>
            </a:r>
            <a:r>
              <a:rPr lang="ru-RU" dirty="0" smtClean="0"/>
              <a:t>а </a:t>
            </a:r>
            <a:r>
              <a:rPr lang="bg-BG" dirty="0" smtClean="0"/>
              <a:t>се пресметне</a:t>
            </a:r>
            <a:r>
              <a:rPr lang="ru-RU" dirty="0" smtClean="0"/>
              <a:t> броя на нечетните числа в диапазона от индекс </a:t>
            </a:r>
            <a:r>
              <a:rPr lang="en-US" dirty="0" smtClean="0"/>
              <a:t>l </a:t>
            </a:r>
            <a:r>
              <a:rPr lang="bg-BG" dirty="0" smtClean="0"/>
              <a:t>до индекс </a:t>
            </a:r>
            <a:r>
              <a:rPr lang="en-US" dirty="0" smtClean="0"/>
              <a:t>r </a:t>
            </a:r>
            <a:r>
              <a:rPr lang="ru-RU" dirty="0" smtClean="0"/>
              <a:t>включително.</a:t>
            </a:r>
            <a:r>
              <a:rPr lang="bg-BG" dirty="0" smtClean="0"/>
              <a:t> </a:t>
            </a:r>
            <a:endParaRPr lang="en-US" dirty="0" smtClean="0"/>
          </a:p>
          <a:p>
            <a:pPr>
              <a:lnSpc>
                <a:spcPct val="120000"/>
              </a:lnSpc>
              <a:spcBef>
                <a:spcPts val="0"/>
              </a:spcBef>
              <a:buNone/>
            </a:pPr>
            <a:r>
              <a:rPr lang="bg-BG" b="1" dirty="0" smtClean="0"/>
              <a:t>Вход</a:t>
            </a:r>
            <a:r>
              <a:rPr lang="en-US" dirty="0" smtClean="0"/>
              <a:t>:</a:t>
            </a:r>
            <a:r>
              <a:rPr lang="bg-BG" dirty="0" smtClean="0"/>
              <a:t> </a:t>
            </a:r>
            <a:r>
              <a:rPr lang="ru-RU" dirty="0" smtClean="0"/>
              <a:t>Първият  ред на входа съдържа броя на елементите на масива </a:t>
            </a:r>
            <a:r>
              <a:rPr lang="en-US" dirty="0" smtClean="0"/>
              <a:t>N</a:t>
            </a:r>
            <a:r>
              <a:rPr lang="ru-RU" dirty="0" smtClean="0"/>
              <a:t>. Следващ</a:t>
            </a:r>
            <a:r>
              <a:rPr lang="bg-BG" dirty="0" smtClean="0"/>
              <a:t>ият</a:t>
            </a:r>
            <a:r>
              <a:rPr lang="ru-RU" dirty="0" smtClean="0"/>
              <a:t> ред съдържа N естествени числа.</a:t>
            </a:r>
            <a:r>
              <a:rPr lang="en-US" dirty="0" smtClean="0"/>
              <a:t> </a:t>
            </a:r>
            <a:r>
              <a:rPr lang="ru-RU" dirty="0" smtClean="0"/>
              <a:t>Следващ</a:t>
            </a:r>
            <a:r>
              <a:rPr lang="bg-BG" dirty="0" smtClean="0"/>
              <a:t>ият</a:t>
            </a:r>
            <a:r>
              <a:rPr lang="ru-RU" dirty="0" smtClean="0"/>
              <a:t> ред съдържа цялото число </a:t>
            </a:r>
            <a:r>
              <a:rPr lang="en-US" dirty="0" smtClean="0"/>
              <a:t>Q, </a:t>
            </a:r>
            <a:r>
              <a:rPr lang="bg-BG" dirty="0" smtClean="0"/>
              <a:t>което е броят на заявките. </a:t>
            </a:r>
            <a:r>
              <a:rPr lang="ru-RU" dirty="0" smtClean="0"/>
              <a:t>Следва</a:t>
            </a:r>
            <a:r>
              <a:rPr lang="bg-BG" dirty="0" smtClean="0"/>
              <a:t>т</a:t>
            </a:r>
            <a:r>
              <a:rPr lang="ru-RU" dirty="0" smtClean="0"/>
              <a:t> </a:t>
            </a:r>
            <a:r>
              <a:rPr lang="en-US" dirty="0" smtClean="0"/>
              <a:t>Q </a:t>
            </a:r>
            <a:r>
              <a:rPr lang="ru-RU" dirty="0" smtClean="0"/>
              <a:t>ред</a:t>
            </a:r>
            <a:r>
              <a:rPr lang="en-US" dirty="0" smtClean="0"/>
              <a:t>a</a:t>
            </a:r>
            <a:r>
              <a:rPr lang="ru-RU" dirty="0" smtClean="0"/>
              <a:t> с</a:t>
            </a:r>
            <a:r>
              <a:rPr lang="en-US" dirty="0" smtClean="0"/>
              <a:t> </a:t>
            </a:r>
            <a:r>
              <a:rPr lang="bg-BG" dirty="0" smtClean="0"/>
              <a:t>по 3 числа: Първото е код на задачата. Следващите две са  </a:t>
            </a:r>
            <a:r>
              <a:rPr lang="en-US" dirty="0" smtClean="0"/>
              <a:t>I </a:t>
            </a:r>
            <a:r>
              <a:rPr lang="bg-BG" dirty="0" smtClean="0"/>
              <a:t>и </a:t>
            </a:r>
            <a:r>
              <a:rPr lang="en-US" dirty="0" smtClean="0"/>
              <a:t>x </a:t>
            </a:r>
            <a:r>
              <a:rPr lang="bg-BG" dirty="0" smtClean="0"/>
              <a:t>за задача 1 или </a:t>
            </a:r>
            <a:r>
              <a:rPr lang="en-US" dirty="0" smtClean="0"/>
              <a:t>l </a:t>
            </a:r>
            <a:r>
              <a:rPr lang="bg-BG" dirty="0" smtClean="0"/>
              <a:t>и</a:t>
            </a:r>
            <a:r>
              <a:rPr lang="en-US" dirty="0" smtClean="0"/>
              <a:t> r </a:t>
            </a:r>
            <a:r>
              <a:rPr lang="bg-BG" dirty="0" smtClean="0"/>
              <a:t> за задачи 2 и 3</a:t>
            </a:r>
            <a:r>
              <a:rPr lang="ru-RU" dirty="0" smtClean="0"/>
              <a:t>.</a:t>
            </a:r>
          </a:p>
          <a:p>
            <a:pPr>
              <a:lnSpc>
                <a:spcPct val="120000"/>
              </a:lnSpc>
              <a:spcBef>
                <a:spcPts val="0"/>
              </a:spcBef>
              <a:buNone/>
            </a:pPr>
            <a:r>
              <a:rPr lang="ru-RU" b="1" dirty="0" smtClean="0"/>
              <a:t>Изход</a:t>
            </a:r>
            <a:r>
              <a:rPr lang="ru-RU" dirty="0" smtClean="0"/>
              <a:t>: Поредица</a:t>
            </a:r>
            <a:r>
              <a:rPr lang="en-US" dirty="0" smtClean="0"/>
              <a:t> </a:t>
            </a:r>
            <a:r>
              <a:rPr lang="ru-RU" dirty="0" smtClean="0"/>
              <a:t>естествени числа, резултати от изпълнение на задачи 2 и 3. </a:t>
            </a:r>
          </a:p>
          <a:p>
            <a:pPr>
              <a:lnSpc>
                <a:spcPct val="120000"/>
              </a:lnSpc>
              <a:spcBef>
                <a:spcPts val="0"/>
              </a:spcBef>
              <a:buNone/>
            </a:pPr>
            <a:r>
              <a:rPr lang="en-US" dirty="0" smtClean="0"/>
              <a:t>Constraints:</a:t>
            </a:r>
          </a:p>
          <a:p>
            <a:pPr>
              <a:lnSpc>
                <a:spcPct val="120000"/>
              </a:lnSpc>
              <a:spcBef>
                <a:spcPts val="0"/>
              </a:spcBef>
              <a:buNone/>
            </a:pPr>
            <a:r>
              <a:rPr lang="en-US" dirty="0" smtClean="0"/>
              <a:t>1&lt;=</a:t>
            </a:r>
            <a:r>
              <a:rPr lang="en-US" b="1" dirty="0" smtClean="0"/>
              <a:t>N,Q</a:t>
            </a:r>
            <a:r>
              <a:rPr lang="en-US" dirty="0" smtClean="0"/>
              <a:t>&lt;=10^5</a:t>
            </a:r>
            <a:r>
              <a:rPr lang="bg-BG" dirty="0" smtClean="0"/>
              <a:t>;  </a:t>
            </a:r>
            <a:r>
              <a:rPr lang="en-US" dirty="0" smtClean="0"/>
              <a:t>1&lt;=</a:t>
            </a:r>
            <a:r>
              <a:rPr lang="en-US" b="1" dirty="0" smtClean="0"/>
              <a:t>l</a:t>
            </a:r>
            <a:r>
              <a:rPr lang="en-US" dirty="0" smtClean="0"/>
              <a:t>&lt;=</a:t>
            </a:r>
            <a:r>
              <a:rPr lang="en-US" b="1" dirty="0" smtClean="0"/>
              <a:t>r</a:t>
            </a:r>
            <a:r>
              <a:rPr lang="en-US" dirty="0" smtClean="0"/>
              <a:t>&lt;=N</a:t>
            </a:r>
            <a:r>
              <a:rPr lang="bg-BG" dirty="0" smtClean="0"/>
              <a:t>; </a:t>
            </a:r>
            <a:r>
              <a:rPr lang="en-US" dirty="0" smtClean="0"/>
              <a:t>0&lt;=</a:t>
            </a:r>
            <a:r>
              <a:rPr lang="en-US" b="1" dirty="0" smtClean="0"/>
              <a:t>x</a:t>
            </a:r>
            <a:r>
              <a:rPr lang="en-US" dirty="0" smtClean="0"/>
              <a:t>&lt;=10^9</a:t>
            </a:r>
            <a:r>
              <a:rPr lang="bg-BG" dirty="0" smtClean="0"/>
              <a:t>; индексирането започва от 1</a:t>
            </a:r>
            <a:r>
              <a:rPr lang="en-US" dirty="0" smtClean="0"/>
              <a:t>.</a:t>
            </a:r>
          </a:p>
          <a:p>
            <a:pPr>
              <a:lnSpc>
                <a:spcPct val="120000"/>
              </a:lnSpc>
              <a:spcBef>
                <a:spcPts val="0"/>
              </a:spcBef>
              <a:buNone/>
            </a:pPr>
            <a:r>
              <a:rPr lang="bg-BG" b="1" dirty="0" smtClean="0"/>
              <a:t>Пример:</a:t>
            </a:r>
          </a:p>
          <a:p>
            <a:pPr>
              <a:lnSpc>
                <a:spcPct val="120000"/>
              </a:lnSpc>
              <a:spcBef>
                <a:spcPts val="0"/>
              </a:spcBef>
              <a:buNone/>
            </a:pPr>
            <a:r>
              <a:rPr lang="bg-BG" dirty="0" smtClean="0"/>
              <a:t>Вход: </a:t>
            </a:r>
            <a:r>
              <a:rPr lang="en-US" dirty="0" smtClean="0"/>
              <a:t>6 1 2 3 4 5 6 4 2 2 5 3 1 4 1 5 4 2 1 6</a:t>
            </a:r>
            <a:r>
              <a:rPr lang="bg-BG" dirty="0" smtClean="0"/>
              <a:t>  Изход:</a:t>
            </a:r>
            <a:r>
              <a:rPr lang="en-US" dirty="0" smtClean="0"/>
              <a:t> 2 2 4</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a:solidFill>
            <a:srgbClr val="92D050"/>
          </a:solidFill>
        </p:spPr>
        <p:txBody>
          <a:bodyPr>
            <a:noAutofit/>
          </a:bodyPr>
          <a:lstStyle/>
          <a:p>
            <a:r>
              <a:rPr lang="bg-BG" sz="3600" b="1" dirty="0" smtClean="0"/>
              <a:t>Примерна задача 2</a:t>
            </a:r>
            <a:endParaRPr lang="en-US" sz="3600" dirty="0"/>
          </a:p>
        </p:txBody>
      </p:sp>
      <p:sp>
        <p:nvSpPr>
          <p:cNvPr id="3" name="Content Placeholder 2"/>
          <p:cNvSpPr>
            <a:spLocks noGrp="1"/>
          </p:cNvSpPr>
          <p:nvPr>
            <p:ph idx="1"/>
          </p:nvPr>
        </p:nvSpPr>
        <p:spPr>
          <a:xfrm>
            <a:off x="381000" y="762000"/>
            <a:ext cx="8763000" cy="5638800"/>
          </a:xfrm>
        </p:spPr>
        <p:txBody>
          <a:bodyPr>
            <a:noAutofit/>
          </a:bodyPr>
          <a:lstStyle/>
          <a:p>
            <a:pPr marL="0" indent="0">
              <a:spcBef>
                <a:spcPts val="0"/>
              </a:spcBef>
              <a:buNone/>
            </a:pPr>
            <a:r>
              <a:rPr lang="ru-RU" sz="2000" dirty="0" smtClean="0"/>
              <a:t>Петър има N кутии за събиране на монети номерирани от 1 до N. Всеки ден той избира два индекса [L, R] и започва да добавя по 1 монета от кутия </a:t>
            </a:r>
            <a:r>
              <a:rPr lang="en-US" sz="2000" dirty="0" smtClean="0"/>
              <a:t>L </a:t>
            </a:r>
            <a:r>
              <a:rPr lang="bg-BG" sz="2000" dirty="0" smtClean="0"/>
              <a:t>до </a:t>
            </a:r>
            <a:r>
              <a:rPr lang="ru-RU" sz="2000" dirty="0" smtClean="0"/>
              <a:t>кутия </a:t>
            </a:r>
            <a:r>
              <a:rPr lang="en-US" sz="2000" dirty="0" smtClean="0"/>
              <a:t>R</a:t>
            </a:r>
            <a:r>
              <a:rPr lang="ru-RU" sz="2000" dirty="0" smtClean="0"/>
              <a:t>. Той</a:t>
            </a:r>
            <a:r>
              <a:rPr lang="en-US" sz="2000" dirty="0" smtClean="0"/>
              <a:t> </a:t>
            </a:r>
            <a:r>
              <a:rPr lang="bg-BG" sz="2000" dirty="0" smtClean="0"/>
              <a:t>го</a:t>
            </a:r>
            <a:r>
              <a:rPr lang="ru-RU" sz="2000" dirty="0" smtClean="0"/>
              <a:t> прави </a:t>
            </a:r>
            <a:r>
              <a:rPr lang="bg-BG" sz="2000" dirty="0" smtClean="0"/>
              <a:t>в продължение на </a:t>
            </a:r>
            <a:r>
              <a:rPr lang="ru-RU" sz="2000" dirty="0" smtClean="0"/>
              <a:t>М поредни дни. След това той изпълнява </a:t>
            </a:r>
            <a:r>
              <a:rPr lang="en-US" sz="2000" dirty="0" smtClean="0"/>
              <a:t>Q </a:t>
            </a:r>
            <a:r>
              <a:rPr lang="bg-BG" sz="2000" dirty="0" smtClean="0"/>
              <a:t>заявки от типа:</a:t>
            </a:r>
          </a:p>
          <a:p>
            <a:pPr marL="0" indent="0">
              <a:spcBef>
                <a:spcPts val="0"/>
              </a:spcBef>
              <a:buNone/>
            </a:pPr>
            <a:r>
              <a:rPr lang="ru-RU" sz="2000" dirty="0" smtClean="0"/>
              <a:t>Колко от кутиите съдържат поне X монети?</a:t>
            </a:r>
          </a:p>
          <a:p>
            <a:pPr marL="0" indent="0">
              <a:spcBef>
                <a:spcPts val="0"/>
              </a:spcBef>
              <a:buNone/>
            </a:pPr>
            <a:r>
              <a:rPr lang="ru-RU" sz="2000" b="1" dirty="0" smtClean="0"/>
              <a:t>Вход: </a:t>
            </a:r>
            <a:r>
              <a:rPr lang="ru-RU" sz="2000" dirty="0" smtClean="0"/>
              <a:t>Първият ред съдържа N - брой кутии за монети. Вторият ред съдържа M - брой дни. Всеки от следващите M редове се състои от по две числа L и R (интервалите за всеки един ден). Следва ред, съдържащ Q – броя на заявките.</a:t>
            </a:r>
          </a:p>
          <a:p>
            <a:pPr marL="0" indent="0">
              <a:spcBef>
                <a:spcPts val="0"/>
              </a:spcBef>
              <a:buNone/>
            </a:pPr>
            <a:r>
              <a:rPr lang="ru-RU" sz="2000" dirty="0" smtClean="0"/>
              <a:t>Всеки от следващите Q  реда съдържа по едно цяло число X.</a:t>
            </a:r>
          </a:p>
          <a:p>
            <a:pPr marL="0" indent="0">
              <a:spcBef>
                <a:spcPts val="0"/>
              </a:spcBef>
              <a:buNone/>
            </a:pPr>
            <a:r>
              <a:rPr lang="ru-RU" sz="2000" b="1" dirty="0" smtClean="0"/>
              <a:t>Изход: </a:t>
            </a:r>
            <a:r>
              <a:rPr lang="ru-RU" sz="2000" dirty="0" smtClean="0"/>
              <a:t>Резултатът от изпълнението на всяка  заявка се извежда на нов ред.</a:t>
            </a:r>
          </a:p>
          <a:p>
            <a:pPr marL="0" indent="0">
              <a:spcBef>
                <a:spcPts val="0"/>
              </a:spcBef>
              <a:buNone/>
            </a:pPr>
            <a:r>
              <a:rPr lang="ru-RU" sz="2000" b="1" dirty="0" smtClean="0"/>
              <a:t>Ограничения:</a:t>
            </a:r>
          </a:p>
          <a:p>
            <a:pPr marL="0" indent="0">
              <a:spcBef>
                <a:spcPts val="0"/>
              </a:spcBef>
              <a:buNone/>
            </a:pPr>
            <a:r>
              <a:rPr lang="ru-RU" sz="2000" dirty="0" smtClean="0"/>
              <a:t>1 ≤ N ≤ 1000000</a:t>
            </a:r>
          </a:p>
          <a:p>
            <a:pPr marL="0" indent="0">
              <a:spcBef>
                <a:spcPts val="0"/>
              </a:spcBef>
              <a:buNone/>
            </a:pPr>
            <a:r>
              <a:rPr lang="ru-RU" sz="2000" dirty="0" smtClean="0"/>
              <a:t>1 ≤ M ≤ 1000000</a:t>
            </a:r>
          </a:p>
          <a:p>
            <a:pPr marL="0" indent="0">
              <a:spcBef>
                <a:spcPts val="0"/>
              </a:spcBef>
              <a:buNone/>
            </a:pPr>
            <a:r>
              <a:rPr lang="ru-RU" sz="2000" dirty="0" smtClean="0"/>
              <a:t>1 ≤ L ≤ R ≤ N</a:t>
            </a:r>
          </a:p>
          <a:p>
            <a:pPr marL="0" indent="0">
              <a:spcBef>
                <a:spcPts val="0"/>
              </a:spcBef>
              <a:buNone/>
            </a:pPr>
            <a:r>
              <a:rPr lang="ru-RU" sz="2000" dirty="0" smtClean="0"/>
              <a:t>1 ≤ Q ≤ 1000000</a:t>
            </a:r>
          </a:p>
          <a:p>
            <a:pPr marL="0" indent="0">
              <a:spcBef>
                <a:spcPts val="0"/>
              </a:spcBef>
              <a:buNone/>
            </a:pPr>
            <a:r>
              <a:rPr lang="ru-RU" sz="2000" dirty="0" smtClean="0"/>
              <a:t>1 ≤ X ≤ N</a:t>
            </a:r>
          </a:p>
          <a:p>
            <a:pPr marL="0" indent="0">
              <a:spcBef>
                <a:spcPts val="0"/>
              </a:spcBef>
              <a:buNone/>
            </a:pPr>
            <a:r>
              <a:rPr lang="ru-RU" sz="2000" b="1" dirty="0" smtClean="0"/>
              <a:t>Пример:</a:t>
            </a:r>
          </a:p>
          <a:p>
            <a:pPr marL="0" indent="0">
              <a:spcBef>
                <a:spcPts val="0"/>
              </a:spcBef>
              <a:buNone/>
            </a:pPr>
            <a:r>
              <a:rPr lang="ru-RU" sz="2000" dirty="0" smtClean="0"/>
              <a:t>Вход:</a:t>
            </a:r>
            <a:r>
              <a:rPr lang="en-US" sz="2000" dirty="0" smtClean="0"/>
              <a:t> 7 4 1 3 2 5 1 2 5 6 4 1 7 4 2</a:t>
            </a:r>
            <a:r>
              <a:rPr lang="bg-BG" sz="2000" dirty="0" smtClean="0"/>
              <a:t>  Изход:</a:t>
            </a:r>
            <a:r>
              <a:rPr lang="en-US" sz="2000" dirty="0" smtClean="0"/>
              <a:t> 6 0 0 4</a:t>
            </a:r>
            <a:endParaRPr lang="en-US" sz="2000"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a:solidFill>
            <a:srgbClr val="92D050"/>
          </a:solidFill>
        </p:spPr>
        <p:txBody>
          <a:bodyPr>
            <a:normAutofit fontScale="90000"/>
          </a:bodyPr>
          <a:lstStyle/>
          <a:p>
            <a:r>
              <a:rPr lang="bg-BG" b="1" dirty="0" smtClean="0"/>
              <a:t>Примерна задача </a:t>
            </a:r>
            <a:r>
              <a:rPr lang="en-US" b="1" dirty="0" smtClean="0"/>
              <a:t>3</a:t>
            </a:r>
            <a:r>
              <a:rPr lang="bg-BG" b="1" dirty="0" smtClean="0"/>
              <a:t> Войници</a:t>
            </a:r>
            <a:endParaRPr lang="en-US" dirty="0"/>
          </a:p>
        </p:txBody>
      </p:sp>
      <p:sp>
        <p:nvSpPr>
          <p:cNvPr id="3" name="Content Placeholder 2"/>
          <p:cNvSpPr>
            <a:spLocks noGrp="1"/>
          </p:cNvSpPr>
          <p:nvPr>
            <p:ph idx="1"/>
          </p:nvPr>
        </p:nvSpPr>
        <p:spPr>
          <a:xfrm>
            <a:off x="0" y="609600"/>
            <a:ext cx="9144000" cy="5791200"/>
          </a:xfrm>
        </p:spPr>
        <p:txBody>
          <a:bodyPr>
            <a:noAutofit/>
          </a:bodyPr>
          <a:lstStyle/>
          <a:p>
            <a:pPr marL="0" indent="0">
              <a:lnSpc>
                <a:spcPct val="120000"/>
              </a:lnSpc>
              <a:spcBef>
                <a:spcPts val="0"/>
              </a:spcBef>
              <a:buNone/>
            </a:pPr>
            <a:r>
              <a:rPr lang="bg-BG" sz="2000" dirty="0" smtClean="0"/>
              <a:t>Дори и в мирно време, армията трябва да бъде бдителна и дисциплинирана. Армията има N войници. Войниците са номерирани от 1 до N. Армията има йерархична структура. Всеки войник има един пряк командир. Командирът на прекия командир на даден войник е също негов командир. Така че, един войник може да има един или повече командири, но само един пряк командир. За оценяванене на ефективността на армията, е проектирано следното изследване:</a:t>
            </a:r>
            <a:endParaRPr lang="en-US" sz="2000" dirty="0" smtClean="0"/>
          </a:p>
          <a:p>
            <a:pPr marL="0" indent="0">
              <a:lnSpc>
                <a:spcPct val="120000"/>
              </a:lnSpc>
              <a:spcBef>
                <a:spcPts val="0"/>
              </a:spcBef>
              <a:buNone/>
            </a:pPr>
            <a:r>
              <a:rPr lang="bg-BG" sz="2000" dirty="0" smtClean="0"/>
              <a:t>Разполагаме със три типа заявки. Всяка заявка е във формата </a:t>
            </a:r>
            <a:r>
              <a:rPr lang="en-US" sz="2000" b="1" dirty="0" smtClean="0"/>
              <a:t>"&lt;Type&gt;&lt;space&gt;&lt;ID&gt;"</a:t>
            </a:r>
            <a:r>
              <a:rPr lang="bg-BG" sz="2000" dirty="0" smtClean="0"/>
              <a:t>, където </a:t>
            </a:r>
            <a:r>
              <a:rPr lang="en-US" sz="2000" b="1" dirty="0" smtClean="0"/>
              <a:t>Type</a:t>
            </a:r>
            <a:r>
              <a:rPr lang="en-US" sz="2000" dirty="0" smtClean="0"/>
              <a:t> </a:t>
            </a:r>
            <a:r>
              <a:rPr lang="bg-BG" sz="2000" dirty="0" smtClean="0"/>
              <a:t>е</a:t>
            </a:r>
            <a:r>
              <a:rPr lang="en-US" sz="2000" dirty="0" smtClean="0"/>
              <a:t> 1,2 or 3 </a:t>
            </a:r>
            <a:r>
              <a:rPr lang="bg-BG" sz="2000" dirty="0" smtClean="0"/>
              <a:t>и</a:t>
            </a:r>
            <a:r>
              <a:rPr lang="en-US" sz="2000" dirty="0" smtClean="0"/>
              <a:t> ID </a:t>
            </a:r>
            <a:r>
              <a:rPr lang="bg-BG" sz="2000" dirty="0" smtClean="0"/>
              <a:t>е число </a:t>
            </a:r>
            <a:r>
              <a:rPr lang="en-US" sz="2000" b="1" dirty="0" smtClean="0"/>
              <a:t>S</a:t>
            </a:r>
            <a:r>
              <a:rPr lang="en-US" sz="2000" dirty="0" smtClean="0"/>
              <a:t> (1&lt;=S&lt;=N) </a:t>
            </a:r>
            <a:r>
              <a:rPr lang="bg-BG" sz="2000" dirty="0" smtClean="0"/>
              <a:t>което е номер на даден войник</a:t>
            </a:r>
            <a:r>
              <a:rPr lang="en-US" sz="2000" dirty="0" smtClean="0"/>
              <a:t>.</a:t>
            </a:r>
          </a:p>
          <a:p>
            <a:pPr marL="0" indent="0">
              <a:lnSpc>
                <a:spcPct val="120000"/>
              </a:lnSpc>
              <a:spcBef>
                <a:spcPts val="0"/>
              </a:spcBef>
              <a:buNone/>
            </a:pPr>
            <a:r>
              <a:rPr lang="bg-BG" sz="2000" dirty="0" smtClean="0"/>
              <a:t>Трите типа заповеди са</a:t>
            </a:r>
            <a:r>
              <a:rPr lang="en-US" sz="2000" dirty="0" smtClean="0"/>
              <a:t>:</a:t>
            </a:r>
          </a:p>
          <a:p>
            <a:pPr marL="0" lvl="0" indent="0">
              <a:lnSpc>
                <a:spcPct val="120000"/>
              </a:lnSpc>
              <a:spcBef>
                <a:spcPts val="0"/>
              </a:spcBef>
            </a:pPr>
            <a:r>
              <a:rPr lang="en-US" sz="2000" b="1" dirty="0" smtClean="0"/>
              <a:t>Type 1</a:t>
            </a:r>
            <a:r>
              <a:rPr lang="en-US" sz="2000" dirty="0" smtClean="0"/>
              <a:t>: </a:t>
            </a:r>
            <a:r>
              <a:rPr lang="bg-BG" sz="2000" dirty="0" smtClean="0"/>
              <a:t>Всички войници, които имат </a:t>
            </a:r>
            <a:r>
              <a:rPr lang="en-US" sz="2000" dirty="0" smtClean="0"/>
              <a:t>S </a:t>
            </a:r>
            <a:r>
              <a:rPr lang="bg-BG" sz="2000" dirty="0" smtClean="0"/>
              <a:t>за  командир да бъдат събудени.</a:t>
            </a:r>
            <a:endParaRPr lang="en-US" sz="2000" dirty="0" smtClean="0"/>
          </a:p>
          <a:p>
            <a:pPr marL="0" lvl="0" indent="0">
              <a:lnSpc>
                <a:spcPct val="120000"/>
              </a:lnSpc>
              <a:spcBef>
                <a:spcPts val="0"/>
              </a:spcBef>
            </a:pPr>
            <a:r>
              <a:rPr lang="en-US" sz="2000" b="1" dirty="0" smtClean="0"/>
              <a:t>Type 2</a:t>
            </a:r>
            <a:r>
              <a:rPr lang="en-US" sz="2000" dirty="0" smtClean="0"/>
              <a:t>: </a:t>
            </a:r>
            <a:r>
              <a:rPr lang="bg-BG" sz="2000" dirty="0" smtClean="0"/>
              <a:t>Всички войници, които имат </a:t>
            </a:r>
            <a:r>
              <a:rPr lang="en-US" sz="2000" dirty="0" smtClean="0"/>
              <a:t>S </a:t>
            </a:r>
            <a:r>
              <a:rPr lang="bg-BG" sz="2000" dirty="0" smtClean="0"/>
              <a:t>за  командир да бъдат изпратени да спят</a:t>
            </a:r>
            <a:r>
              <a:rPr lang="en-US" sz="2000" dirty="0" smtClean="0"/>
              <a:t>.</a:t>
            </a:r>
          </a:p>
          <a:p>
            <a:pPr marL="0" lvl="0" indent="0">
              <a:lnSpc>
                <a:spcPct val="120000"/>
              </a:lnSpc>
              <a:spcBef>
                <a:spcPts val="0"/>
              </a:spcBef>
            </a:pPr>
            <a:r>
              <a:rPr lang="en-US" sz="2000" b="1" dirty="0" smtClean="0"/>
              <a:t>Type 3</a:t>
            </a:r>
            <a:r>
              <a:rPr lang="en-US" sz="2000" dirty="0" smtClean="0"/>
              <a:t>: </a:t>
            </a:r>
            <a:r>
              <a:rPr lang="bg-BG" sz="2000" dirty="0" smtClean="0"/>
              <a:t>Да се отпечата броя на войниците, които са будни и </a:t>
            </a:r>
            <a:r>
              <a:rPr lang="en-US" sz="2000" dirty="0" smtClean="0"/>
              <a:t>S </a:t>
            </a:r>
            <a:r>
              <a:rPr lang="bg-BG" sz="2000" dirty="0" smtClean="0"/>
              <a:t>им е някакъв командир. </a:t>
            </a:r>
            <a:endParaRPr lang="en-US" sz="2000" dirty="0" smtClean="0"/>
          </a:p>
          <a:p>
            <a:pPr marL="0" indent="0">
              <a:lnSpc>
                <a:spcPct val="120000"/>
              </a:lnSpc>
              <a:spcBef>
                <a:spcPts val="0"/>
              </a:spcBef>
              <a:buNone/>
            </a:pPr>
            <a:r>
              <a:rPr lang="bg-BG" sz="2000" b="1" dirty="0" smtClean="0"/>
              <a:t>Забележка</a:t>
            </a:r>
            <a:r>
              <a:rPr lang="en-US" sz="2000" b="1" dirty="0" smtClean="0"/>
              <a:t>:</a:t>
            </a:r>
            <a:r>
              <a:rPr lang="en-US" sz="2000" dirty="0" smtClean="0"/>
              <a:t> </a:t>
            </a:r>
            <a:r>
              <a:rPr lang="bg-BG" sz="2000" dirty="0" smtClean="0"/>
              <a:t>Измежду всички войници има един, който няма командир.Той е командирът на цялата армия.</a:t>
            </a:r>
            <a:endParaRPr lang="en-US" sz="2000" dirty="0" smtClean="0"/>
          </a:p>
          <a:p>
            <a:pPr>
              <a:buNone/>
            </a:pPr>
            <a:endParaRPr lang="en-US" sz="2000"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081"/>
            <a:ext cx="8229600" cy="1072319"/>
          </a:xfrm>
          <a:solidFill>
            <a:srgbClr val="92D050"/>
          </a:solidFill>
          <a:ln>
            <a:solidFill>
              <a:schemeClr val="accent1">
                <a:lumMod val="50000"/>
              </a:schemeClr>
            </a:solidFill>
          </a:ln>
        </p:spPr>
        <p:txBody>
          <a:bodyPr>
            <a:normAutofit fontScale="90000"/>
          </a:bodyPr>
          <a:lstStyle/>
          <a:p>
            <a:r>
              <a:rPr lang="ru-RU" dirty="0"/>
              <a:t>Дърво – Структура от </a:t>
            </a:r>
            <a:r>
              <a:rPr lang="ru-RU" dirty="0" smtClean="0"/>
              <a:t>данни</a:t>
            </a:r>
            <a:br>
              <a:rPr lang="ru-RU" dirty="0" smtClean="0"/>
            </a:br>
            <a:r>
              <a:rPr lang="ru-RU" dirty="0" smtClean="0"/>
              <a:t> Tree</a:t>
            </a:r>
            <a:r>
              <a:rPr lang="ru-RU" dirty="0"/>
              <a:t> – data </a:t>
            </a:r>
            <a:r>
              <a:rPr lang="ru-RU" dirty="0" smtClean="0"/>
              <a:t>structure</a:t>
            </a:r>
            <a:endParaRPr lang="ru-RU" dirty="0"/>
          </a:p>
        </p:txBody>
      </p:sp>
      <p:sp>
        <p:nvSpPr>
          <p:cNvPr id="3" name="Content Placeholder 2"/>
          <p:cNvSpPr>
            <a:spLocks noGrp="1"/>
          </p:cNvSpPr>
          <p:nvPr>
            <p:ph idx="1"/>
          </p:nvPr>
        </p:nvSpPr>
        <p:spPr>
          <a:xfrm>
            <a:off x="457200" y="1371599"/>
            <a:ext cx="8229600" cy="5349875"/>
          </a:xfrm>
          <a:ln>
            <a:solidFill>
              <a:schemeClr val="accent1">
                <a:lumMod val="50000"/>
              </a:schemeClr>
            </a:solidFill>
          </a:ln>
        </p:spPr>
        <p:txBody>
          <a:bodyPr>
            <a:normAutofit fontScale="92500" lnSpcReduction="20000"/>
          </a:bodyPr>
          <a:lstStyle/>
          <a:p>
            <a:pPr marL="0" indent="0" algn="just">
              <a:lnSpc>
                <a:spcPct val="110000"/>
              </a:lnSpc>
              <a:spcBef>
                <a:spcPts val="600"/>
              </a:spcBef>
              <a:buNone/>
            </a:pPr>
            <a:r>
              <a:rPr lang="ru-RU" dirty="0"/>
              <a:t>Дървото е </a:t>
            </a:r>
            <a:r>
              <a:rPr lang="ru-RU" i="1" dirty="0"/>
              <a:t>рекурсивна</a:t>
            </a:r>
            <a:r>
              <a:rPr lang="ru-RU" dirty="0"/>
              <a:t> структура от данни която се състои от </a:t>
            </a:r>
            <a:r>
              <a:rPr lang="ru-RU" b="1" dirty="0" smtClean="0"/>
              <a:t>върхове </a:t>
            </a:r>
            <a:r>
              <a:rPr lang="ru-RU" b="1" dirty="0"/>
              <a:t>или </a:t>
            </a:r>
            <a:r>
              <a:rPr lang="ru-RU" b="1" dirty="0" smtClean="0"/>
              <a:t>nodes</a:t>
            </a:r>
            <a:r>
              <a:rPr lang="ru-RU" dirty="0"/>
              <a:t> </a:t>
            </a:r>
            <a:r>
              <a:rPr lang="ru-RU" dirty="0" smtClean="0"/>
              <a:t>и свързващи линии, които наричаме</a:t>
            </a:r>
            <a:r>
              <a:rPr lang="ru-RU" dirty="0"/>
              <a:t> </a:t>
            </a:r>
            <a:r>
              <a:rPr lang="ru-RU" b="1" dirty="0"/>
              <a:t>ребра</a:t>
            </a:r>
            <a:r>
              <a:rPr lang="ru-RU" dirty="0"/>
              <a:t>. Върха, който има наследници (деца), но няма родители (предшестеници) се нарича </a:t>
            </a:r>
            <a:r>
              <a:rPr lang="ru-RU" b="1" dirty="0"/>
              <a:t>корен(root)</a:t>
            </a:r>
            <a:r>
              <a:rPr lang="ru-RU" dirty="0"/>
              <a:t>. Всеки друг връх може да има родител, както и 0 или повече деца. Коренът може да достъпи всеки един връх. Абстрактното разстояние от корена до всяко едно разклонение и всеки връх се нарича </a:t>
            </a:r>
            <a:r>
              <a:rPr lang="ru-RU" b="1" dirty="0"/>
              <a:t>път</a:t>
            </a:r>
            <a:r>
              <a:rPr lang="ru-RU" dirty="0"/>
              <a:t>. Един връх не може да има повече от един родител. Следователно в едно дърво не може да има затворен цикъл, кръг.</a:t>
            </a:r>
            <a:endParaRPr lang="en-US" dirty="0"/>
          </a:p>
        </p:txBody>
      </p:sp>
      <p:sp>
        <p:nvSpPr>
          <p:cNvPr id="4" name="Footer Placeholder 3"/>
          <p:cNvSpPr>
            <a:spLocks noGrp="1"/>
          </p:cNvSpPr>
          <p:nvPr>
            <p:ph type="ftr" sz="quarter" idx="11"/>
          </p:nvPr>
        </p:nvSpPr>
        <p:spPr/>
        <p:txBody>
          <a:bodyPr/>
          <a:lstStyle/>
          <a:p>
            <a:r>
              <a:rPr lang="ru-RU" dirty="0" smtClean="0"/>
              <a:t>Национална школа Видин 2016 П. Панов</a:t>
            </a:r>
            <a:endParaRPr lang="en-US" dirty="0"/>
          </a:p>
        </p:txBody>
      </p:sp>
    </p:spTree>
    <p:extLst>
      <p:ext uri="{BB962C8B-B14F-4D97-AF65-F5344CB8AC3E}">
        <p14:creationId xmlns:p14="http://schemas.microsoft.com/office/powerpoint/2010/main" val="1318239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a:solidFill>
            <a:srgbClr val="92D050"/>
          </a:solidFill>
        </p:spPr>
        <p:txBody>
          <a:bodyPr>
            <a:normAutofit fontScale="90000"/>
          </a:bodyPr>
          <a:lstStyle/>
          <a:p>
            <a:r>
              <a:rPr lang="bg-BG" b="1" dirty="0" smtClean="0"/>
              <a:t>Примерна задача </a:t>
            </a:r>
            <a:r>
              <a:rPr lang="en-US" b="1" dirty="0" smtClean="0"/>
              <a:t>3</a:t>
            </a:r>
            <a:r>
              <a:rPr lang="bg-BG" b="1" dirty="0" smtClean="0"/>
              <a:t> Войници </a:t>
            </a:r>
            <a:r>
              <a:rPr lang="en-US" b="1" dirty="0" smtClean="0"/>
              <a:t>cont…</a:t>
            </a:r>
            <a:endParaRPr lang="en-US" dirty="0"/>
          </a:p>
        </p:txBody>
      </p:sp>
      <p:sp>
        <p:nvSpPr>
          <p:cNvPr id="3" name="Content Placeholder 2"/>
          <p:cNvSpPr>
            <a:spLocks noGrp="1"/>
          </p:cNvSpPr>
          <p:nvPr>
            <p:ph idx="1"/>
          </p:nvPr>
        </p:nvSpPr>
        <p:spPr>
          <a:xfrm>
            <a:off x="0" y="609600"/>
            <a:ext cx="9144000" cy="5791200"/>
          </a:xfrm>
        </p:spPr>
        <p:txBody>
          <a:bodyPr>
            <a:normAutofit fontScale="55000" lnSpcReduction="20000"/>
          </a:bodyPr>
          <a:lstStyle/>
          <a:p>
            <a:r>
              <a:rPr lang="bg-BG" b="1" dirty="0" smtClean="0"/>
              <a:t>Вход</a:t>
            </a:r>
            <a:r>
              <a:rPr lang="en-US" b="1" dirty="0" smtClean="0"/>
              <a:t> :</a:t>
            </a:r>
            <a:endParaRPr lang="en-US" dirty="0" smtClean="0"/>
          </a:p>
          <a:p>
            <a:r>
              <a:rPr lang="en-US" dirty="0" err="1" smtClean="0"/>
              <a:t>Първият</a:t>
            </a:r>
            <a:r>
              <a:rPr lang="en-US" dirty="0" smtClean="0"/>
              <a:t> </a:t>
            </a:r>
            <a:r>
              <a:rPr lang="en-US" dirty="0" err="1" smtClean="0"/>
              <a:t>ред</a:t>
            </a:r>
            <a:r>
              <a:rPr lang="en-US" dirty="0" smtClean="0"/>
              <a:t> </a:t>
            </a:r>
            <a:r>
              <a:rPr lang="en-US" dirty="0" err="1" smtClean="0"/>
              <a:t>съдържа</a:t>
            </a:r>
            <a:r>
              <a:rPr lang="en-US" dirty="0" smtClean="0"/>
              <a:t> N, </a:t>
            </a:r>
            <a:r>
              <a:rPr lang="en-US" dirty="0" err="1" smtClean="0"/>
              <a:t>броят</a:t>
            </a:r>
            <a:r>
              <a:rPr lang="en-US" dirty="0" smtClean="0"/>
              <a:t> </a:t>
            </a:r>
            <a:r>
              <a:rPr lang="en-US" dirty="0" err="1" smtClean="0"/>
              <a:t>на</a:t>
            </a:r>
            <a:r>
              <a:rPr lang="en-US" dirty="0" smtClean="0"/>
              <a:t> </a:t>
            </a:r>
            <a:r>
              <a:rPr lang="en-US" dirty="0" err="1" smtClean="0"/>
              <a:t>войниците</a:t>
            </a:r>
            <a:r>
              <a:rPr lang="en-US" dirty="0" smtClean="0"/>
              <a:t>. </a:t>
            </a:r>
            <a:r>
              <a:rPr lang="en-US" dirty="0" err="1" smtClean="0"/>
              <a:t>Следващият</a:t>
            </a:r>
            <a:r>
              <a:rPr lang="en-US" dirty="0" smtClean="0"/>
              <a:t> </a:t>
            </a:r>
            <a:r>
              <a:rPr lang="en-US" dirty="0" err="1" smtClean="0"/>
              <a:t>ред</a:t>
            </a:r>
            <a:r>
              <a:rPr lang="en-US" dirty="0" smtClean="0"/>
              <a:t> </a:t>
            </a:r>
            <a:r>
              <a:rPr lang="en-US" dirty="0" err="1" smtClean="0"/>
              <a:t>съдържа</a:t>
            </a:r>
            <a:r>
              <a:rPr lang="en-US" dirty="0" smtClean="0"/>
              <a:t> N, </a:t>
            </a:r>
            <a:r>
              <a:rPr lang="en-US" dirty="0" err="1" smtClean="0"/>
              <a:t>разделени</a:t>
            </a:r>
            <a:r>
              <a:rPr lang="en-US" dirty="0" smtClean="0"/>
              <a:t> с </a:t>
            </a:r>
            <a:r>
              <a:rPr lang="en-US" dirty="0" err="1" smtClean="0"/>
              <a:t>интервал</a:t>
            </a:r>
            <a:r>
              <a:rPr lang="en-US" dirty="0" smtClean="0"/>
              <a:t> </a:t>
            </a:r>
            <a:r>
              <a:rPr lang="en-US" dirty="0" err="1" smtClean="0"/>
              <a:t>цели</a:t>
            </a:r>
            <a:r>
              <a:rPr lang="en-US" dirty="0" smtClean="0"/>
              <a:t> </a:t>
            </a:r>
            <a:r>
              <a:rPr lang="en-US" dirty="0" err="1" smtClean="0"/>
              <a:t>числа</a:t>
            </a:r>
            <a:r>
              <a:rPr lang="en-US" dirty="0" smtClean="0"/>
              <a:t>. I-</a:t>
            </a:r>
            <a:r>
              <a:rPr lang="bg-BG" dirty="0" smtClean="0"/>
              <a:t>тото число </a:t>
            </a:r>
            <a:r>
              <a:rPr lang="en-US" dirty="0" err="1" smtClean="0"/>
              <a:t>представлява</a:t>
            </a:r>
            <a:r>
              <a:rPr lang="en-US" dirty="0" smtClean="0"/>
              <a:t> </a:t>
            </a:r>
            <a:r>
              <a:rPr lang="bg-BG" dirty="0" smtClean="0"/>
              <a:t>номера на </a:t>
            </a:r>
            <a:r>
              <a:rPr lang="en-US" dirty="0" err="1" smtClean="0"/>
              <a:t>прекият</a:t>
            </a:r>
            <a:r>
              <a:rPr lang="en-US" dirty="0" smtClean="0"/>
              <a:t> </a:t>
            </a:r>
            <a:r>
              <a:rPr lang="en-US" dirty="0" err="1" smtClean="0"/>
              <a:t>ръководител</a:t>
            </a:r>
            <a:r>
              <a:rPr lang="en-US" dirty="0" smtClean="0"/>
              <a:t> </a:t>
            </a:r>
            <a:r>
              <a:rPr lang="en-US" dirty="0" err="1" smtClean="0"/>
              <a:t>на</a:t>
            </a:r>
            <a:r>
              <a:rPr lang="en-US" dirty="0" smtClean="0"/>
              <a:t> </a:t>
            </a:r>
            <a:r>
              <a:rPr lang="en-US" dirty="0" err="1" smtClean="0"/>
              <a:t>войник</a:t>
            </a:r>
            <a:r>
              <a:rPr lang="en-US" dirty="0" smtClean="0"/>
              <a:t> I. </a:t>
            </a:r>
            <a:r>
              <a:rPr lang="bg-BG" dirty="0" smtClean="0"/>
              <a:t>П</a:t>
            </a:r>
            <a:r>
              <a:rPr lang="en-US" dirty="0" err="1" smtClean="0"/>
              <a:t>рекият</a:t>
            </a:r>
            <a:r>
              <a:rPr lang="en-US" dirty="0" smtClean="0"/>
              <a:t> </a:t>
            </a:r>
            <a:r>
              <a:rPr lang="en-US" dirty="0" err="1" smtClean="0"/>
              <a:t>ръководител</a:t>
            </a:r>
            <a:r>
              <a:rPr lang="en-US" dirty="0" smtClean="0"/>
              <a:t> </a:t>
            </a:r>
            <a:r>
              <a:rPr lang="en-US" dirty="0" err="1" smtClean="0"/>
              <a:t>на</a:t>
            </a:r>
            <a:r>
              <a:rPr lang="en-US" dirty="0" smtClean="0"/>
              <a:t> </a:t>
            </a:r>
            <a:r>
              <a:rPr lang="en-US" dirty="0" err="1" smtClean="0"/>
              <a:t>командира</a:t>
            </a:r>
            <a:r>
              <a:rPr lang="en-US" dirty="0" smtClean="0"/>
              <a:t> </a:t>
            </a:r>
            <a:r>
              <a:rPr lang="en-US" dirty="0" err="1" smtClean="0"/>
              <a:t>на</a:t>
            </a:r>
            <a:r>
              <a:rPr lang="en-US" dirty="0" smtClean="0"/>
              <a:t> </a:t>
            </a:r>
            <a:r>
              <a:rPr lang="en-US" dirty="0" err="1" smtClean="0"/>
              <a:t>армията</a:t>
            </a:r>
            <a:r>
              <a:rPr lang="en-US" dirty="0" smtClean="0"/>
              <a:t> </a:t>
            </a:r>
            <a:r>
              <a:rPr lang="en-US" dirty="0" err="1" smtClean="0"/>
              <a:t>ще</a:t>
            </a:r>
            <a:r>
              <a:rPr lang="en-US" dirty="0" smtClean="0"/>
              <a:t> </a:t>
            </a:r>
            <a:r>
              <a:rPr lang="en-US" dirty="0" err="1" smtClean="0"/>
              <a:t>бъде</a:t>
            </a:r>
            <a:r>
              <a:rPr lang="en-US" dirty="0" smtClean="0"/>
              <a:t> '0'. </a:t>
            </a:r>
            <a:r>
              <a:rPr lang="en-US" dirty="0" err="1" smtClean="0"/>
              <a:t>Третият</a:t>
            </a:r>
            <a:r>
              <a:rPr lang="en-US" dirty="0" smtClean="0"/>
              <a:t> </a:t>
            </a:r>
            <a:r>
              <a:rPr lang="en-US" dirty="0" err="1" smtClean="0"/>
              <a:t>ред</a:t>
            </a:r>
            <a:r>
              <a:rPr lang="en-US" dirty="0" smtClean="0"/>
              <a:t> </a:t>
            </a:r>
            <a:r>
              <a:rPr lang="en-US" dirty="0" err="1" smtClean="0"/>
              <a:t>съдържа</a:t>
            </a:r>
            <a:r>
              <a:rPr lang="en-US" dirty="0" smtClean="0"/>
              <a:t> Q, </a:t>
            </a:r>
            <a:r>
              <a:rPr lang="en-US" dirty="0" err="1" smtClean="0"/>
              <a:t>броят</a:t>
            </a:r>
            <a:r>
              <a:rPr lang="en-US" dirty="0" smtClean="0"/>
              <a:t> </a:t>
            </a:r>
            <a:r>
              <a:rPr lang="en-US" dirty="0" err="1" smtClean="0"/>
              <a:t>на</a:t>
            </a:r>
            <a:r>
              <a:rPr lang="en-US" dirty="0" smtClean="0"/>
              <a:t> </a:t>
            </a:r>
            <a:r>
              <a:rPr lang="bg-BG" dirty="0" smtClean="0"/>
              <a:t>заявките (заповедите)</a:t>
            </a:r>
            <a:r>
              <a:rPr lang="en-US" dirty="0" smtClean="0"/>
              <a:t>. </a:t>
            </a:r>
            <a:r>
              <a:rPr lang="en-US" dirty="0" err="1" smtClean="0"/>
              <a:t>Всеки</a:t>
            </a:r>
            <a:r>
              <a:rPr lang="en-US" dirty="0" smtClean="0"/>
              <a:t> </a:t>
            </a:r>
            <a:r>
              <a:rPr lang="en-US" dirty="0" err="1" smtClean="0"/>
              <a:t>от</a:t>
            </a:r>
            <a:r>
              <a:rPr lang="en-US" dirty="0" smtClean="0"/>
              <a:t> </a:t>
            </a:r>
            <a:r>
              <a:rPr lang="en-US" dirty="0" err="1" smtClean="0"/>
              <a:t>следващите</a:t>
            </a:r>
            <a:r>
              <a:rPr lang="en-US" dirty="0" smtClean="0"/>
              <a:t> Q </a:t>
            </a:r>
            <a:r>
              <a:rPr lang="bg-BG" dirty="0" smtClean="0"/>
              <a:t>реда</a:t>
            </a:r>
            <a:r>
              <a:rPr lang="en-US" dirty="0" smtClean="0"/>
              <a:t> </a:t>
            </a:r>
            <a:r>
              <a:rPr lang="en-US" dirty="0" err="1" smtClean="0"/>
              <a:t>съдържа</a:t>
            </a:r>
            <a:r>
              <a:rPr lang="bg-BG" dirty="0" smtClean="0"/>
              <a:t>т по </a:t>
            </a:r>
            <a:r>
              <a:rPr lang="en-US" dirty="0" err="1" smtClean="0"/>
              <a:t>две</a:t>
            </a:r>
            <a:r>
              <a:rPr lang="en-US" dirty="0" smtClean="0"/>
              <a:t> </a:t>
            </a:r>
            <a:r>
              <a:rPr lang="en-US" dirty="0" err="1" smtClean="0"/>
              <a:t>цели</a:t>
            </a:r>
            <a:r>
              <a:rPr lang="en-US" dirty="0" smtClean="0"/>
              <a:t> </a:t>
            </a:r>
            <a:r>
              <a:rPr lang="en-US" dirty="0" err="1" smtClean="0"/>
              <a:t>числа</a:t>
            </a:r>
            <a:r>
              <a:rPr lang="en-US" dirty="0" smtClean="0"/>
              <a:t>, </a:t>
            </a:r>
            <a:r>
              <a:rPr lang="bg-BG" dirty="0" smtClean="0"/>
              <a:t>типа</a:t>
            </a:r>
            <a:r>
              <a:rPr lang="en-US" dirty="0" smtClean="0"/>
              <a:t> </a:t>
            </a:r>
            <a:r>
              <a:rPr lang="en-US" dirty="0" err="1" smtClean="0"/>
              <a:t>на</a:t>
            </a:r>
            <a:r>
              <a:rPr lang="en-US" dirty="0" smtClean="0"/>
              <a:t> </a:t>
            </a:r>
            <a:r>
              <a:rPr lang="en-US" dirty="0" err="1" smtClean="0"/>
              <a:t>поръчката</a:t>
            </a:r>
            <a:r>
              <a:rPr lang="en-US" dirty="0" smtClean="0"/>
              <a:t> и S.</a:t>
            </a:r>
          </a:p>
          <a:p>
            <a:r>
              <a:rPr lang="bg-BG" b="1" dirty="0" smtClean="0"/>
              <a:t>Изход</a:t>
            </a:r>
            <a:r>
              <a:rPr lang="en-US" b="1" dirty="0" smtClean="0"/>
              <a:t> :</a:t>
            </a:r>
            <a:r>
              <a:rPr lang="en-US" dirty="0" smtClean="0"/>
              <a:t> </a:t>
            </a:r>
          </a:p>
          <a:p>
            <a:r>
              <a:rPr lang="en-US" dirty="0" err="1" smtClean="0"/>
              <a:t>За</a:t>
            </a:r>
            <a:r>
              <a:rPr lang="en-US" dirty="0" smtClean="0"/>
              <a:t> </a:t>
            </a:r>
            <a:r>
              <a:rPr lang="en-US" dirty="0" err="1" smtClean="0"/>
              <a:t>вс</a:t>
            </a:r>
            <a:r>
              <a:rPr lang="bg-BG" dirty="0" smtClean="0"/>
              <a:t>я</a:t>
            </a:r>
            <a:r>
              <a:rPr lang="en-US" dirty="0" smtClean="0"/>
              <a:t>к</a:t>
            </a:r>
            <a:r>
              <a:rPr lang="bg-BG" dirty="0" smtClean="0"/>
              <a:t>а заявка от </a:t>
            </a:r>
            <a:r>
              <a:rPr lang="en-US" dirty="0" smtClean="0"/>
              <a:t>тип-3 </a:t>
            </a:r>
            <a:r>
              <a:rPr lang="bg-BG" dirty="0" smtClean="0"/>
              <a:t>да се изведе</a:t>
            </a:r>
            <a:r>
              <a:rPr lang="en-US" dirty="0" smtClean="0"/>
              <a:t> </a:t>
            </a:r>
            <a:r>
              <a:rPr lang="en-US" dirty="0" err="1" smtClean="0"/>
              <a:t>броя</a:t>
            </a:r>
            <a:r>
              <a:rPr lang="en-US" dirty="0" smtClean="0"/>
              <a:t> </a:t>
            </a:r>
            <a:r>
              <a:rPr lang="en-US" dirty="0" err="1" smtClean="0"/>
              <a:t>на</a:t>
            </a:r>
            <a:r>
              <a:rPr lang="en-US" dirty="0" smtClean="0"/>
              <a:t> </a:t>
            </a:r>
            <a:r>
              <a:rPr lang="en-US" dirty="0" err="1" smtClean="0"/>
              <a:t>войниците</a:t>
            </a:r>
            <a:r>
              <a:rPr lang="en-US" dirty="0" smtClean="0"/>
              <a:t>, </a:t>
            </a:r>
            <a:r>
              <a:rPr lang="en-US" dirty="0" err="1" smtClean="0"/>
              <a:t>които</a:t>
            </a:r>
            <a:r>
              <a:rPr lang="en-US" dirty="0" smtClean="0"/>
              <a:t> </a:t>
            </a:r>
            <a:r>
              <a:rPr lang="en-US" dirty="0" err="1" smtClean="0"/>
              <a:t>са</a:t>
            </a:r>
            <a:r>
              <a:rPr lang="en-US" dirty="0" smtClean="0"/>
              <a:t> </a:t>
            </a:r>
            <a:r>
              <a:rPr lang="en-US" dirty="0" err="1" smtClean="0"/>
              <a:t>будни</a:t>
            </a:r>
            <a:r>
              <a:rPr lang="en-US" dirty="0" smtClean="0"/>
              <a:t> и </a:t>
            </a:r>
            <a:r>
              <a:rPr lang="en-US" dirty="0" err="1" smtClean="0"/>
              <a:t>имат</a:t>
            </a:r>
            <a:r>
              <a:rPr lang="en-US" dirty="0" smtClean="0"/>
              <a:t> </a:t>
            </a:r>
            <a:r>
              <a:rPr lang="bg-BG" dirty="0" smtClean="0"/>
              <a:t>указания в заявката командир</a:t>
            </a:r>
            <a:r>
              <a:rPr lang="en-US" dirty="0" smtClean="0"/>
              <a:t>.</a:t>
            </a:r>
          </a:p>
          <a:p>
            <a:r>
              <a:rPr lang="bg-BG" b="1" dirty="0" smtClean="0"/>
              <a:t>Ограничения</a:t>
            </a:r>
            <a:r>
              <a:rPr lang="en-US" b="1" dirty="0" smtClean="0"/>
              <a:t> :</a:t>
            </a:r>
            <a:endParaRPr lang="en-US" dirty="0" smtClean="0"/>
          </a:p>
          <a:p>
            <a:r>
              <a:rPr lang="en-US" dirty="0" smtClean="0"/>
              <a:t>1 &lt;= </a:t>
            </a:r>
            <a:r>
              <a:rPr lang="en-US" b="1" dirty="0" smtClean="0"/>
              <a:t>N</a:t>
            </a:r>
            <a:r>
              <a:rPr lang="en-US" dirty="0" smtClean="0"/>
              <a:t> &lt;= 100000</a:t>
            </a:r>
            <a:br>
              <a:rPr lang="en-US" dirty="0" smtClean="0"/>
            </a:br>
            <a:r>
              <a:rPr lang="en-US" dirty="0" smtClean="0"/>
              <a:t>1 &lt;= </a:t>
            </a:r>
            <a:r>
              <a:rPr lang="en-US" b="1" dirty="0" smtClean="0"/>
              <a:t>Q</a:t>
            </a:r>
            <a:r>
              <a:rPr lang="en-US" dirty="0" smtClean="0"/>
              <a:t> &lt;= 100000</a:t>
            </a:r>
            <a:br>
              <a:rPr lang="en-US" dirty="0" smtClean="0"/>
            </a:br>
            <a:r>
              <a:rPr lang="en-US" dirty="0" smtClean="0"/>
              <a:t>1 &lt;= </a:t>
            </a:r>
            <a:r>
              <a:rPr lang="en-US" b="1" dirty="0" smtClean="0"/>
              <a:t>Type</a:t>
            </a:r>
            <a:r>
              <a:rPr lang="en-US" dirty="0" smtClean="0"/>
              <a:t> &lt;= 3</a:t>
            </a:r>
            <a:br>
              <a:rPr lang="en-US" dirty="0" smtClean="0"/>
            </a:br>
            <a:r>
              <a:rPr lang="en-US" dirty="0" smtClean="0"/>
              <a:t>1 &lt;= </a:t>
            </a:r>
            <a:r>
              <a:rPr lang="en-US" b="1" dirty="0" smtClean="0"/>
              <a:t>S</a:t>
            </a:r>
            <a:r>
              <a:rPr lang="en-US" dirty="0" smtClean="0"/>
              <a:t> &lt;= </a:t>
            </a:r>
            <a:r>
              <a:rPr lang="en-US" b="1" dirty="0" smtClean="0"/>
              <a:t>N</a:t>
            </a:r>
            <a:r>
              <a:rPr lang="en-US" dirty="0" smtClean="0"/>
              <a:t> </a:t>
            </a:r>
          </a:p>
          <a:p>
            <a:r>
              <a:rPr lang="bg-BG" dirty="0" smtClean="0"/>
              <a:t>Не е възможно даден войник сам да се е командир</a:t>
            </a:r>
            <a:r>
              <a:rPr lang="en-US" dirty="0" smtClean="0"/>
              <a:t>.</a:t>
            </a:r>
          </a:p>
          <a:p>
            <a:r>
              <a:rPr lang="bg-BG" b="1" dirty="0" smtClean="0"/>
              <a:t>Пример:</a:t>
            </a:r>
            <a:endParaRPr lang="en-US" dirty="0" smtClean="0"/>
          </a:p>
          <a:p>
            <a:r>
              <a:rPr lang="bg-BG" b="1" dirty="0" smtClean="0"/>
              <a:t>Вход:</a:t>
            </a:r>
            <a:r>
              <a:rPr lang="bg-BG" dirty="0" smtClean="0"/>
              <a:t> </a:t>
            </a:r>
            <a:r>
              <a:rPr lang="en-US" dirty="0" smtClean="0"/>
              <a:t>3 2 0 1 3 3 1 2 1 3 1</a:t>
            </a:r>
            <a:r>
              <a:rPr lang="bg-BG" dirty="0" smtClean="0"/>
              <a:t>       </a:t>
            </a:r>
            <a:r>
              <a:rPr lang="bg-BG" b="1" dirty="0" smtClean="0"/>
              <a:t>Изход:</a:t>
            </a:r>
            <a:r>
              <a:rPr lang="en-US" dirty="0" smtClean="0"/>
              <a:t>1 0 </a:t>
            </a:r>
          </a:p>
          <a:p>
            <a:r>
              <a:rPr lang="bg-BG" b="1" dirty="0" smtClean="0"/>
              <a:t>О</a:t>
            </a:r>
            <a:r>
              <a:rPr lang="en-US" b="1" dirty="0" err="1" smtClean="0"/>
              <a:t>бяснение</a:t>
            </a:r>
            <a:r>
              <a:rPr lang="bg-BG" b="1" dirty="0" smtClean="0"/>
              <a:t>:</a:t>
            </a:r>
            <a:endParaRPr lang="en-US" dirty="0" smtClean="0"/>
          </a:p>
          <a:p>
            <a:r>
              <a:rPr lang="en-US" dirty="0" err="1" smtClean="0"/>
              <a:t>Първоначално</a:t>
            </a:r>
            <a:r>
              <a:rPr lang="en-US" dirty="0" smtClean="0"/>
              <a:t> </a:t>
            </a:r>
            <a:r>
              <a:rPr lang="en-US" dirty="0" err="1" smtClean="0"/>
              <a:t>всички</a:t>
            </a:r>
            <a:r>
              <a:rPr lang="en-US" dirty="0" smtClean="0"/>
              <a:t> </a:t>
            </a:r>
            <a:r>
              <a:rPr lang="en-US" dirty="0" err="1" smtClean="0"/>
              <a:t>войници</a:t>
            </a:r>
            <a:r>
              <a:rPr lang="en-US" dirty="0" smtClean="0"/>
              <a:t> </a:t>
            </a:r>
            <a:r>
              <a:rPr lang="en-US" dirty="0" err="1" smtClean="0"/>
              <a:t>са</a:t>
            </a:r>
            <a:r>
              <a:rPr lang="en-US" dirty="0" smtClean="0"/>
              <a:t> </a:t>
            </a:r>
            <a:r>
              <a:rPr lang="en-US" dirty="0" err="1" smtClean="0"/>
              <a:t>будни</a:t>
            </a:r>
            <a:r>
              <a:rPr lang="en-US" dirty="0" smtClean="0"/>
              <a:t>. </a:t>
            </a:r>
            <a:r>
              <a:rPr lang="en-US" dirty="0" err="1" smtClean="0"/>
              <a:t>Има</a:t>
            </a:r>
            <a:r>
              <a:rPr lang="en-US" dirty="0" smtClean="0"/>
              <a:t> </a:t>
            </a:r>
            <a:r>
              <a:rPr lang="en-US" dirty="0" err="1" smtClean="0"/>
              <a:t>само</a:t>
            </a:r>
            <a:r>
              <a:rPr lang="en-US" dirty="0" smtClean="0"/>
              <a:t> </a:t>
            </a:r>
            <a:r>
              <a:rPr lang="en-US" dirty="0" err="1" smtClean="0"/>
              <a:t>един</a:t>
            </a:r>
            <a:r>
              <a:rPr lang="en-US" dirty="0" smtClean="0"/>
              <a:t> </a:t>
            </a:r>
            <a:r>
              <a:rPr lang="en-US" dirty="0" err="1" smtClean="0"/>
              <a:t>войник</a:t>
            </a:r>
            <a:r>
              <a:rPr lang="en-US" dirty="0" smtClean="0"/>
              <a:t>, </a:t>
            </a:r>
            <a:r>
              <a:rPr lang="en-US" dirty="0" err="1" smtClean="0"/>
              <a:t>който</a:t>
            </a:r>
            <a:r>
              <a:rPr lang="en-US" dirty="0" smtClean="0"/>
              <a:t> </a:t>
            </a:r>
            <a:r>
              <a:rPr lang="en-US" dirty="0" err="1" smtClean="0"/>
              <a:t>има</a:t>
            </a:r>
            <a:r>
              <a:rPr lang="en-US" dirty="0" smtClean="0"/>
              <a:t> </a:t>
            </a:r>
            <a:r>
              <a:rPr lang="en-US" dirty="0" err="1" smtClean="0"/>
              <a:t>войник</a:t>
            </a:r>
            <a:r>
              <a:rPr lang="en-US" dirty="0" smtClean="0"/>
              <a:t> 1 </a:t>
            </a:r>
            <a:r>
              <a:rPr lang="bg-BG" dirty="0" smtClean="0"/>
              <a:t>за командир</a:t>
            </a:r>
            <a:r>
              <a:rPr lang="en-US" dirty="0" smtClean="0"/>
              <a:t>, </a:t>
            </a:r>
            <a:r>
              <a:rPr lang="en-US" dirty="0" err="1" smtClean="0"/>
              <a:t>т.е</a:t>
            </a:r>
            <a:r>
              <a:rPr lang="en-US" dirty="0" smtClean="0"/>
              <a:t>. </a:t>
            </a:r>
            <a:r>
              <a:rPr lang="en-US" dirty="0" err="1" smtClean="0"/>
              <a:t>войник</a:t>
            </a:r>
            <a:r>
              <a:rPr lang="en-US" dirty="0" smtClean="0"/>
              <a:t> 3. </a:t>
            </a:r>
            <a:r>
              <a:rPr lang="en-US" dirty="0" err="1" smtClean="0"/>
              <a:t>Така</a:t>
            </a:r>
            <a:r>
              <a:rPr lang="en-US" dirty="0" smtClean="0"/>
              <a:t> </a:t>
            </a:r>
            <a:r>
              <a:rPr lang="en-US" dirty="0" err="1" smtClean="0"/>
              <a:t>че</a:t>
            </a:r>
            <a:r>
              <a:rPr lang="en-US" dirty="0" smtClean="0"/>
              <a:t> </a:t>
            </a:r>
            <a:r>
              <a:rPr lang="en-US" dirty="0" err="1" smtClean="0"/>
              <a:t>отговорът</a:t>
            </a:r>
            <a:r>
              <a:rPr lang="en-US" dirty="0" smtClean="0"/>
              <a:t> </a:t>
            </a:r>
            <a:r>
              <a:rPr lang="en-US" dirty="0" err="1" smtClean="0"/>
              <a:t>на</a:t>
            </a:r>
            <a:r>
              <a:rPr lang="en-US" dirty="0" smtClean="0"/>
              <a:t> </a:t>
            </a:r>
            <a:r>
              <a:rPr lang="en-US" dirty="0" err="1" smtClean="0"/>
              <a:t>първ</a:t>
            </a:r>
            <a:r>
              <a:rPr lang="bg-BG" dirty="0" smtClean="0"/>
              <a:t>ата заявка от </a:t>
            </a:r>
            <a:r>
              <a:rPr lang="en-US" dirty="0" err="1" smtClean="0"/>
              <a:t>тип</a:t>
            </a:r>
            <a:r>
              <a:rPr lang="en-US" dirty="0" smtClean="0"/>
              <a:t> 3 е 1. </a:t>
            </a:r>
            <a:r>
              <a:rPr lang="en-US" dirty="0" err="1" smtClean="0"/>
              <a:t>След</a:t>
            </a:r>
            <a:r>
              <a:rPr lang="en-US" dirty="0" smtClean="0"/>
              <a:t> </a:t>
            </a:r>
            <a:r>
              <a:rPr lang="bg-BG" dirty="0" smtClean="0"/>
              <a:t>заявката от тип 2</a:t>
            </a:r>
            <a:r>
              <a:rPr lang="en-US" dirty="0" smtClean="0"/>
              <a:t> "2 1", </a:t>
            </a:r>
            <a:r>
              <a:rPr lang="en-US" dirty="0" err="1" smtClean="0"/>
              <a:t>всички</a:t>
            </a:r>
            <a:r>
              <a:rPr lang="en-US" dirty="0" smtClean="0"/>
              <a:t> </a:t>
            </a:r>
            <a:r>
              <a:rPr lang="en-US" dirty="0" err="1" smtClean="0"/>
              <a:t>войници</a:t>
            </a:r>
            <a:r>
              <a:rPr lang="en-US" dirty="0" smtClean="0"/>
              <a:t>, </a:t>
            </a:r>
            <a:r>
              <a:rPr lang="en-US" dirty="0" err="1" smtClean="0"/>
              <a:t>които</a:t>
            </a:r>
            <a:r>
              <a:rPr lang="en-US" dirty="0" smtClean="0"/>
              <a:t> </a:t>
            </a:r>
            <a:r>
              <a:rPr lang="en-US" dirty="0" err="1" smtClean="0"/>
              <a:t>имат</a:t>
            </a:r>
            <a:r>
              <a:rPr lang="en-US" dirty="0" smtClean="0"/>
              <a:t> 1 </a:t>
            </a:r>
            <a:r>
              <a:rPr lang="bg-BG" dirty="0" smtClean="0"/>
              <a:t>за командир</a:t>
            </a:r>
            <a:r>
              <a:rPr lang="en-US" dirty="0" smtClean="0"/>
              <a:t> (</a:t>
            </a:r>
            <a:r>
              <a:rPr lang="bg-BG" dirty="0" smtClean="0"/>
              <a:t>в нашия случай това е</a:t>
            </a:r>
            <a:r>
              <a:rPr lang="en-US" dirty="0" smtClean="0"/>
              <a:t> </a:t>
            </a:r>
            <a:r>
              <a:rPr lang="en-US" dirty="0" err="1" smtClean="0"/>
              <a:t>само</a:t>
            </a:r>
            <a:r>
              <a:rPr lang="en-US" dirty="0" smtClean="0"/>
              <a:t> </a:t>
            </a:r>
            <a:r>
              <a:rPr lang="en-US" dirty="0" err="1" smtClean="0"/>
              <a:t>войник</a:t>
            </a:r>
            <a:r>
              <a:rPr lang="en-US" dirty="0" smtClean="0"/>
              <a:t> 3) </a:t>
            </a:r>
            <a:r>
              <a:rPr lang="en-US" dirty="0" err="1" smtClean="0"/>
              <a:t>ще</a:t>
            </a:r>
            <a:r>
              <a:rPr lang="en-US" dirty="0" smtClean="0"/>
              <a:t> </a:t>
            </a:r>
            <a:r>
              <a:rPr lang="en-US" dirty="0" err="1" smtClean="0"/>
              <a:t>отид</a:t>
            </a:r>
            <a:r>
              <a:rPr lang="bg-BG" dirty="0" smtClean="0"/>
              <a:t>е</a:t>
            </a:r>
            <a:r>
              <a:rPr lang="en-US" dirty="0" smtClean="0"/>
              <a:t> </a:t>
            </a:r>
            <a:r>
              <a:rPr lang="en-US" dirty="0" err="1" smtClean="0"/>
              <a:t>да</a:t>
            </a:r>
            <a:r>
              <a:rPr lang="en-US" dirty="0" smtClean="0"/>
              <a:t> </a:t>
            </a:r>
            <a:r>
              <a:rPr lang="en-US" dirty="0" err="1" smtClean="0"/>
              <a:t>сп</a:t>
            </a:r>
            <a:r>
              <a:rPr lang="bg-BG" dirty="0" smtClean="0"/>
              <a:t>и</a:t>
            </a:r>
            <a:r>
              <a:rPr lang="en-US" dirty="0" smtClean="0"/>
              <a:t>. </a:t>
            </a:r>
            <a:r>
              <a:rPr lang="en-US" dirty="0" err="1" smtClean="0"/>
              <a:t>Следователно</a:t>
            </a:r>
            <a:r>
              <a:rPr lang="en-US" dirty="0" smtClean="0"/>
              <a:t>, </a:t>
            </a:r>
            <a:r>
              <a:rPr lang="en-US" dirty="0" err="1" smtClean="0"/>
              <a:t>отговорът</a:t>
            </a:r>
            <a:r>
              <a:rPr lang="en-US" dirty="0" smtClean="0"/>
              <a:t> </a:t>
            </a:r>
            <a:r>
              <a:rPr lang="en-US" dirty="0" err="1" smtClean="0"/>
              <a:t>на</a:t>
            </a:r>
            <a:r>
              <a:rPr lang="en-US" dirty="0" smtClean="0"/>
              <a:t> </a:t>
            </a:r>
            <a:r>
              <a:rPr lang="en-US" dirty="0" err="1" smtClean="0"/>
              <a:t>следващ</a:t>
            </a:r>
            <a:r>
              <a:rPr lang="bg-BG" dirty="0" smtClean="0"/>
              <a:t>ата заявка от тип 3</a:t>
            </a:r>
            <a:r>
              <a:rPr lang="en-US" dirty="0" smtClean="0"/>
              <a:t> "3 1" е 0</a:t>
            </a:r>
          </a:p>
          <a:p>
            <a:pPr>
              <a:buNone/>
            </a:pP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944562"/>
          </a:xfrm>
          <a:solidFill>
            <a:srgbClr val="92D050"/>
          </a:solidFill>
          <a:ln>
            <a:solidFill>
              <a:schemeClr val="accent1">
                <a:lumMod val="50000"/>
              </a:schemeClr>
            </a:solidFill>
          </a:ln>
        </p:spPr>
        <p:txBody>
          <a:bodyPr/>
          <a:lstStyle/>
          <a:p>
            <a:r>
              <a:rPr lang="bg-BG" dirty="0" smtClean="0"/>
              <a:t>Какво е Сегментно Дърво?</a:t>
            </a:r>
            <a:endParaRPr lang="en-US" dirty="0"/>
          </a:p>
        </p:txBody>
      </p:sp>
      <p:sp>
        <p:nvSpPr>
          <p:cNvPr id="3" name="Content Placeholder 2"/>
          <p:cNvSpPr>
            <a:spLocks noGrp="1"/>
          </p:cNvSpPr>
          <p:nvPr>
            <p:ph idx="1"/>
          </p:nvPr>
        </p:nvSpPr>
        <p:spPr>
          <a:xfrm>
            <a:off x="381000" y="1295400"/>
            <a:ext cx="8458200" cy="4830763"/>
          </a:xfrm>
          <a:ln>
            <a:solidFill>
              <a:schemeClr val="accent1">
                <a:lumMod val="50000"/>
              </a:schemeClr>
            </a:solidFill>
          </a:ln>
        </p:spPr>
        <p:txBody>
          <a:bodyPr>
            <a:normAutofit fontScale="85000" lnSpcReduction="20000"/>
          </a:bodyPr>
          <a:lstStyle/>
          <a:p>
            <a:pPr marL="0">
              <a:lnSpc>
                <a:spcPct val="120000"/>
              </a:lnSpc>
              <a:buNone/>
            </a:pPr>
            <a:r>
              <a:rPr lang="bg-BG" dirty="0" smtClean="0"/>
              <a:t>Сегментното дърво  по същество е двоично дърво, което се използва за съхраняване на интервали или сегменти. Всеки възел на сегментното дърво представлява интервал.</a:t>
            </a:r>
            <a:br>
              <a:rPr lang="bg-BG" dirty="0" smtClean="0"/>
            </a:br>
            <a:r>
              <a:rPr lang="bg-BG" dirty="0" smtClean="0"/>
              <a:t>Нека е даден едномерен масив A с размер N и съответно сегментното дърво T:</a:t>
            </a:r>
            <a:br>
              <a:rPr lang="bg-BG" dirty="0" smtClean="0"/>
            </a:br>
            <a:r>
              <a:rPr lang="bg-BG" dirty="0" smtClean="0"/>
              <a:t> 1. Коренът на T представлява целия масив A [0: N-1].</a:t>
            </a:r>
            <a:br>
              <a:rPr lang="bg-BG" dirty="0" smtClean="0"/>
            </a:br>
            <a:r>
              <a:rPr lang="bg-BG" dirty="0" smtClean="0"/>
              <a:t> 2. Всеки лист в T ще представлява един елемент A [</a:t>
            </a:r>
            <a:r>
              <a:rPr lang="en-US" dirty="0" err="1" smtClean="0"/>
              <a:t>i</a:t>
            </a:r>
            <a:r>
              <a:rPr lang="bg-BG" dirty="0" smtClean="0"/>
              <a:t>] така, че 0 &lt;= </a:t>
            </a:r>
            <a:r>
              <a:rPr lang="en-US" dirty="0" err="1" smtClean="0"/>
              <a:t>i</a:t>
            </a:r>
            <a:r>
              <a:rPr lang="bg-BG" dirty="0" smtClean="0"/>
              <a:t> &lt;N.</a:t>
            </a:r>
            <a:br>
              <a:rPr lang="bg-BG" dirty="0" smtClean="0"/>
            </a:br>
            <a:r>
              <a:rPr lang="bg-BG" dirty="0" smtClean="0"/>
              <a:t> 3. Вътрешните възли на Т представляват обединение на елементарните интервали A [</a:t>
            </a:r>
            <a:r>
              <a:rPr lang="en-US" dirty="0" err="1" smtClean="0"/>
              <a:t>i</a:t>
            </a:r>
            <a:r>
              <a:rPr lang="bg-BG" dirty="0" smtClean="0"/>
              <a:t>: </a:t>
            </a:r>
            <a:r>
              <a:rPr lang="en-US" dirty="0"/>
              <a:t>j</a:t>
            </a:r>
            <a:r>
              <a:rPr lang="bg-BG" dirty="0" smtClean="0"/>
              <a:t>], където 0 &lt;= </a:t>
            </a:r>
            <a:r>
              <a:rPr lang="en-US" dirty="0" err="1" smtClean="0"/>
              <a:t>i</a:t>
            </a:r>
            <a:r>
              <a:rPr lang="bg-BG" dirty="0" smtClean="0"/>
              <a:t>  &lt; </a:t>
            </a:r>
            <a:r>
              <a:rPr lang="en-US" dirty="0" smtClean="0"/>
              <a:t>j</a:t>
            </a:r>
            <a:r>
              <a:rPr lang="bg-BG" dirty="0" smtClean="0"/>
              <a:t> &lt;N.</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a:solidFill>
            <a:srgbClr val="92D050"/>
          </a:solidFill>
          <a:ln>
            <a:solidFill>
              <a:schemeClr val="accent1">
                <a:lumMod val="50000"/>
              </a:schemeClr>
            </a:solidFill>
          </a:ln>
        </p:spPr>
        <p:txBody>
          <a:bodyPr>
            <a:normAutofit fontScale="90000"/>
          </a:bodyPr>
          <a:lstStyle/>
          <a:p>
            <a:r>
              <a:rPr lang="bg-BG" dirty="0" smtClean="0"/>
              <a:t>Създаване на интервално дърво</a:t>
            </a:r>
            <a:endParaRPr lang="en-US" dirty="0"/>
          </a:p>
        </p:txBody>
      </p:sp>
      <p:sp>
        <p:nvSpPr>
          <p:cNvPr id="3" name="Content Placeholder 2"/>
          <p:cNvSpPr>
            <a:spLocks noGrp="1"/>
          </p:cNvSpPr>
          <p:nvPr>
            <p:ph idx="1"/>
          </p:nvPr>
        </p:nvSpPr>
        <p:spPr>
          <a:xfrm>
            <a:off x="228600" y="990600"/>
            <a:ext cx="8686800" cy="5135563"/>
          </a:xfrm>
          <a:ln>
            <a:solidFill>
              <a:schemeClr val="accent1">
                <a:lumMod val="50000"/>
              </a:schemeClr>
            </a:solidFill>
          </a:ln>
        </p:spPr>
        <p:txBody>
          <a:bodyPr>
            <a:noAutofit/>
          </a:bodyPr>
          <a:lstStyle/>
          <a:p>
            <a:pPr marL="0">
              <a:buNone/>
            </a:pPr>
            <a:r>
              <a:rPr lang="bg-BG" sz="3000" dirty="0" smtClean="0"/>
              <a:t>Коренът на </a:t>
            </a:r>
            <a:r>
              <a:rPr lang="en-US" sz="3000" dirty="0" smtClean="0"/>
              <a:t>T</a:t>
            </a:r>
            <a:r>
              <a:rPr lang="bg-BG" sz="3000" dirty="0" smtClean="0"/>
              <a:t> представлява целия масив A [0: N-1]. След това разделяме интервала (сегмента) на две половини и двете деца на корена ще представляват A [0: (N-1) / 2] и A [(N-1) / 2 + 1: (N-1) ]. Така всяка следваща стъпка разделяме интервала на половина и двете деца ще представят двете половини. Така че височината на сегментното дърво ще бъде </a:t>
            </a:r>
            <a:r>
              <a:rPr lang="en-US" dirty="0"/>
              <a:t>l</a:t>
            </a:r>
            <a:r>
              <a:rPr lang="en-US" dirty="0" smtClean="0"/>
              <a:t>og</a:t>
            </a:r>
            <a:r>
              <a:rPr lang="en-US" baseline="-25000" dirty="0" smtClean="0"/>
              <a:t>2</a:t>
            </a:r>
            <a:r>
              <a:rPr lang="en-US" dirty="0" smtClean="0"/>
              <a:t>N</a:t>
            </a:r>
            <a:r>
              <a:rPr lang="bg-BG" sz="3000" dirty="0" smtClean="0"/>
              <a:t>. </a:t>
            </a:r>
            <a:r>
              <a:rPr lang="bg-BG" sz="3000" dirty="0" smtClean="0"/>
              <a:t>Има N листа представящи N-те елемента на масива. Броят на вътрешните възли е N-1. Така общият брой на възли са 2 * N - 1.</a:t>
            </a:r>
            <a:endParaRPr lang="en-US" sz="3000"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3"/>
            <a:ext cx="8229600" cy="640555"/>
          </a:xfrm>
          <a:solidFill>
            <a:srgbClr val="92D050"/>
          </a:solidFill>
        </p:spPr>
        <p:txBody>
          <a:bodyPr>
            <a:normAutofit fontScale="90000"/>
          </a:bodyPr>
          <a:lstStyle/>
          <a:p>
            <a:r>
              <a:rPr lang="bg-BG" dirty="0"/>
              <a:t>Създаване на интервално </a:t>
            </a:r>
            <a:r>
              <a:rPr lang="bg-BG" dirty="0" smtClean="0"/>
              <a:t>дърво</a:t>
            </a:r>
            <a:r>
              <a:rPr lang="en-US" dirty="0" smtClean="0"/>
              <a:t> </a:t>
            </a:r>
            <a:r>
              <a:rPr lang="en-US" dirty="0" err="1" smtClean="0"/>
              <a:t>cont</a:t>
            </a:r>
            <a:endParaRPr lang="en-US" dirty="0"/>
          </a:p>
        </p:txBody>
      </p:sp>
      <p:sp>
        <p:nvSpPr>
          <p:cNvPr id="3" name="Content Placeholder 2"/>
          <p:cNvSpPr>
            <a:spLocks noGrp="1"/>
          </p:cNvSpPr>
          <p:nvPr>
            <p:ph idx="1"/>
          </p:nvPr>
        </p:nvSpPr>
        <p:spPr>
          <a:xfrm>
            <a:off x="457200" y="914399"/>
            <a:ext cx="8229600" cy="5807075"/>
          </a:xfrm>
        </p:spPr>
        <p:txBody>
          <a:bodyPr>
            <a:normAutofit fontScale="92500" lnSpcReduction="10000"/>
          </a:bodyPr>
          <a:lstStyle/>
          <a:p>
            <a:pPr marL="0">
              <a:buNone/>
            </a:pPr>
            <a:r>
              <a:rPr lang="bg-BG" dirty="0" smtClean="0"/>
              <a:t>Структурата на сегментно дърво е статична. Можем да актуализираме стойностите на дадени възли, но не можем да променяме структурата му. Сегментното дърво е рекурсивно по природа. Поради това, то е много лесно за манипулиране. Върху сегментното дърво се извършват основно две операции:</a:t>
            </a:r>
            <a:br>
              <a:rPr lang="bg-BG" dirty="0" smtClean="0"/>
            </a:br>
            <a:r>
              <a:rPr lang="bg-BG" dirty="0" smtClean="0"/>
              <a:t>1. </a:t>
            </a:r>
            <a:r>
              <a:rPr lang="bg-BG" b="1" dirty="0" smtClean="0"/>
              <a:t>Update</a:t>
            </a:r>
            <a:r>
              <a:rPr lang="bg-BG" dirty="0" smtClean="0"/>
              <a:t>: актуализиране на елемент от масива и отразяване на промяната в съответния интервал на дървото.</a:t>
            </a:r>
            <a:br>
              <a:rPr lang="bg-BG" dirty="0" smtClean="0"/>
            </a:br>
            <a:r>
              <a:rPr lang="bg-BG" dirty="0" smtClean="0"/>
              <a:t>2. </a:t>
            </a:r>
            <a:r>
              <a:rPr lang="en-US" b="1" dirty="0"/>
              <a:t>Query </a:t>
            </a:r>
            <a:r>
              <a:rPr lang="bg-BG" dirty="0" smtClean="0"/>
              <a:t>: задаване на въпроси относно даден интервал и получаване на отговор на проблема за този конкретен интервал.</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92D050"/>
          </a:solidFill>
        </p:spPr>
        <p:txBody>
          <a:bodyPr>
            <a:normAutofit fontScale="90000"/>
          </a:bodyPr>
          <a:lstStyle/>
          <a:p>
            <a:r>
              <a:rPr lang="bg-BG" dirty="0" smtClean="0"/>
              <a:t>Реализация:</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marL="0">
              <a:buNone/>
            </a:pPr>
            <a:r>
              <a:rPr lang="bg-BG" dirty="0" smtClean="0"/>
              <a:t>Тъй като сегментното дърво е двоично дърво, можем да го съхраняваме в едномерен масив. При решаване на всяка конкретна задача с помощта на сегментно дърво трябва се мисли за това, какво да се съхранява в сегментното дървото .</a:t>
            </a:r>
            <a:br>
              <a:rPr lang="bg-BG" dirty="0" smtClean="0"/>
            </a:br>
            <a:r>
              <a:rPr lang="bg-BG" dirty="0" smtClean="0"/>
              <a:t>Например, ако искаме да намерим сумата на всички елементи на даден масив между ляв и десен индекс, във всеки възел (с изключение на листните възли) ние ще съхраняваме сумата от неговите деца. Ако търсим минимален елемент на даден масив между два индекса, във всеки възел (с изключение на листните възли) ние ще съхраняваме минимума на неговите деца.</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rgbClr val="92D050"/>
          </a:solidFill>
        </p:spPr>
        <p:txBody>
          <a:bodyPr>
            <a:normAutofit fontScale="90000"/>
          </a:bodyPr>
          <a:lstStyle/>
          <a:p>
            <a:r>
              <a:rPr lang="en-US" b="1" dirty="0"/>
              <a:t>bottom-up </a:t>
            </a:r>
            <a:r>
              <a:rPr lang="en-US" b="1" dirty="0" smtClean="0"/>
              <a:t>recursive approach</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marL="0">
              <a:buNone/>
            </a:pPr>
            <a:r>
              <a:rPr lang="bg-BG" dirty="0" smtClean="0"/>
              <a:t>След като сме решили</a:t>
            </a:r>
            <a:r>
              <a:rPr lang="en-US" dirty="0" smtClean="0"/>
              <a:t> </a:t>
            </a:r>
            <a:r>
              <a:rPr lang="bg-BG" dirty="0" smtClean="0"/>
              <a:t>какво трябва да съхраняваме в сегментното дърво, можем да изградим дървото с помощта на рекурсия (подход отдолу-нагоре). Започваме от листата и стигаме до корена, като отразяваме съответните промени във възлите, които се срещат по пътя от листата към корена. Всяко листо представлява един елемент.  Всяка стъпка ще слива две деца, за да се образува междинен възел. Всеки междинен възел представлява обединение на своите интервали - деца. Сливането може да бъде различно за различните проблеми. Рекурсия ни довежда до корена, който представя целия масив.</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92D050"/>
          </a:solidFill>
        </p:spPr>
        <p:txBody>
          <a:bodyPr/>
          <a:lstStyle/>
          <a:p>
            <a:r>
              <a:rPr lang="en-US" b="1" dirty="0" smtClean="0"/>
              <a:t>Update</a:t>
            </a:r>
            <a:r>
              <a:rPr lang="bg-BG" dirty="0" smtClean="0"/>
              <a:t> </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a:buNone/>
            </a:pPr>
            <a:r>
              <a:rPr lang="bg-BG" dirty="0" smtClean="0"/>
              <a:t>В случай на актуализация, трябва да търси</a:t>
            </a:r>
            <a:r>
              <a:rPr lang="bg-BG" dirty="0"/>
              <a:t>м</a:t>
            </a:r>
            <a:r>
              <a:rPr lang="bg-BG" dirty="0" smtClean="0"/>
              <a:t> листа, съдържащ елемента, който трябва да се актуализира. Това може да стане, като се обходят листата от ляво на дясно и се намери интервала, който съдържа елемента. След откриването на листото, неговата стойност се актуализира и отново се използва подхода отдолу-нагоре, за да се отрази съответната промяна по пътя от листата към корена.</a:t>
            </a:r>
            <a:endParaRPr lang="en-US" dirty="0"/>
          </a:p>
        </p:txBody>
      </p:sp>
      <p:sp>
        <p:nvSpPr>
          <p:cNvPr id="4" name="Footer Placeholder 3"/>
          <p:cNvSpPr>
            <a:spLocks noGrp="1"/>
          </p:cNvSpPr>
          <p:nvPr>
            <p:ph type="ftr" sz="quarter" idx="11"/>
          </p:nvPr>
        </p:nvSpPr>
        <p:spPr/>
        <p:txBody>
          <a:bodyPr/>
          <a:lstStyle/>
          <a:p>
            <a:r>
              <a:rPr lang="ru-RU" smtClean="0"/>
              <a:t>Национална школа Видин 2016 П. Панов</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5203</TotalTime>
  <Words>2715</Words>
  <Application>Microsoft Office PowerPoint</Application>
  <PresentationFormat>On-screen Show (4:3)</PresentationFormat>
  <Paragraphs>206</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Национална школа по Информатика Смолян 2019</vt:lpstr>
      <vt:lpstr>Сегментни дървета</vt:lpstr>
      <vt:lpstr>Дърво – Структура от данни  Tree – data structure</vt:lpstr>
      <vt:lpstr>Какво е Сегментно Дърво?</vt:lpstr>
      <vt:lpstr>Създаване на интервално дърво</vt:lpstr>
      <vt:lpstr>Създаване на интервално дърво cont</vt:lpstr>
      <vt:lpstr>Реализация:</vt:lpstr>
      <vt:lpstr>bottom-up recursive approach</vt:lpstr>
      <vt:lpstr>Update </vt:lpstr>
      <vt:lpstr>query</vt:lpstr>
      <vt:lpstr>Сегментно дърво – A[0:6]</vt:lpstr>
      <vt:lpstr>Сегментно дърво, представено като масив tree[]</vt:lpstr>
      <vt:lpstr>Пример</vt:lpstr>
      <vt:lpstr>Друг наивен алгоритъм</vt:lpstr>
      <vt:lpstr>Използване на сегментно дърво</vt:lpstr>
      <vt:lpstr>Създаване на сегментното дърво</vt:lpstr>
      <vt:lpstr>Анализ на кода</vt:lpstr>
      <vt:lpstr>Сегментно дърво за A=[1,3,5,7,9,11]</vt:lpstr>
      <vt:lpstr>Функция update()</vt:lpstr>
      <vt:lpstr>Анализ на кода на ф-я update()</vt:lpstr>
      <vt:lpstr>Функция query()</vt:lpstr>
      <vt:lpstr>Функция query()</vt:lpstr>
      <vt:lpstr>Промяна на стойностите на интервал [l,r] </vt:lpstr>
      <vt:lpstr>Функция updateRange() за интервал</vt:lpstr>
      <vt:lpstr>Lazy Propagation</vt:lpstr>
      <vt:lpstr>Lazy Propagation cont…</vt:lpstr>
      <vt:lpstr>Примерна задача 1</vt:lpstr>
      <vt:lpstr>Примерна задача 2</vt:lpstr>
      <vt:lpstr>Примерна задача 3 Войници</vt:lpstr>
      <vt:lpstr>Примерна задача 3 Войници cont…</vt:lpstr>
    </vt:vector>
  </TitlesOfParts>
  <Company>ATSA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Сегментни дървета</dc:title>
  <dc:creator>Pano</dc:creator>
  <cp:lastModifiedBy>Pano Panov</cp:lastModifiedBy>
  <cp:revision>173</cp:revision>
  <dcterms:created xsi:type="dcterms:W3CDTF">2016-09-04T11:38:02Z</dcterms:created>
  <dcterms:modified xsi:type="dcterms:W3CDTF">2019-09-04T04:23:47Z</dcterms:modified>
</cp:coreProperties>
</file>