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6" r:id="rId3"/>
    <p:sldId id="304" r:id="rId4"/>
    <p:sldId id="305" r:id="rId5"/>
    <p:sldId id="306" r:id="rId6"/>
    <p:sldId id="277" r:id="rId7"/>
    <p:sldId id="278" r:id="rId8"/>
    <p:sldId id="281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9" r:id="rId21"/>
    <p:sldId id="298" r:id="rId22"/>
    <p:sldId id="276" r:id="rId23"/>
    <p:sldId id="307" r:id="rId24"/>
    <p:sldId id="258" r:id="rId25"/>
    <p:sldId id="257" r:id="rId26"/>
    <p:sldId id="264" r:id="rId27"/>
    <p:sldId id="259" r:id="rId28"/>
    <p:sldId id="265" r:id="rId29"/>
    <p:sldId id="266" r:id="rId30"/>
    <p:sldId id="267" r:id="rId31"/>
    <p:sldId id="268" r:id="rId32"/>
    <p:sldId id="270" r:id="rId33"/>
    <p:sldId id="308" r:id="rId34"/>
    <p:sldId id="271" r:id="rId35"/>
    <p:sldId id="272" r:id="rId36"/>
    <p:sldId id="273" r:id="rId37"/>
    <p:sldId id="274" r:id="rId38"/>
    <p:sldId id="275" r:id="rId39"/>
    <p:sldId id="309" r:id="rId40"/>
    <p:sldId id="310" r:id="rId41"/>
    <p:sldId id="300" r:id="rId42"/>
    <p:sldId id="301" r:id="rId4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F5FC3A2F-434F-4B54-A187-A476F6DB701E}">
          <p14:sldIdLst>
            <p14:sldId id="303"/>
            <p14:sldId id="256"/>
            <p14:sldId id="304"/>
            <p14:sldId id="305"/>
            <p14:sldId id="306"/>
            <p14:sldId id="277"/>
            <p14:sldId id="278"/>
            <p14:sldId id="281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276"/>
            <p14:sldId id="307"/>
            <p14:sldId id="258"/>
            <p14:sldId id="257"/>
            <p14:sldId id="264"/>
            <p14:sldId id="259"/>
            <p14:sldId id="265"/>
            <p14:sldId id="266"/>
            <p14:sldId id="267"/>
            <p14:sldId id="268"/>
            <p14:sldId id="270"/>
            <p14:sldId id="308"/>
            <p14:sldId id="271"/>
            <p14:sldId id="272"/>
            <p14:sldId id="273"/>
            <p14:sldId id="274"/>
            <p14:sldId id="275"/>
            <p14:sldId id="309"/>
            <p14:sldId id="310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02.09.2019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680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02.09.2019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445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02.09.2019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615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02.09.2019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0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02.09.2019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930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02.09.2019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783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02.09.2019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713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02.09.2019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490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02.09.2019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742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02.09.2019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77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9A8-4868-4830-B2AF-AAF113446F42}" type="datetimeFigureOut">
              <a:rPr lang="bg-BG" smtClean="0"/>
              <a:pPr/>
              <a:t>02.09.2019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994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4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699A8-4868-4830-B2AF-AAF113446F42}" type="datetimeFigureOut">
              <a:rPr lang="bg-BG" smtClean="0"/>
              <a:pPr/>
              <a:t>02.09.2019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6FDC-EEB4-4C18-9752-3B7013B69DA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468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-maxx.ru/algo/kuhn_match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ЛАГЕР-ШКОЛА ПО ИНФОРМАТИКА</a:t>
            </a:r>
            <a:endParaRPr lang="bg-BG" dirty="0"/>
          </a:p>
        </p:txBody>
      </p:sp>
      <p:sp>
        <p:nvSpPr>
          <p:cNvPr id="4" name="Заглавие 1"/>
          <p:cNvSpPr txBox="1">
            <a:spLocks/>
          </p:cNvSpPr>
          <p:nvPr/>
        </p:nvSpPr>
        <p:spPr>
          <a:xfrm>
            <a:off x="395536" y="19888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СМОЛЯН</a:t>
            </a:r>
            <a:r>
              <a:rPr lang="bg-BG" dirty="0" smtClean="0"/>
              <a:t> 2019 </a:t>
            </a:r>
            <a:endParaRPr lang="bg-BG" dirty="0"/>
          </a:p>
        </p:txBody>
      </p:sp>
      <p:sp>
        <p:nvSpPr>
          <p:cNvPr id="5" name="Заглавие 1"/>
          <p:cNvSpPr txBox="1">
            <a:spLocks/>
          </p:cNvSpPr>
          <p:nvPr/>
        </p:nvSpPr>
        <p:spPr>
          <a:xfrm>
            <a:off x="395536" y="4365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>
                <a:solidFill>
                  <a:srgbClr val="0070C0"/>
                </a:solidFill>
              </a:rPr>
              <a:t>ДВОЙКОСЪЧЕТАНИЯ</a:t>
            </a:r>
          </a:p>
          <a:p>
            <a:r>
              <a:rPr lang="bg-BG" dirty="0" smtClean="0">
                <a:solidFill>
                  <a:srgbClr val="0070C0"/>
                </a:solidFill>
              </a:rPr>
              <a:t>в </a:t>
            </a:r>
            <a:r>
              <a:rPr lang="bg-BG" dirty="0" err="1" smtClean="0">
                <a:solidFill>
                  <a:srgbClr val="0070C0"/>
                </a:solidFill>
              </a:rPr>
              <a:t>двуделен</a:t>
            </a:r>
            <a:r>
              <a:rPr lang="bg-BG" dirty="0" smtClean="0">
                <a:solidFill>
                  <a:srgbClr val="0070C0"/>
                </a:solidFill>
              </a:rPr>
              <a:t> граф</a:t>
            </a:r>
            <a:endParaRPr lang="bg-B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2674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  <a:endParaRPr lang="en-US" dirty="0" smtClean="0"/>
          </a:p>
          <a:p>
            <a:r>
              <a:rPr lang="bg-BG" dirty="0" smtClean="0"/>
              <a:t>2 -&gt; 12 (6)</a:t>
            </a:r>
          </a:p>
          <a:p>
            <a:r>
              <a:rPr lang="bg-BG" dirty="0" smtClean="0"/>
              <a:t>6 -&gt; 12 (6)</a:t>
            </a:r>
            <a:r>
              <a:rPr lang="en-US" dirty="0" smtClean="0"/>
              <a:t> – 6 </a:t>
            </a:r>
            <a:r>
              <a:rPr lang="bg-BG" dirty="0" smtClean="0"/>
              <a:t>е маркиран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аво съединение 39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аво съединение 41"/>
          <p:cNvCxnSpPr/>
          <p:nvPr/>
        </p:nvCxnSpPr>
        <p:spPr>
          <a:xfrm>
            <a:off x="1403648" y="2675748"/>
            <a:ext cx="2118291" cy="23374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аво съединение 42"/>
          <p:cNvCxnSpPr/>
          <p:nvPr/>
        </p:nvCxnSpPr>
        <p:spPr>
          <a:xfrm flipV="1">
            <a:off x="1403648" y="4259924"/>
            <a:ext cx="2118291" cy="7532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аво съединение 43"/>
          <p:cNvCxnSpPr/>
          <p:nvPr/>
        </p:nvCxnSpPr>
        <p:spPr>
          <a:xfrm>
            <a:off x="1426444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2060848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Отиваме в 1 чрез 8, но тъй като 1 няма други съседи рекурсията се връща без успех</a:t>
            </a:r>
            <a:endParaRPr lang="bg-BG" b="1" dirty="0" smtClean="0">
              <a:solidFill>
                <a:srgbClr val="FF0000"/>
              </a:solidFill>
            </a:endParaRP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аво съединение 39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ъединител &quot;права стрелка&quot; 8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ъединител &quot;права стрелка&quot; 8"/>
          <p:cNvCxnSpPr/>
          <p:nvPr/>
        </p:nvCxnSpPr>
        <p:spPr>
          <a:xfrm flipH="1">
            <a:off x="1477535" y="955456"/>
            <a:ext cx="208635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Текстово поле 46"/>
          <p:cNvSpPr txBox="1"/>
          <p:nvPr/>
        </p:nvSpPr>
        <p:spPr>
          <a:xfrm>
            <a:off x="5220072" y="944724"/>
            <a:ext cx="1138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  <a:endParaRPr lang="en-US" dirty="0" smtClean="0"/>
          </a:p>
          <a:p>
            <a:r>
              <a:rPr lang="bg-BG" dirty="0" smtClean="0"/>
              <a:t>2 -&gt; 12 (6)</a:t>
            </a:r>
          </a:p>
          <a:p>
            <a:r>
              <a:rPr lang="bg-BG" dirty="0" smtClean="0"/>
              <a:t>6 -&gt; 8 (1)</a:t>
            </a:r>
          </a:p>
        </p:txBody>
      </p:sp>
      <p:cxnSp>
        <p:nvCxnSpPr>
          <p:cNvPr id="50" name="Право съединение 49"/>
          <p:cNvCxnSpPr/>
          <p:nvPr/>
        </p:nvCxnSpPr>
        <p:spPr>
          <a:xfrm>
            <a:off x="1403648" y="2675748"/>
            <a:ext cx="2118291" cy="23374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7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5 -&gt; 10 (2)</a:t>
            </a:r>
          </a:p>
          <a:p>
            <a:r>
              <a:rPr lang="bg-BG" dirty="0" smtClean="0"/>
              <a:t>2 -&gt; 12 (6)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аво съединение 39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аво съединение 41"/>
          <p:cNvCxnSpPr/>
          <p:nvPr/>
        </p:nvCxnSpPr>
        <p:spPr>
          <a:xfrm>
            <a:off x="1445597" y="2675748"/>
            <a:ext cx="2118291" cy="23374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аво съединение 43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1</a:t>
            </a:r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  <a:p>
            <a:r>
              <a:rPr lang="bg-BG" dirty="0" smtClean="0"/>
              <a:t>2 -&gt; 12 (6)</a:t>
            </a:r>
          </a:p>
          <a:p>
            <a:r>
              <a:rPr lang="bg-BG" dirty="0" smtClean="0"/>
              <a:t>6 -&gt; 13 (3)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аво съединение 40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аво съединение 42"/>
          <p:cNvCxnSpPr/>
          <p:nvPr/>
        </p:nvCxnSpPr>
        <p:spPr>
          <a:xfrm>
            <a:off x="1445597" y="2675748"/>
            <a:ext cx="2118291" cy="23374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аво съединение 44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  <a:p>
            <a:r>
              <a:rPr lang="bg-BG" dirty="0" smtClean="0"/>
              <a:t>2 -&gt; 12 (6)</a:t>
            </a:r>
          </a:p>
          <a:p>
            <a:r>
              <a:rPr lang="bg-BG" dirty="0" smtClean="0"/>
              <a:t>6 -&gt; 13 (3)</a:t>
            </a:r>
          </a:p>
          <a:p>
            <a:r>
              <a:rPr lang="bg-BG" dirty="0" smtClean="0"/>
              <a:t>3 -&gt; 9 (0)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/>
          <p:cNvCxnSpPr>
            <a:stCxn id="114" idx="2"/>
            <a:endCxn id="30" idx="6"/>
          </p:cNvCxnSpPr>
          <p:nvPr/>
        </p:nvCxnSpPr>
        <p:spPr>
          <a:xfrm flipH="1" flipV="1">
            <a:off x="1431943" y="2672916"/>
            <a:ext cx="2118291" cy="23374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аво съединение 41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аво съединение 45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  <a:p>
            <a:r>
              <a:rPr lang="bg-BG" dirty="0" smtClean="0"/>
              <a:t>2 -&gt; 12 (6)</a:t>
            </a:r>
          </a:p>
          <a:p>
            <a:r>
              <a:rPr lang="bg-BG" dirty="0" smtClean="0"/>
              <a:t>6 -&gt; 13 (3)</a:t>
            </a:r>
          </a:p>
          <a:p>
            <a:r>
              <a:rPr lang="bg-BG" dirty="0" smtClean="0"/>
              <a:t>3 -&gt; 9 (0)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/>
          <p:cNvCxnSpPr>
            <a:stCxn id="114" idx="2"/>
            <a:endCxn id="30" idx="6"/>
          </p:cNvCxnSpPr>
          <p:nvPr/>
        </p:nvCxnSpPr>
        <p:spPr>
          <a:xfrm flipH="1" flipV="1">
            <a:off x="1431943" y="2672916"/>
            <a:ext cx="2118291" cy="23374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ъединител &quot;права стрелка&quot; 4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ово поле 5"/>
          <p:cNvSpPr txBox="1"/>
          <p:nvPr/>
        </p:nvSpPr>
        <p:spPr>
          <a:xfrm>
            <a:off x="5220073" y="2668270"/>
            <a:ext cx="288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9 не идва от никой – намерихме свободен връх!</a:t>
            </a:r>
          </a:p>
        </p:txBody>
      </p:sp>
      <p:cxnSp>
        <p:nvCxnSpPr>
          <p:cNvPr id="43" name="Право съединение 42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  <a:p>
            <a:r>
              <a:rPr lang="bg-BG" dirty="0" smtClean="0"/>
              <a:t>2 -&gt; 12 (6)</a:t>
            </a:r>
          </a:p>
          <a:p>
            <a:r>
              <a:rPr lang="bg-BG" dirty="0" smtClean="0"/>
              <a:t>6 -&gt; 13 (3)</a:t>
            </a:r>
          </a:p>
          <a:p>
            <a:r>
              <a:rPr lang="bg-BG" dirty="0" smtClean="0"/>
              <a:t>3 -&gt; 9 (0)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/>
          <p:cNvCxnSpPr>
            <a:stCxn id="114" idx="2"/>
            <a:endCxn id="30" idx="6"/>
          </p:cNvCxnSpPr>
          <p:nvPr/>
        </p:nvCxnSpPr>
        <p:spPr>
          <a:xfrm flipH="1" flipV="1">
            <a:off x="1431943" y="2672916"/>
            <a:ext cx="2118291" cy="23374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ъединител &quot;права стрелка&quot; 4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ово поле 5"/>
          <p:cNvSpPr txBox="1"/>
          <p:nvPr/>
        </p:nvSpPr>
        <p:spPr>
          <a:xfrm>
            <a:off x="5220072" y="266827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Отзад-напред променяме на върховете в десния дял кой откъде идва.</a:t>
            </a:r>
          </a:p>
        </p:txBody>
      </p:sp>
      <p:cxnSp>
        <p:nvCxnSpPr>
          <p:cNvPr id="44" name="Право съединение 43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аво съединение 46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  <a:p>
            <a:r>
              <a:rPr lang="bg-BG" dirty="0" smtClean="0"/>
              <a:t>2 -&gt; 12 (6)</a:t>
            </a:r>
          </a:p>
          <a:p>
            <a:r>
              <a:rPr lang="bg-BG" dirty="0" smtClean="0"/>
              <a:t>6 -&gt; 13 (3)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bg-BG" dirty="0" smtClean="0"/>
              <a:t> -&gt; </a:t>
            </a:r>
            <a:r>
              <a:rPr lang="bg-BG" dirty="0" smtClean="0">
                <a:solidFill>
                  <a:srgbClr val="FF0000"/>
                </a:solidFill>
              </a:rPr>
              <a:t>9</a:t>
            </a:r>
            <a:r>
              <a:rPr lang="bg-BG" dirty="0" smtClean="0"/>
              <a:t> (0)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39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/>
          <p:cNvCxnSpPr>
            <a:stCxn id="114" idx="2"/>
            <a:endCxn id="30" idx="6"/>
          </p:cNvCxnSpPr>
          <p:nvPr/>
        </p:nvCxnSpPr>
        <p:spPr>
          <a:xfrm flipH="1" flipV="1">
            <a:off x="1431943" y="2672916"/>
            <a:ext cx="2118291" cy="23374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Текстово поле 42"/>
          <p:cNvSpPr txBox="1"/>
          <p:nvPr/>
        </p:nvSpPr>
        <p:spPr>
          <a:xfrm>
            <a:off x="4414330" y="155214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cxnSp>
        <p:nvCxnSpPr>
          <p:cNvPr id="44" name="Право съединение 43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аво съединение 47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6</a:t>
            </a:r>
            <a:endParaRPr lang="bg-BG" dirty="0"/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  <a:p>
            <a:r>
              <a:rPr lang="bg-BG" dirty="0" smtClean="0"/>
              <a:t>2 -&gt; 12 (6)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6 </a:t>
            </a:r>
            <a:r>
              <a:rPr lang="bg-BG" dirty="0" smtClean="0"/>
              <a:t>-&gt; </a:t>
            </a:r>
            <a:r>
              <a:rPr lang="bg-BG" dirty="0" smtClean="0">
                <a:solidFill>
                  <a:srgbClr val="FF0000"/>
                </a:solidFill>
              </a:rPr>
              <a:t>13</a:t>
            </a:r>
            <a:r>
              <a:rPr lang="bg-BG" dirty="0" smtClean="0"/>
              <a:t> (3)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>
            <a:stCxn id="113" idx="2"/>
            <a:endCxn id="33" idx="6"/>
          </p:cNvCxnSpPr>
          <p:nvPr/>
        </p:nvCxnSpPr>
        <p:spPr>
          <a:xfrm flipH="1">
            <a:off x="1431943" y="4257092"/>
            <a:ext cx="2118291" cy="7532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Текстово поле 42"/>
          <p:cNvSpPr txBox="1"/>
          <p:nvPr/>
        </p:nvSpPr>
        <p:spPr>
          <a:xfrm>
            <a:off x="4414330" y="155214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cxnSp>
        <p:nvCxnSpPr>
          <p:cNvPr id="44" name="Право съединение 43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аво съединение 47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6</a:t>
            </a:r>
            <a:endParaRPr lang="bg-BG" dirty="0"/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2</a:t>
            </a:r>
            <a:r>
              <a:rPr lang="bg-BG" dirty="0" smtClean="0"/>
              <a:t> -&gt; </a:t>
            </a:r>
            <a:r>
              <a:rPr lang="bg-BG" dirty="0" smtClean="0">
                <a:solidFill>
                  <a:srgbClr val="FF0000"/>
                </a:solidFill>
              </a:rPr>
              <a:t>12</a:t>
            </a:r>
            <a:r>
              <a:rPr lang="bg-BG" dirty="0" smtClean="0"/>
              <a:t> (6)</a:t>
            </a:r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4414330" y="155214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cxnSp>
        <p:nvCxnSpPr>
          <p:cNvPr id="44" name="Право съединение 43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аво съединение 47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2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аво съединение 14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Текстово поле 134"/>
          <p:cNvSpPr txBox="1"/>
          <p:nvPr/>
        </p:nvSpPr>
        <p:spPr>
          <a:xfrm>
            <a:off x="5004048" y="692696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 smtClean="0"/>
              <a:t>ДВУДЕЛЕН ГРАФ</a:t>
            </a:r>
          </a:p>
          <a:p>
            <a:pPr algn="just"/>
            <a:r>
              <a:rPr lang="bg-BG" dirty="0" smtClean="0"/>
              <a:t>Граф, на който върховете са му разпределени в два дяла – примерно ляв и десен, и не може да има ребра между върхове от един и същ дял.</a:t>
            </a:r>
            <a:endParaRPr lang="bg-BG" dirty="0"/>
          </a:p>
        </p:txBody>
      </p:sp>
      <p:sp>
        <p:nvSpPr>
          <p:cNvPr id="136" name="Текстово поле 135"/>
          <p:cNvSpPr txBox="1"/>
          <p:nvPr/>
        </p:nvSpPr>
        <p:spPr>
          <a:xfrm>
            <a:off x="5004048" y="2420888"/>
            <a:ext cx="385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Търсим максимално оцветяване на ребра така</a:t>
            </a:r>
            <a:r>
              <a:rPr lang="en-US" dirty="0" smtClean="0"/>
              <a:t>,</a:t>
            </a:r>
            <a:r>
              <a:rPr lang="bg-BG" dirty="0" smtClean="0"/>
              <a:t> че всеки две от тях да нямат общ връх.</a:t>
            </a:r>
            <a:endParaRPr lang="bg-BG" dirty="0"/>
          </a:p>
        </p:txBody>
      </p:sp>
      <p:cxnSp>
        <p:nvCxnSpPr>
          <p:cNvPr id="141" name="Право съединение 140"/>
          <p:cNvCxnSpPr>
            <a:stCxn id="34" idx="6"/>
          </p:cNvCxnSpPr>
          <p:nvPr/>
        </p:nvCxnSpPr>
        <p:spPr>
          <a:xfrm flipV="1">
            <a:off x="1431943" y="5262372"/>
            <a:ext cx="619777" cy="6812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аво съединение 141"/>
          <p:cNvCxnSpPr>
            <a:stCxn id="34" idx="6"/>
          </p:cNvCxnSpPr>
          <p:nvPr/>
        </p:nvCxnSpPr>
        <p:spPr>
          <a:xfrm flipV="1">
            <a:off x="1431943" y="5414773"/>
            <a:ext cx="772177" cy="5288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аво съединение 149"/>
          <p:cNvCxnSpPr>
            <a:endCxn id="115" idx="2"/>
          </p:cNvCxnSpPr>
          <p:nvPr/>
        </p:nvCxnSpPr>
        <p:spPr>
          <a:xfrm>
            <a:off x="2987824" y="5262372"/>
            <a:ext cx="562410" cy="6509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аво съединение 150"/>
          <p:cNvCxnSpPr>
            <a:endCxn id="115" idx="2"/>
          </p:cNvCxnSpPr>
          <p:nvPr/>
        </p:nvCxnSpPr>
        <p:spPr>
          <a:xfrm flipV="1">
            <a:off x="2759327" y="5913276"/>
            <a:ext cx="790907" cy="426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аво съединение 155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Текстово поле 156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004048" y="3557987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С други думи всеки връх трябва да е инцидентен с най-много едно оцветено ребро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06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5</a:t>
            </a:r>
            <a:endParaRPr lang="bg-BG" dirty="0"/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6</a:t>
            </a:r>
            <a:endParaRPr lang="bg-BG" dirty="0"/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4414330" y="155214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cxnSp>
        <p:nvCxnSpPr>
          <p:cNvPr id="44" name="Право съединение 43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аво съединение 47"/>
          <p:cNvCxnSpPr/>
          <p:nvPr/>
        </p:nvCxnSpPr>
        <p:spPr>
          <a:xfrm>
            <a:off x="1468393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5</a:t>
            </a:r>
            <a:endParaRPr lang="bg-BG" dirty="0"/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bg-BG"/>
            </a:defPPr>
          </a:lstStyle>
          <a:p>
            <a:r>
              <a:rPr lang="bg-BG" dirty="0"/>
              <a:t>2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bg-BG"/>
            </a:defPPr>
          </a:lstStyle>
          <a:p>
            <a:r>
              <a:rPr lang="bg-BG" dirty="0"/>
              <a:t>6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Текстово поле 42"/>
          <p:cNvSpPr txBox="1"/>
          <p:nvPr/>
        </p:nvSpPr>
        <p:spPr>
          <a:xfrm>
            <a:off x="4414330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bg-BG"/>
            </a:defPPr>
          </a:lstStyle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004048" y="692696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Обходили сме вече всички върхове отляво (приехме че 6 е било обходено преди да обходим 5). Програмата приключва и това е максималното двойкосъчетание</a:t>
            </a:r>
            <a:endParaRPr lang="bg-BG" dirty="0"/>
          </a:p>
        </p:txBody>
      </p:sp>
      <p:cxnSp>
        <p:nvCxnSpPr>
          <p:cNvPr id="44" name="Право съединение 43"/>
          <p:cNvCxnSpPr>
            <a:stCxn id="28" idx="6"/>
            <a:endCxn id="109" idx="2"/>
          </p:cNvCxnSpPr>
          <p:nvPr/>
        </p:nvCxnSpPr>
        <p:spPr>
          <a:xfrm>
            <a:off x="1454739" y="944724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Право съединение 7"/>
          <p:cNvCxnSpPr>
            <a:stCxn id="28" idx="6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аво съединение 8"/>
          <p:cNvCxnSpPr>
            <a:stCxn id="28" idx="6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аво съединение 9"/>
          <p:cNvCxnSpPr>
            <a:stCxn id="29" idx="6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аво съединение 10"/>
          <p:cNvCxnSpPr>
            <a:stCxn id="29" idx="6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аво съединение 13"/>
          <p:cNvCxnSpPr>
            <a:stCxn id="31" idx="6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аво съединение 14"/>
          <p:cNvCxnSpPr>
            <a:stCxn id="32" idx="6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аво съединение 15"/>
          <p:cNvCxnSpPr>
            <a:stCxn id="32" idx="6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аво съединение 17"/>
          <p:cNvCxnSpPr>
            <a:stCxn id="33" idx="6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/>
          <p:cNvCxnSpPr>
            <a:stCxn id="34" idx="6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8" idx="6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аво съединение 87"/>
          <p:cNvCxnSpPr>
            <a:stCxn id="29" idx="6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ъединител &quot;права стрелка&quot; 100"/>
          <p:cNvCxnSpPr>
            <a:stCxn id="28" idx="6"/>
          </p:cNvCxnSpPr>
          <p:nvPr/>
        </p:nvCxnSpPr>
        <p:spPr>
          <a:xfrm>
            <a:off x="1454739" y="944724"/>
            <a:ext cx="95702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4427985" y="944724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Започваме от връх 1.</a:t>
            </a:r>
          </a:p>
          <a:p>
            <a:r>
              <a:rPr lang="bg-BG" dirty="0" smtClean="0"/>
              <a:t>1 -&gt; 8 (0)</a:t>
            </a:r>
          </a:p>
          <a:p>
            <a:r>
              <a:rPr lang="bg-BG" dirty="0" smtClean="0"/>
              <a:t>Спираме алгоритъма и посочваме, че връх 8 идва от 1.</a:t>
            </a:r>
          </a:p>
        </p:txBody>
      </p:sp>
    </p:spTree>
    <p:extLst>
      <p:ext uri="{BB962C8B-B14F-4D97-AF65-F5344CB8AC3E}">
        <p14:creationId xmlns:p14="http://schemas.microsoft.com/office/powerpoint/2010/main" val="19627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Право съединение 7"/>
          <p:cNvCxnSpPr>
            <a:stCxn id="28" idx="6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аво съединение 8"/>
          <p:cNvCxnSpPr>
            <a:stCxn id="28" idx="6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аво съединение 9"/>
          <p:cNvCxnSpPr>
            <a:stCxn id="29" idx="6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аво съединение 10"/>
          <p:cNvCxnSpPr>
            <a:stCxn id="29" idx="6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аво съединение 13"/>
          <p:cNvCxnSpPr>
            <a:stCxn id="31" idx="6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аво съединение 14"/>
          <p:cNvCxnSpPr>
            <a:stCxn id="32" idx="6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аво съединение 15"/>
          <p:cNvCxnSpPr>
            <a:stCxn id="32" idx="6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аво съединение 17"/>
          <p:cNvCxnSpPr>
            <a:stCxn id="33" idx="6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/>
          <p:cNvCxnSpPr>
            <a:stCxn id="34" idx="6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8" idx="6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аво съединение 87"/>
          <p:cNvCxnSpPr>
            <a:stCxn id="29" idx="6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103" name="Текстово поле 102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bg-BG" dirty="0"/>
          </a:p>
        </p:txBody>
      </p:sp>
      <p:cxnSp>
        <p:nvCxnSpPr>
          <p:cNvPr id="105" name="Съединител &quot;права стрелка&quot; 104"/>
          <p:cNvCxnSpPr>
            <a:stCxn id="29" idx="6"/>
          </p:cNvCxnSpPr>
          <p:nvPr/>
        </p:nvCxnSpPr>
        <p:spPr>
          <a:xfrm>
            <a:off x="1431943" y="1736812"/>
            <a:ext cx="97981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Овал 108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4427985" y="944724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След това отиваме във връх 2.</a:t>
            </a:r>
          </a:p>
          <a:p>
            <a:r>
              <a:rPr lang="bg-BG" dirty="0" smtClean="0"/>
              <a:t>Той първо отива в 9, </a:t>
            </a:r>
          </a:p>
          <a:p>
            <a:r>
              <a:rPr lang="bg-BG" dirty="0" smtClean="0"/>
              <a:t>2 -&gt; 9 (0)</a:t>
            </a:r>
          </a:p>
          <a:p>
            <a:r>
              <a:rPr lang="bg-BG" dirty="0" smtClean="0"/>
              <a:t>Посочваме, че 9 идва от 2.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9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Овал 32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7" name="Право съединение 46"/>
          <p:cNvCxnSpPr>
            <a:stCxn id="33" idx="6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аво съединение 47"/>
          <p:cNvCxnSpPr>
            <a:stCxn id="33" idx="6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аво съединение 48"/>
          <p:cNvCxnSpPr>
            <a:stCxn id="34" idx="6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4" idx="6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5" idx="6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5" idx="6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6" idx="6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7" idx="6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8" idx="6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8" idx="6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39" idx="6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33" idx="6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34" idx="6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Текстово поле 61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3" name="Текстово поле 62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bg-BG" dirty="0"/>
          </a:p>
        </p:txBody>
      </p:sp>
      <p:cxnSp>
        <p:nvCxnSpPr>
          <p:cNvPr id="66" name="Право съединение 65"/>
          <p:cNvCxnSpPr>
            <a:stCxn id="33" idx="6"/>
            <a:endCxn id="78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аво съединение 66"/>
          <p:cNvCxnSpPr>
            <a:stCxn id="34" idx="6"/>
            <a:endCxn id="79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ъединител &quot;права стрелка&quot; 70"/>
          <p:cNvCxnSpPr>
            <a:stCxn id="35" idx="6"/>
          </p:cNvCxnSpPr>
          <p:nvPr/>
        </p:nvCxnSpPr>
        <p:spPr>
          <a:xfrm flipV="1">
            <a:off x="1431943" y="1736812"/>
            <a:ext cx="979817" cy="93610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Овал 78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1" name="Овал 80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7" name="Текстово поле 96"/>
          <p:cNvSpPr txBox="1"/>
          <p:nvPr/>
        </p:nvSpPr>
        <p:spPr>
          <a:xfrm>
            <a:off x="3944845" y="760058"/>
            <a:ext cx="430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Започваме обхождането на всички връзки на 3, както са по номера – 9 и 12.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14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Съединител &quot;права стрелка&quot; 67"/>
          <p:cNvCxnSpPr>
            <a:stCxn id="43" idx="2"/>
            <a:endCxn id="36" idx="6"/>
          </p:cNvCxnSpPr>
          <p:nvPr/>
        </p:nvCxnSpPr>
        <p:spPr>
          <a:xfrm flipH="1">
            <a:off x="1431943" y="1736812"/>
            <a:ext cx="979817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ъединител &quot;права стрелка&quot; 66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ъединител &quot;права стрелка&quot; 69"/>
          <p:cNvCxnSpPr/>
          <p:nvPr/>
        </p:nvCxnSpPr>
        <p:spPr>
          <a:xfrm>
            <a:off x="1409326" y="1496387"/>
            <a:ext cx="1086797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ъединител &quot;права стрелка&quot; 72"/>
          <p:cNvCxnSpPr>
            <a:stCxn id="43" idx="7"/>
          </p:cNvCxnSpPr>
          <p:nvPr/>
        </p:nvCxnSpPr>
        <p:spPr>
          <a:xfrm>
            <a:off x="2903461" y="1558601"/>
            <a:ext cx="458205" cy="12268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Дъга 75"/>
          <p:cNvSpPr/>
          <p:nvPr/>
        </p:nvSpPr>
        <p:spPr>
          <a:xfrm flipV="1">
            <a:off x="1331640" y="1529644"/>
            <a:ext cx="1944216" cy="675220"/>
          </a:xfrm>
          <a:prstGeom prst="arc">
            <a:avLst>
              <a:gd name="adj1" fmla="val 11217468"/>
              <a:gd name="adj2" fmla="val 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7" name="Текстово поле 76"/>
          <p:cNvSpPr txBox="1"/>
          <p:nvPr/>
        </p:nvSpPr>
        <p:spPr>
          <a:xfrm>
            <a:off x="4852133" y="550421"/>
            <a:ext cx="3464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3 -&gt; 9 (2)</a:t>
            </a:r>
          </a:p>
          <a:p>
            <a:r>
              <a:rPr lang="bg-BG" dirty="0" smtClean="0"/>
              <a:t>2 -&gt; 9 (2)</a:t>
            </a:r>
          </a:p>
          <a:p>
            <a:r>
              <a:rPr lang="bg-BG" dirty="0" smtClean="0"/>
              <a:t>2 -&gt;</a:t>
            </a:r>
            <a:r>
              <a:rPr lang="en-US" dirty="0" smtClean="0"/>
              <a:t> </a:t>
            </a:r>
            <a:r>
              <a:rPr lang="bg-BG" dirty="0" smtClean="0"/>
              <a:t>но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bg-BG" dirty="0" smtClean="0"/>
              <a:t>е маркирано, продължаваме към следващия съсед на 2, който е 10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775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ъединител &quot;права стрелка&quot; 66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ъединител &quot;права стрелка&quot; 72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ово поле 68"/>
          <p:cNvSpPr txBox="1"/>
          <p:nvPr/>
        </p:nvSpPr>
        <p:spPr>
          <a:xfrm>
            <a:off x="4843290" y="951981"/>
            <a:ext cx="3464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3 -&gt; 9 (2)</a:t>
            </a:r>
          </a:p>
          <a:p>
            <a:r>
              <a:rPr lang="bg-BG" dirty="0" smtClean="0"/>
              <a:t>2 -&gt; 10 (0)</a:t>
            </a:r>
          </a:p>
          <a:p>
            <a:r>
              <a:rPr lang="bg-BG" dirty="0" smtClean="0"/>
              <a:t>10 не идва от никой.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808489" y="2603784"/>
            <a:ext cx="273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Като се връща рекурсията</a:t>
            </a:r>
          </a:p>
          <a:p>
            <a:r>
              <a:rPr lang="bg-BG" dirty="0"/>
              <a:t>п</a:t>
            </a:r>
            <a:r>
              <a:rPr lang="bg-BG" dirty="0" smtClean="0"/>
              <a:t>равим 10 да идва от 2:</a:t>
            </a:r>
            <a:endParaRPr lang="bg-BG" dirty="0"/>
          </a:p>
        </p:txBody>
      </p:sp>
      <p:sp>
        <p:nvSpPr>
          <p:cNvPr id="71" name="Текстово поле 70"/>
          <p:cNvSpPr txBox="1"/>
          <p:nvPr/>
        </p:nvSpPr>
        <p:spPr>
          <a:xfrm>
            <a:off x="4930919" y="3781171"/>
            <a:ext cx="240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3 -&gt; 9 (2)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2</a:t>
            </a:r>
            <a:r>
              <a:rPr lang="bg-BG" dirty="0" smtClean="0"/>
              <a:t> -&gt; </a:t>
            </a:r>
            <a:r>
              <a:rPr lang="bg-BG" dirty="0" smtClean="0">
                <a:solidFill>
                  <a:srgbClr val="FF0000"/>
                </a:solidFill>
              </a:rPr>
              <a:t>10</a:t>
            </a:r>
            <a:r>
              <a:rPr lang="bg-BG" dirty="0" smtClean="0"/>
              <a:t> (2)</a:t>
            </a:r>
          </a:p>
        </p:txBody>
      </p:sp>
      <p:sp>
        <p:nvSpPr>
          <p:cNvPr id="72" name="Текстово поле 71"/>
          <p:cNvSpPr txBox="1"/>
          <p:nvPr/>
        </p:nvSpPr>
        <p:spPr>
          <a:xfrm>
            <a:off x="4932040" y="4654877"/>
            <a:ext cx="240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 9 да идва от 3: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bg-BG" dirty="0" smtClean="0"/>
              <a:t> -&gt; </a:t>
            </a:r>
            <a:r>
              <a:rPr lang="bg-BG" dirty="0" smtClean="0">
                <a:solidFill>
                  <a:srgbClr val="FF0000"/>
                </a:solidFill>
              </a:rPr>
              <a:t>9</a:t>
            </a:r>
            <a:r>
              <a:rPr lang="bg-BG" dirty="0" smtClean="0"/>
              <a:t> (2)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4932040" y="1875311"/>
            <a:ext cx="1645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Получи се път</a:t>
            </a:r>
          </a:p>
          <a:p>
            <a:r>
              <a:rPr lang="bg-BG" b="1" dirty="0" smtClean="0">
                <a:solidFill>
                  <a:srgbClr val="FF0000"/>
                </a:solidFill>
              </a:rPr>
              <a:t>3</a:t>
            </a:r>
            <a:r>
              <a:rPr lang="bg-BG" b="1" dirty="0" smtClean="0"/>
              <a:t> -&gt; </a:t>
            </a:r>
            <a:r>
              <a:rPr lang="bg-BG" b="1" dirty="0" smtClean="0">
                <a:solidFill>
                  <a:srgbClr val="FF0000"/>
                </a:solidFill>
              </a:rPr>
              <a:t>9 </a:t>
            </a:r>
            <a:r>
              <a:rPr lang="bg-BG" b="1" dirty="0" smtClean="0"/>
              <a:t>-&gt;</a:t>
            </a:r>
            <a:r>
              <a:rPr lang="bg-BG" b="1" dirty="0" smtClean="0">
                <a:solidFill>
                  <a:srgbClr val="FF0000"/>
                </a:solidFill>
              </a:rPr>
              <a:t> 2 </a:t>
            </a:r>
            <a:r>
              <a:rPr lang="bg-BG" b="1" dirty="0" smtClean="0"/>
              <a:t>-&gt;</a:t>
            </a:r>
            <a:r>
              <a:rPr lang="bg-BG" b="1" dirty="0" smtClean="0">
                <a:solidFill>
                  <a:srgbClr val="FF0000"/>
                </a:solidFill>
              </a:rPr>
              <a:t> 10</a:t>
            </a:r>
          </a:p>
          <a:p>
            <a:endParaRPr lang="bg-BG" dirty="0"/>
          </a:p>
        </p:txBody>
      </p:sp>
      <p:cxnSp>
        <p:nvCxnSpPr>
          <p:cNvPr id="68" name="Съединител &quot;права стрелка&quot; 67"/>
          <p:cNvCxnSpPr>
            <a:stCxn id="43" idx="2"/>
            <a:endCxn id="36" idx="6"/>
          </p:cNvCxnSpPr>
          <p:nvPr/>
        </p:nvCxnSpPr>
        <p:spPr>
          <a:xfrm flipH="1">
            <a:off x="1431943" y="1736812"/>
            <a:ext cx="979817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6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5" grpId="0"/>
      <p:bldP spid="71" grpId="0"/>
      <p:bldP spid="72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71" name="Право съединение 70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71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Текстово поле 72"/>
          <p:cNvSpPr txBox="1"/>
          <p:nvPr/>
        </p:nvSpPr>
        <p:spPr>
          <a:xfrm>
            <a:off x="4860032" y="936016"/>
            <a:ext cx="2471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Резултатът дотук е това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7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Съединител &quot;права стрелка&quot; 65"/>
          <p:cNvCxnSpPr>
            <a:stCxn id="43" idx="2"/>
            <a:endCxn id="37" idx="6"/>
          </p:cNvCxnSpPr>
          <p:nvPr/>
        </p:nvCxnSpPr>
        <p:spPr>
          <a:xfrm flipH="1">
            <a:off x="1431943" y="1736812"/>
            <a:ext cx="979817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71" name="Право съединение 70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Текстово поле 72"/>
          <p:cNvSpPr txBox="1"/>
          <p:nvPr/>
        </p:nvSpPr>
        <p:spPr>
          <a:xfrm>
            <a:off x="4860032" y="508030"/>
            <a:ext cx="316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Маркираме следващия връх 4</a:t>
            </a:r>
            <a:endParaRPr lang="bg-BG" dirty="0"/>
          </a:p>
        </p:txBody>
      </p:sp>
      <p:cxnSp>
        <p:nvCxnSpPr>
          <p:cNvPr id="4" name="Съединител &quot;права стрелка&quot; 3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 поле 4"/>
          <p:cNvSpPr txBox="1"/>
          <p:nvPr/>
        </p:nvSpPr>
        <p:spPr>
          <a:xfrm>
            <a:off x="4485399" y="101966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4 -&gt; 9 (3)</a:t>
            </a:r>
            <a:endParaRPr lang="bg-BG" dirty="0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012160" y="1019660"/>
            <a:ext cx="287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 отива в 9, който идва от 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251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Съединител &quot;права стрелка&quot; 65"/>
          <p:cNvCxnSpPr>
            <a:stCxn id="43" idx="2"/>
            <a:endCxn id="37" idx="6"/>
          </p:cNvCxnSpPr>
          <p:nvPr/>
        </p:nvCxnSpPr>
        <p:spPr>
          <a:xfrm flipH="1">
            <a:off x="1431943" y="1736812"/>
            <a:ext cx="979817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71" name="Право съединение 70"/>
          <p:cNvCxnSpPr/>
          <p:nvPr/>
        </p:nvCxnSpPr>
        <p:spPr>
          <a:xfrm>
            <a:off x="1475656" y="1772816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71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Текстово поле 72"/>
          <p:cNvSpPr txBox="1"/>
          <p:nvPr/>
        </p:nvSpPr>
        <p:spPr>
          <a:xfrm>
            <a:off x="4860032" y="508030"/>
            <a:ext cx="20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Маркираме връх 3</a:t>
            </a:r>
            <a:endParaRPr lang="bg-BG" dirty="0"/>
          </a:p>
        </p:txBody>
      </p:sp>
      <p:cxnSp>
        <p:nvCxnSpPr>
          <p:cNvPr id="4" name="Съединител &quot;права стрелка&quot; 3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 поле 4"/>
          <p:cNvSpPr txBox="1"/>
          <p:nvPr/>
        </p:nvSpPr>
        <p:spPr>
          <a:xfrm>
            <a:off x="4485399" y="1019660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4 -&gt; 9 (3)</a:t>
            </a:r>
          </a:p>
          <a:p>
            <a:r>
              <a:rPr lang="bg-BG" dirty="0" smtClean="0"/>
              <a:t>3 -&gt;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20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634050" y="629980"/>
            <a:ext cx="775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Идеята е следната:</a:t>
            </a:r>
          </a:p>
          <a:p>
            <a:endParaRPr lang="bg-BG" dirty="0" smtClean="0"/>
          </a:p>
          <a:p>
            <a:pPr algn="just"/>
            <a:r>
              <a:rPr lang="bg-BG" dirty="0" smtClean="0"/>
              <a:t>Ще обходим всеки връх от левия  дял по възходящ ред на номера, като се опитваме да го съчетаем /свържем/ с оцветено ребро с друг връх от десния.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634050" y="1972888"/>
            <a:ext cx="775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Как ще се случва това?</a:t>
            </a: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34051" y="2564904"/>
            <a:ext cx="7754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Ако върхът отляво, до който сме стигнали, е свързан с връх отдясно, който </a:t>
            </a:r>
            <a:r>
              <a:rPr lang="bg-BG" b="1" dirty="0" smtClean="0"/>
              <a:t>не участва</a:t>
            </a:r>
            <a:r>
              <a:rPr lang="bg-BG" dirty="0" smtClean="0"/>
              <a:t> в </a:t>
            </a:r>
            <a:r>
              <a:rPr lang="bg-BG" dirty="0" err="1" smtClean="0"/>
              <a:t>двойкосъчетание</a:t>
            </a:r>
            <a:r>
              <a:rPr lang="bg-BG" dirty="0"/>
              <a:t> </a:t>
            </a:r>
            <a:r>
              <a:rPr lang="bg-BG" dirty="0" smtClean="0"/>
              <a:t>-&gt; оцветяваме реброто и приключваме с този връх.</a:t>
            </a:r>
            <a:endParaRPr lang="bg-BG" dirty="0"/>
          </a:p>
        </p:txBody>
      </p:sp>
      <p:sp>
        <p:nvSpPr>
          <p:cNvPr id="27" name="Стрелка надясно 26"/>
          <p:cNvSpPr/>
          <p:nvPr/>
        </p:nvSpPr>
        <p:spPr>
          <a:xfrm>
            <a:off x="3668266" y="5373216"/>
            <a:ext cx="831726" cy="51573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Текстово поле 33"/>
          <p:cNvSpPr txBox="1"/>
          <p:nvPr/>
        </p:nvSpPr>
        <p:spPr>
          <a:xfrm>
            <a:off x="634051" y="3645024"/>
            <a:ext cx="7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Освен това на всеки връх отдясно ще запишем с кой връх отляво е съчетан. Ако няма такъв, казваме, че е </a:t>
            </a:r>
            <a:r>
              <a:rPr lang="bg-BG" b="1" i="1" dirty="0" smtClean="0"/>
              <a:t>свободен</a:t>
            </a:r>
            <a:r>
              <a:rPr lang="bg-BG" dirty="0" smtClean="0"/>
              <a:t> и пишем 0.</a:t>
            </a:r>
            <a:endParaRPr lang="bg-BG" dirty="0"/>
          </a:p>
        </p:txBody>
      </p:sp>
      <p:grpSp>
        <p:nvGrpSpPr>
          <p:cNvPr id="21" name="Групиране 20"/>
          <p:cNvGrpSpPr/>
          <p:nvPr/>
        </p:nvGrpSpPr>
        <p:grpSpPr>
          <a:xfrm>
            <a:off x="898127" y="4313771"/>
            <a:ext cx="2530864" cy="2102811"/>
            <a:chOff x="898127" y="4313771"/>
            <a:chExt cx="2530864" cy="2102811"/>
          </a:xfrm>
        </p:grpSpPr>
        <p:sp>
          <p:nvSpPr>
            <p:cNvPr id="9" name="Овал 8"/>
            <p:cNvSpPr/>
            <p:nvPr/>
          </p:nvSpPr>
          <p:spPr>
            <a:xfrm>
              <a:off x="898127" y="5393891"/>
              <a:ext cx="576064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lang="bg-BG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1" name="Право съединение 10"/>
            <p:cNvCxnSpPr>
              <a:stCxn id="9" idx="6"/>
            </p:cNvCxnSpPr>
            <p:nvPr/>
          </p:nvCxnSpPr>
          <p:spPr>
            <a:xfrm>
              <a:off x="1474191" y="5645919"/>
              <a:ext cx="9798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/>
            <p:cNvSpPr/>
            <p:nvPr/>
          </p:nvSpPr>
          <p:spPr>
            <a:xfrm>
              <a:off x="2454008" y="5393891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13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3" name="Право съединение 12"/>
            <p:cNvCxnSpPr>
              <a:endCxn id="12" idx="2"/>
            </p:cNvCxnSpPr>
            <p:nvPr/>
          </p:nvCxnSpPr>
          <p:spPr>
            <a:xfrm>
              <a:off x="1169469" y="4618900"/>
              <a:ext cx="1284539" cy="1027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аво съединение 15"/>
            <p:cNvCxnSpPr>
              <a:endCxn id="12" idx="2"/>
            </p:cNvCxnSpPr>
            <p:nvPr/>
          </p:nvCxnSpPr>
          <p:spPr>
            <a:xfrm flipV="1">
              <a:off x="1169469" y="5645919"/>
              <a:ext cx="1284539" cy="770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аво съединение 18"/>
            <p:cNvCxnSpPr>
              <a:endCxn id="12" idx="2"/>
            </p:cNvCxnSpPr>
            <p:nvPr/>
          </p:nvCxnSpPr>
          <p:spPr>
            <a:xfrm>
              <a:off x="1701559" y="4313771"/>
              <a:ext cx="752449" cy="1332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Текстово поле 40"/>
            <p:cNvSpPr txBox="1"/>
            <p:nvPr/>
          </p:nvSpPr>
          <p:spPr>
            <a:xfrm>
              <a:off x="3127305" y="5528615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/>
                <a:t>0</a:t>
              </a:r>
            </a:p>
          </p:txBody>
        </p:sp>
      </p:grpSp>
      <p:grpSp>
        <p:nvGrpSpPr>
          <p:cNvPr id="22" name="Групиране 21"/>
          <p:cNvGrpSpPr/>
          <p:nvPr/>
        </p:nvGrpSpPr>
        <p:grpSpPr>
          <a:xfrm>
            <a:off x="5707980" y="4313771"/>
            <a:ext cx="2553568" cy="2102811"/>
            <a:chOff x="5707980" y="4313771"/>
            <a:chExt cx="2553568" cy="2102811"/>
          </a:xfrm>
        </p:grpSpPr>
        <p:sp>
          <p:nvSpPr>
            <p:cNvPr id="28" name="Овал 27"/>
            <p:cNvSpPr/>
            <p:nvPr/>
          </p:nvSpPr>
          <p:spPr>
            <a:xfrm>
              <a:off x="5707980" y="5393891"/>
              <a:ext cx="576064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lang="bg-BG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9" name="Право съединение 28"/>
            <p:cNvCxnSpPr>
              <a:stCxn id="28" idx="6"/>
            </p:cNvCxnSpPr>
            <p:nvPr/>
          </p:nvCxnSpPr>
          <p:spPr>
            <a:xfrm>
              <a:off x="6284044" y="5645919"/>
              <a:ext cx="97981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/>
            <p:cNvSpPr/>
            <p:nvPr/>
          </p:nvSpPr>
          <p:spPr>
            <a:xfrm>
              <a:off x="7263861" y="5393891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13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1" name="Право съединение 30"/>
            <p:cNvCxnSpPr>
              <a:endCxn id="30" idx="2"/>
            </p:cNvCxnSpPr>
            <p:nvPr/>
          </p:nvCxnSpPr>
          <p:spPr>
            <a:xfrm>
              <a:off x="5979322" y="4618900"/>
              <a:ext cx="1284539" cy="1027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аво съединение 31"/>
            <p:cNvCxnSpPr>
              <a:endCxn id="30" idx="2"/>
            </p:cNvCxnSpPr>
            <p:nvPr/>
          </p:nvCxnSpPr>
          <p:spPr>
            <a:xfrm flipV="1">
              <a:off x="5979322" y="5645919"/>
              <a:ext cx="1284539" cy="770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аво съединение 32"/>
            <p:cNvCxnSpPr>
              <a:endCxn id="30" idx="2"/>
            </p:cNvCxnSpPr>
            <p:nvPr/>
          </p:nvCxnSpPr>
          <p:spPr>
            <a:xfrm>
              <a:off x="6511412" y="4313771"/>
              <a:ext cx="752449" cy="1332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Текстово поле 41"/>
            <p:cNvSpPr txBox="1"/>
            <p:nvPr/>
          </p:nvSpPr>
          <p:spPr>
            <a:xfrm>
              <a:off x="7959862" y="5461253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7" grpId="0" animBg="1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Съединител &quot;права стрелка&quot; 65"/>
          <p:cNvCxnSpPr>
            <a:stCxn id="43" idx="2"/>
            <a:endCxn id="37" idx="6"/>
          </p:cNvCxnSpPr>
          <p:nvPr/>
        </p:nvCxnSpPr>
        <p:spPr>
          <a:xfrm flipH="1">
            <a:off x="1431943" y="1736812"/>
            <a:ext cx="979817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71" name="Право съединение 70"/>
          <p:cNvCxnSpPr/>
          <p:nvPr/>
        </p:nvCxnSpPr>
        <p:spPr>
          <a:xfrm>
            <a:off x="1475656" y="1772816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71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Съединител &quot;права стрелка&quot; 3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 поле 4"/>
          <p:cNvSpPr txBox="1"/>
          <p:nvPr/>
        </p:nvSpPr>
        <p:spPr>
          <a:xfrm>
            <a:off x="4485399" y="1019660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4 -&gt; 9 (3)</a:t>
            </a:r>
          </a:p>
          <a:p>
            <a:r>
              <a:rPr lang="bg-BG" dirty="0" smtClean="0"/>
              <a:t>3 -&gt; 9 (3)</a:t>
            </a:r>
            <a:endParaRPr lang="bg-BG" dirty="0"/>
          </a:p>
        </p:txBody>
      </p:sp>
      <p:cxnSp>
        <p:nvCxnSpPr>
          <p:cNvPr id="3" name="Съединител &quot;права стрелка&quot; 2"/>
          <p:cNvCxnSpPr/>
          <p:nvPr/>
        </p:nvCxnSpPr>
        <p:spPr>
          <a:xfrm flipV="1">
            <a:off x="1431943" y="1772816"/>
            <a:ext cx="763793" cy="64807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3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Съединител &quot;права стрелка&quot; 65"/>
          <p:cNvCxnSpPr>
            <a:stCxn id="43" idx="2"/>
            <a:endCxn id="37" idx="6"/>
          </p:cNvCxnSpPr>
          <p:nvPr/>
        </p:nvCxnSpPr>
        <p:spPr>
          <a:xfrm flipH="1">
            <a:off x="1431943" y="1736812"/>
            <a:ext cx="979817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71" name="Право съединение 70"/>
          <p:cNvCxnSpPr/>
          <p:nvPr/>
        </p:nvCxnSpPr>
        <p:spPr>
          <a:xfrm>
            <a:off x="1475656" y="1772816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71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Съединител &quot;права стрелка&quot; 3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 поле 4"/>
          <p:cNvSpPr txBox="1"/>
          <p:nvPr/>
        </p:nvSpPr>
        <p:spPr>
          <a:xfrm>
            <a:off x="4485399" y="101966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4 -&gt; 9 (3)</a:t>
            </a:r>
          </a:p>
          <a:p>
            <a:r>
              <a:rPr lang="bg-BG" dirty="0" smtClean="0"/>
              <a:t>3 -&gt; 12 (0)</a:t>
            </a:r>
            <a:endParaRPr lang="bg-BG" dirty="0"/>
          </a:p>
        </p:txBody>
      </p:sp>
      <p:cxnSp>
        <p:nvCxnSpPr>
          <p:cNvPr id="3" name="Съединител &quot;права стрелка&quot; 2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8"/>
          <p:cNvSpPr txBox="1"/>
          <p:nvPr/>
        </p:nvSpPr>
        <p:spPr>
          <a:xfrm>
            <a:off x="4485399" y="1988840"/>
            <a:ext cx="332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Открихме свободен връх.</a:t>
            </a:r>
          </a:p>
          <a:p>
            <a:r>
              <a:rPr lang="bg-BG" dirty="0"/>
              <a:t>П</a:t>
            </a:r>
            <a:r>
              <a:rPr lang="bg-BG" dirty="0" smtClean="0"/>
              <a:t>роменяме 12 и 3 от кой идват:</a:t>
            </a:r>
            <a:endParaRPr lang="bg-BG" dirty="0"/>
          </a:p>
        </p:txBody>
      </p:sp>
      <p:sp>
        <p:nvSpPr>
          <p:cNvPr id="67" name="Текстово поле 66"/>
          <p:cNvSpPr txBox="1"/>
          <p:nvPr/>
        </p:nvSpPr>
        <p:spPr>
          <a:xfrm>
            <a:off x="4637799" y="3140968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4</a:t>
            </a:r>
            <a:r>
              <a:rPr lang="bg-BG" dirty="0" smtClean="0"/>
              <a:t> -&gt; </a:t>
            </a:r>
            <a:r>
              <a:rPr lang="bg-BG" b="1" dirty="0" smtClean="0">
                <a:solidFill>
                  <a:srgbClr val="FF0000"/>
                </a:solidFill>
              </a:rPr>
              <a:t>9</a:t>
            </a:r>
            <a:r>
              <a:rPr lang="bg-BG" dirty="0" smtClean="0"/>
              <a:t> (3)</a:t>
            </a:r>
          </a:p>
          <a:p>
            <a:r>
              <a:rPr lang="bg-BG" b="1" dirty="0" smtClean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r>
              <a:rPr lang="bg-BG" dirty="0" smtClean="0"/>
              <a:t>-&gt; </a:t>
            </a:r>
            <a:r>
              <a:rPr lang="bg-BG" b="1" dirty="0" smtClean="0">
                <a:solidFill>
                  <a:srgbClr val="FF0000"/>
                </a:solidFill>
              </a:rPr>
              <a:t>12</a:t>
            </a:r>
            <a:r>
              <a:rPr lang="bg-BG" dirty="0" smtClean="0"/>
              <a:t> (0)</a:t>
            </a:r>
            <a:endParaRPr lang="bg-BG" dirty="0"/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5940152" y="1300118"/>
            <a:ext cx="281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Следващия съсед на 3 е 12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43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08720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71" name="Право съединение 70"/>
          <p:cNvCxnSpPr/>
          <p:nvPr/>
        </p:nvCxnSpPr>
        <p:spPr>
          <a:xfrm>
            <a:off x="1475656" y="1772816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71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аво съединение 66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4283968" y="692696"/>
            <a:ext cx="277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Дотук това е положението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61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08720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71" name="Право съединение 70"/>
          <p:cNvCxnSpPr/>
          <p:nvPr/>
        </p:nvCxnSpPr>
        <p:spPr>
          <a:xfrm>
            <a:off x="1475656" y="1772816"/>
            <a:ext cx="979817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71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аво съединение 66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4283968" y="692696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Отиваме на 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34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Право съединение 71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70"/>
          <p:cNvCxnSpPr>
            <a:stCxn id="73" idx="6"/>
            <a:endCxn id="44" idx="2"/>
          </p:cNvCxnSpPr>
          <p:nvPr/>
        </p:nvCxnSpPr>
        <p:spPr>
          <a:xfrm>
            <a:off x="1417296" y="1736812"/>
            <a:ext cx="994464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ъединител &quot;права стрелка&quot; 6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ъединител &quot;права стрелка&quot; 73"/>
          <p:cNvCxnSpPr>
            <a:stCxn id="44" idx="2"/>
            <a:endCxn id="73" idx="6"/>
          </p:cNvCxnSpPr>
          <p:nvPr/>
        </p:nvCxnSpPr>
        <p:spPr>
          <a:xfrm flipH="1" flipV="1">
            <a:off x="1417296" y="1736812"/>
            <a:ext cx="994464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ъединител &quot;права стрелка&quot; 75"/>
          <p:cNvCxnSpPr>
            <a:stCxn id="73" idx="6"/>
            <a:endCxn id="43" idx="2"/>
          </p:cNvCxnSpPr>
          <p:nvPr/>
        </p:nvCxnSpPr>
        <p:spPr>
          <a:xfrm>
            <a:off x="1417296" y="1736812"/>
            <a:ext cx="9944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ъединител &quot;права стрелка&quot; 76"/>
          <p:cNvCxnSpPr>
            <a:stCxn id="43" idx="2"/>
            <a:endCxn id="38" idx="6"/>
          </p:cNvCxnSpPr>
          <p:nvPr/>
        </p:nvCxnSpPr>
        <p:spPr>
          <a:xfrm flipH="1">
            <a:off x="1431943" y="1736812"/>
            <a:ext cx="979817" cy="17339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67" name="Право съединение 66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4427984" y="1196752"/>
            <a:ext cx="143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Получава се:</a:t>
            </a:r>
            <a:endParaRPr lang="bg-BG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572000" y="173681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  <a:endParaRPr lang="bg-BG" dirty="0"/>
          </a:p>
        </p:txBody>
      </p:sp>
      <p:sp>
        <p:nvSpPr>
          <p:cNvPr id="69" name="Текстово поле 68"/>
          <p:cNvSpPr txBox="1"/>
          <p:nvPr/>
        </p:nvSpPr>
        <p:spPr>
          <a:xfrm>
            <a:off x="4577319" y="219703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2 -&gt; 9 (4)</a:t>
            </a:r>
            <a:endParaRPr lang="bg-BG" dirty="0"/>
          </a:p>
        </p:txBody>
      </p:sp>
      <p:sp>
        <p:nvSpPr>
          <p:cNvPr id="73" name="Овал 72"/>
          <p:cNvSpPr/>
          <p:nvPr/>
        </p:nvSpPr>
        <p:spPr>
          <a:xfrm>
            <a:off x="841232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5" name="Текстово поле 74"/>
          <p:cNvSpPr txBox="1"/>
          <p:nvPr/>
        </p:nvSpPr>
        <p:spPr>
          <a:xfrm>
            <a:off x="4558352" y="2627620"/>
            <a:ext cx="31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Спираме, защото има само връзката</a:t>
            </a:r>
          </a:p>
          <a:p>
            <a:r>
              <a:rPr lang="bg-BG" dirty="0" smtClean="0"/>
              <a:t>4 -&gt; 9</a:t>
            </a:r>
          </a:p>
          <a:p>
            <a:r>
              <a:rPr lang="bg-BG" dirty="0" smtClean="0"/>
              <a:t>Рекурсията се връща в 2</a:t>
            </a:r>
          </a:p>
        </p:txBody>
      </p:sp>
      <p:cxnSp>
        <p:nvCxnSpPr>
          <p:cNvPr id="52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19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/>
      <p:bldP spid="73" grpId="0" animBg="1"/>
      <p:bldP spid="7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ъединител &quot;права стрелка&quot; 6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ъединител &quot;права стрелка&quot; 73"/>
          <p:cNvCxnSpPr>
            <a:stCxn id="44" idx="2"/>
            <a:endCxn id="73" idx="6"/>
          </p:cNvCxnSpPr>
          <p:nvPr/>
        </p:nvCxnSpPr>
        <p:spPr>
          <a:xfrm flipH="1" flipV="1">
            <a:off x="1417296" y="1736812"/>
            <a:ext cx="994464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72" name="Право съединение 71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аво съединение 66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572000" y="93601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  <a:endParaRPr lang="bg-BG" dirty="0"/>
          </a:p>
        </p:txBody>
      </p:sp>
      <p:sp>
        <p:nvSpPr>
          <p:cNvPr id="69" name="Текстово поле 68"/>
          <p:cNvSpPr txBox="1"/>
          <p:nvPr/>
        </p:nvSpPr>
        <p:spPr>
          <a:xfrm>
            <a:off x="4577319" y="1367480"/>
            <a:ext cx="417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2 -&gt; 14 (0) – рекурсията се връща намерихме свободен връх</a:t>
            </a:r>
            <a:endParaRPr lang="bg-BG" dirty="0"/>
          </a:p>
        </p:txBody>
      </p:sp>
      <p:sp>
        <p:nvSpPr>
          <p:cNvPr id="73" name="Овал 72"/>
          <p:cNvSpPr/>
          <p:nvPr/>
        </p:nvSpPr>
        <p:spPr>
          <a:xfrm>
            <a:off x="841232" y="148478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6" name="Съединител &quot;права стрелка&quot; 75"/>
          <p:cNvCxnSpPr>
            <a:stCxn id="73" idx="6"/>
            <a:endCxn id="48" idx="1"/>
          </p:cNvCxnSpPr>
          <p:nvPr/>
        </p:nvCxnSpPr>
        <p:spPr>
          <a:xfrm>
            <a:off x="1417296" y="1736812"/>
            <a:ext cx="1078827" cy="399825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Текстово поле 77"/>
          <p:cNvSpPr txBox="1"/>
          <p:nvPr/>
        </p:nvSpPr>
        <p:spPr>
          <a:xfrm>
            <a:off x="4577319" y="314096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5</a:t>
            </a:r>
            <a:r>
              <a:rPr lang="bg-BG" dirty="0" smtClean="0"/>
              <a:t>-&gt; </a:t>
            </a:r>
            <a:r>
              <a:rPr lang="bg-BG" b="1" dirty="0" smtClean="0">
                <a:solidFill>
                  <a:srgbClr val="FF0000"/>
                </a:solidFill>
              </a:rPr>
              <a:t>10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79" name="Текстово поле 78"/>
          <p:cNvSpPr txBox="1"/>
          <p:nvPr/>
        </p:nvSpPr>
        <p:spPr>
          <a:xfrm>
            <a:off x="4572000" y="42228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2</a:t>
            </a:r>
            <a:r>
              <a:rPr lang="bg-BG" dirty="0" smtClean="0"/>
              <a:t> -&gt; </a:t>
            </a:r>
            <a:r>
              <a:rPr lang="bg-BG" b="1" dirty="0" smtClean="0">
                <a:solidFill>
                  <a:srgbClr val="FF0000"/>
                </a:solidFill>
              </a:rPr>
              <a:t>14 </a:t>
            </a:r>
            <a:r>
              <a:rPr lang="bg-BG" dirty="0" smtClean="0"/>
              <a:t>(0)</a:t>
            </a:r>
          </a:p>
        </p:txBody>
      </p:sp>
      <p:sp>
        <p:nvSpPr>
          <p:cNvPr id="80" name="Текстово поле 79"/>
          <p:cNvSpPr txBox="1"/>
          <p:nvPr/>
        </p:nvSpPr>
        <p:spPr>
          <a:xfrm>
            <a:off x="4477984" y="2054204"/>
            <a:ext cx="332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Отдолу-нагоре променяме 1</a:t>
            </a:r>
            <a:r>
              <a:rPr lang="en-US" dirty="0" smtClean="0"/>
              <a:t>4</a:t>
            </a:r>
            <a:r>
              <a:rPr lang="bg-BG" dirty="0" smtClean="0"/>
              <a:t> и 10 от кой идват:</a:t>
            </a:r>
            <a:endParaRPr lang="bg-BG" dirty="0"/>
          </a:p>
        </p:txBody>
      </p:sp>
      <p:sp>
        <p:nvSpPr>
          <p:cNvPr id="82" name="Текстово поле 81"/>
          <p:cNvSpPr txBox="1"/>
          <p:nvPr/>
        </p:nvSpPr>
        <p:spPr>
          <a:xfrm>
            <a:off x="3289504" y="243453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5</a:t>
            </a:r>
            <a:endParaRPr lang="bg-BG" dirty="0"/>
          </a:p>
        </p:txBody>
      </p:sp>
      <p:sp>
        <p:nvSpPr>
          <p:cNvPr id="75" name="Текстово поле 74"/>
          <p:cNvSpPr txBox="1"/>
          <p:nvPr/>
        </p:nvSpPr>
        <p:spPr>
          <a:xfrm>
            <a:off x="3277413" y="574693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99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/>
      <p:bldP spid="79" grpId="0"/>
      <p:bldP spid="82" grpId="0" animBg="1"/>
      <p:bldP spid="7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5</a:t>
            </a:r>
          </a:p>
        </p:txBody>
      </p:sp>
      <p:cxnSp>
        <p:nvCxnSpPr>
          <p:cNvPr id="71" name="Право съединение 70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71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аво съединение 66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73" name="Овал 72"/>
          <p:cNvSpPr/>
          <p:nvPr/>
        </p:nvSpPr>
        <p:spPr>
          <a:xfrm>
            <a:off x="841232" y="148478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1" name="Текстово поле 80"/>
          <p:cNvSpPr txBox="1"/>
          <p:nvPr/>
        </p:nvSpPr>
        <p:spPr>
          <a:xfrm>
            <a:off x="3277413" y="574693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cxnSp>
        <p:nvCxnSpPr>
          <p:cNvPr id="75" name="Право съединение 74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/>
          <p:cNvSpPr txBox="1"/>
          <p:nvPr/>
        </p:nvSpPr>
        <p:spPr>
          <a:xfrm>
            <a:off x="4427984" y="944724"/>
            <a:ext cx="27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Двойките до този момент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77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5</a:t>
            </a:r>
          </a:p>
        </p:txBody>
      </p:sp>
      <p:cxnSp>
        <p:nvCxnSpPr>
          <p:cNvPr id="71" name="Право съединение 70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Право съединение 71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Право съединение 66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73" name="Овал 72"/>
          <p:cNvSpPr/>
          <p:nvPr/>
        </p:nvSpPr>
        <p:spPr>
          <a:xfrm>
            <a:off x="841232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1" name="Текстово поле 80"/>
          <p:cNvSpPr txBox="1"/>
          <p:nvPr/>
        </p:nvSpPr>
        <p:spPr>
          <a:xfrm>
            <a:off x="3277413" y="574693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cxnSp>
        <p:nvCxnSpPr>
          <p:cNvPr id="75" name="Право съединение 74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4716016" y="69269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6 – 11 (0)</a:t>
            </a:r>
          </a:p>
          <a:p>
            <a:endParaRPr lang="bg-BG" dirty="0"/>
          </a:p>
          <a:p>
            <a:r>
              <a:rPr lang="bg-BG" dirty="0" smtClean="0"/>
              <a:t>Свързваме 11 с 6</a:t>
            </a:r>
            <a:endParaRPr lang="bg-BG" dirty="0"/>
          </a:p>
        </p:txBody>
      </p:sp>
      <p:cxnSp>
        <p:nvCxnSpPr>
          <p:cNvPr id="4" name="Съединител &quot;права стрелка&quot; 3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5</a:t>
            </a:r>
          </a:p>
        </p:txBody>
      </p:sp>
      <p:cxnSp>
        <p:nvCxnSpPr>
          <p:cNvPr id="71" name="Право съединение 70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Право съединение 71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Право съединение 66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73" name="Овал 72"/>
          <p:cNvSpPr/>
          <p:nvPr/>
        </p:nvSpPr>
        <p:spPr>
          <a:xfrm>
            <a:off x="841232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1" name="Текстово поле 80"/>
          <p:cNvSpPr txBox="1"/>
          <p:nvPr/>
        </p:nvSpPr>
        <p:spPr>
          <a:xfrm>
            <a:off x="3277413" y="574693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cxnSp>
        <p:nvCxnSpPr>
          <p:cNvPr id="75" name="Право съединение 74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4499992" y="631583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Маркираме последния връх 7</a:t>
            </a:r>
            <a:endParaRPr lang="bg-BG" dirty="0"/>
          </a:p>
        </p:txBody>
      </p:sp>
      <p:sp>
        <p:nvSpPr>
          <p:cNvPr id="66" name="Текстово поле 65"/>
          <p:cNvSpPr txBox="1"/>
          <p:nvPr/>
        </p:nvSpPr>
        <p:spPr>
          <a:xfrm>
            <a:off x="3277413" y="328033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6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33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Съединител &quot;права стрелка&quot; 8"/>
          <p:cNvCxnSpPr>
            <a:stCxn id="43" idx="2"/>
            <a:endCxn id="38" idx="6"/>
          </p:cNvCxnSpPr>
          <p:nvPr/>
        </p:nvCxnSpPr>
        <p:spPr>
          <a:xfrm flipH="1">
            <a:off x="1431943" y="1736812"/>
            <a:ext cx="979817" cy="17339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ъединител &quot;права стрелка&quot; 8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5</a:t>
            </a:r>
          </a:p>
        </p:txBody>
      </p:sp>
      <p:cxnSp>
        <p:nvCxnSpPr>
          <p:cNvPr id="71" name="Право съединение 70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73" name="Овал 72"/>
          <p:cNvSpPr/>
          <p:nvPr/>
        </p:nvSpPr>
        <p:spPr>
          <a:xfrm>
            <a:off x="841232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1" name="Текстово поле 80"/>
          <p:cNvSpPr txBox="1"/>
          <p:nvPr/>
        </p:nvSpPr>
        <p:spPr>
          <a:xfrm>
            <a:off x="3277413" y="574693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cxnSp>
        <p:nvCxnSpPr>
          <p:cNvPr id="75" name="Право съединение 74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Текстово поле 2"/>
          <p:cNvSpPr txBox="1"/>
          <p:nvPr/>
        </p:nvSpPr>
        <p:spPr>
          <a:xfrm>
            <a:off x="4355976" y="1412776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7 -&gt; 12 (3)</a:t>
            </a:r>
          </a:p>
          <a:p>
            <a:r>
              <a:rPr lang="bg-BG" dirty="0" smtClean="0"/>
              <a:t>3 –&gt; 9(4)</a:t>
            </a:r>
          </a:p>
          <a:p>
            <a:r>
              <a:rPr lang="bg-BG" dirty="0" smtClean="0"/>
              <a:t>4 -&gt; 9(4)</a:t>
            </a:r>
          </a:p>
          <a:p>
            <a:r>
              <a:rPr lang="bg-BG" dirty="0" smtClean="0"/>
              <a:t>4 е маркирано и няма повече съседи и се връщаме</a:t>
            </a:r>
          </a:p>
          <a:p>
            <a:r>
              <a:rPr lang="bg-BG" dirty="0" smtClean="0"/>
              <a:t>3 -&gt; ?</a:t>
            </a:r>
          </a:p>
          <a:p>
            <a:r>
              <a:rPr lang="bg-BG" dirty="0" smtClean="0"/>
              <a:t>3 отива в 12, но 12 идва от маркираното 3.</a:t>
            </a:r>
          </a:p>
          <a:p>
            <a:r>
              <a:rPr lang="bg-BG" dirty="0" smtClean="0"/>
              <a:t>Връщаме се на 7, което също няма други съседи и приключваме.</a:t>
            </a:r>
            <a:endParaRPr lang="bg-BG" dirty="0"/>
          </a:p>
        </p:txBody>
      </p:sp>
      <p:sp>
        <p:nvSpPr>
          <p:cNvPr id="66" name="Текстово поле 65"/>
          <p:cNvSpPr txBox="1"/>
          <p:nvPr/>
        </p:nvSpPr>
        <p:spPr>
          <a:xfrm>
            <a:off x="3277413" y="328033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6</a:t>
            </a:r>
            <a:endParaRPr lang="bg-BG" dirty="0"/>
          </a:p>
        </p:txBody>
      </p:sp>
      <p:cxnSp>
        <p:nvCxnSpPr>
          <p:cNvPr id="69" name="Съединител &quot;права стрелка&quot; 8"/>
          <p:cNvCxnSpPr>
            <a:stCxn id="41" idx="7"/>
            <a:endCxn id="46" idx="2"/>
          </p:cNvCxnSpPr>
          <p:nvPr/>
        </p:nvCxnSpPr>
        <p:spPr>
          <a:xfrm flipV="1">
            <a:off x="1347580" y="4257092"/>
            <a:ext cx="1064180" cy="15082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ъединител &quot;права стрелка&quot; 8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Текстово поле 87"/>
          <p:cNvSpPr txBox="1"/>
          <p:nvPr/>
        </p:nvSpPr>
        <p:spPr>
          <a:xfrm>
            <a:off x="4427984" y="54868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Посочете реда, по който ще се обходят върховете</a:t>
            </a:r>
            <a:endParaRPr lang="bg-BG" dirty="0"/>
          </a:p>
        </p:txBody>
      </p:sp>
      <p:cxnSp>
        <p:nvCxnSpPr>
          <p:cNvPr id="60" name="Право съединение 74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Право съединение 50"/>
          <p:cNvCxnSpPr>
            <a:stCxn id="41" idx="7"/>
            <a:endCxn id="46" idx="2"/>
          </p:cNvCxnSpPr>
          <p:nvPr/>
        </p:nvCxnSpPr>
        <p:spPr>
          <a:xfrm flipV="1">
            <a:off x="1347580" y="4257092"/>
            <a:ext cx="1064180" cy="150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50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аво съединение 70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267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 поле 7"/>
          <p:cNvSpPr txBox="1"/>
          <p:nvPr/>
        </p:nvSpPr>
        <p:spPr>
          <a:xfrm>
            <a:off x="755576" y="54868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Ако не е свободен върха отдясно</a:t>
            </a:r>
            <a:r>
              <a:rPr lang="bg-BG" smtClean="0"/>
              <a:t>, вземаме </a:t>
            </a:r>
            <a:r>
              <a:rPr lang="bg-BG" dirty="0" smtClean="0"/>
              <a:t>го, и пускаме програмата рекурсивно в левия връх с който е бил свързан.</a:t>
            </a:r>
            <a:endParaRPr lang="bg-BG" dirty="0"/>
          </a:p>
          <a:p>
            <a:r>
              <a:rPr lang="bg-BG" dirty="0" smtClean="0"/>
              <a:t>Целта е да „преместим“ някое оцветено ребро за да може то да освободи върха отдясно</a:t>
            </a:r>
            <a:endParaRPr lang="bg-BG" dirty="0"/>
          </a:p>
        </p:txBody>
      </p:sp>
      <p:sp>
        <p:nvSpPr>
          <p:cNvPr id="27" name="Стрелка надясно 26"/>
          <p:cNvSpPr/>
          <p:nvPr/>
        </p:nvSpPr>
        <p:spPr>
          <a:xfrm>
            <a:off x="3666368" y="2442218"/>
            <a:ext cx="1193664" cy="55473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8" name="Групиране 57"/>
          <p:cNvGrpSpPr/>
          <p:nvPr/>
        </p:nvGrpSpPr>
        <p:grpSpPr>
          <a:xfrm>
            <a:off x="748051" y="1937257"/>
            <a:ext cx="2532421" cy="1531075"/>
            <a:chOff x="748051" y="1937257"/>
            <a:chExt cx="2532421" cy="1531075"/>
          </a:xfrm>
        </p:grpSpPr>
        <p:sp>
          <p:nvSpPr>
            <p:cNvPr id="9" name="Овал 8"/>
            <p:cNvSpPr/>
            <p:nvPr/>
          </p:nvSpPr>
          <p:spPr>
            <a:xfrm>
              <a:off x="748051" y="2964276"/>
              <a:ext cx="576064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lang="bg-BG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1" name="Право съединение 10"/>
            <p:cNvCxnSpPr>
              <a:stCxn id="9" idx="6"/>
            </p:cNvCxnSpPr>
            <p:nvPr/>
          </p:nvCxnSpPr>
          <p:spPr>
            <a:xfrm>
              <a:off x="1324115" y="3216304"/>
              <a:ext cx="9798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/>
            <p:cNvSpPr/>
            <p:nvPr/>
          </p:nvSpPr>
          <p:spPr>
            <a:xfrm>
              <a:off x="2303932" y="2964276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13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3" name="Право съединение 12"/>
            <p:cNvCxnSpPr>
              <a:stCxn id="24" idx="6"/>
              <a:endCxn id="12" idx="2"/>
            </p:cNvCxnSpPr>
            <p:nvPr/>
          </p:nvCxnSpPr>
          <p:spPr>
            <a:xfrm>
              <a:off x="1324288" y="2189285"/>
              <a:ext cx="979644" cy="1027019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Текстово поле 40"/>
            <p:cNvSpPr txBox="1"/>
            <p:nvPr/>
          </p:nvSpPr>
          <p:spPr>
            <a:xfrm>
              <a:off x="2977229" y="3099000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 smtClean="0"/>
                <a:t>3</a:t>
              </a:r>
              <a:endParaRPr lang="bg-BG" dirty="0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748224" y="1937257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2268062" y="1947923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r>
                <a:rPr lang="bg-BG" sz="1600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Текстово поле 35"/>
            <p:cNvSpPr txBox="1"/>
            <p:nvPr/>
          </p:nvSpPr>
          <p:spPr>
            <a:xfrm>
              <a:off x="2978786" y="2004619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/>
                <a:t>0</a:t>
              </a:r>
            </a:p>
          </p:txBody>
        </p:sp>
        <p:cxnSp>
          <p:nvCxnSpPr>
            <p:cNvPr id="47" name="Право съединение 46"/>
            <p:cNvCxnSpPr>
              <a:stCxn id="24" idx="6"/>
              <a:endCxn id="35" idx="2"/>
            </p:cNvCxnSpPr>
            <p:nvPr/>
          </p:nvCxnSpPr>
          <p:spPr>
            <a:xfrm>
              <a:off x="1324288" y="2189285"/>
              <a:ext cx="943774" cy="1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Стрелка надолу 17"/>
          <p:cNvSpPr/>
          <p:nvPr/>
        </p:nvSpPr>
        <p:spPr>
          <a:xfrm>
            <a:off x="6328392" y="3645024"/>
            <a:ext cx="547864" cy="79208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755576" y="4067779"/>
            <a:ext cx="42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В бяло маркираме посетените върхове за да не може рекурсията да се върне там където вече е била и да зацикли.</a:t>
            </a:r>
          </a:p>
          <a:p>
            <a:r>
              <a:rPr lang="bg-BG" dirty="0" smtClean="0"/>
              <a:t>Зеленото показва къде се намираме в момента.</a:t>
            </a:r>
          </a:p>
        </p:txBody>
      </p:sp>
      <p:grpSp>
        <p:nvGrpSpPr>
          <p:cNvPr id="59" name="Групиране 58"/>
          <p:cNvGrpSpPr/>
          <p:nvPr/>
        </p:nvGrpSpPr>
        <p:grpSpPr>
          <a:xfrm>
            <a:off x="5458725" y="1937257"/>
            <a:ext cx="2532421" cy="1531075"/>
            <a:chOff x="5458725" y="1937257"/>
            <a:chExt cx="2532421" cy="1531075"/>
          </a:xfrm>
        </p:grpSpPr>
        <p:cxnSp>
          <p:nvCxnSpPr>
            <p:cNvPr id="42" name="Съединител &quot;права стрелка&quot; 8"/>
            <p:cNvCxnSpPr>
              <a:stCxn id="39" idx="2"/>
              <a:endCxn id="44" idx="6"/>
            </p:cNvCxnSpPr>
            <p:nvPr/>
          </p:nvCxnSpPr>
          <p:spPr>
            <a:xfrm flipH="1" flipV="1">
              <a:off x="6034962" y="2189285"/>
              <a:ext cx="979644" cy="102701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Овал 36"/>
            <p:cNvSpPr/>
            <p:nvPr/>
          </p:nvSpPr>
          <p:spPr>
            <a:xfrm>
              <a:off x="5458725" y="2964276"/>
              <a:ext cx="576064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lang="bg-BG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Право съединение 37"/>
            <p:cNvCxnSpPr>
              <a:stCxn id="37" idx="6"/>
            </p:cNvCxnSpPr>
            <p:nvPr/>
          </p:nvCxnSpPr>
          <p:spPr>
            <a:xfrm>
              <a:off x="6034789" y="3216304"/>
              <a:ext cx="9798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7014606" y="2964276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13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Право съединение 39"/>
            <p:cNvCxnSpPr>
              <a:stCxn id="44" idx="6"/>
              <a:endCxn id="39" idx="2"/>
            </p:cNvCxnSpPr>
            <p:nvPr/>
          </p:nvCxnSpPr>
          <p:spPr>
            <a:xfrm>
              <a:off x="6034962" y="2189285"/>
              <a:ext cx="979644" cy="1027019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Текстово поле 42"/>
            <p:cNvSpPr txBox="1"/>
            <p:nvPr/>
          </p:nvSpPr>
          <p:spPr>
            <a:xfrm>
              <a:off x="7687903" y="3099000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 smtClean="0"/>
                <a:t>3</a:t>
              </a:r>
              <a:endParaRPr lang="bg-BG" dirty="0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5458898" y="1937257"/>
              <a:ext cx="576064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6978736" y="1947923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r>
                <a:rPr lang="bg-BG" sz="1600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6" name="Текстово поле 45"/>
            <p:cNvSpPr txBox="1"/>
            <p:nvPr/>
          </p:nvSpPr>
          <p:spPr>
            <a:xfrm>
              <a:off x="7689460" y="2004619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/>
                <a:t>0</a:t>
              </a:r>
            </a:p>
          </p:txBody>
        </p:sp>
        <p:cxnSp>
          <p:nvCxnSpPr>
            <p:cNvPr id="48" name="Право съединение 47"/>
            <p:cNvCxnSpPr>
              <a:stCxn id="44" idx="6"/>
              <a:endCxn id="45" idx="2"/>
            </p:cNvCxnSpPr>
            <p:nvPr/>
          </p:nvCxnSpPr>
          <p:spPr>
            <a:xfrm>
              <a:off x="6034962" y="2189285"/>
              <a:ext cx="943774" cy="1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Съединител &quot;права стрелка&quot; 8"/>
            <p:cNvCxnSpPr>
              <a:stCxn id="37" idx="6"/>
              <a:endCxn id="39" idx="2"/>
            </p:cNvCxnSpPr>
            <p:nvPr/>
          </p:nvCxnSpPr>
          <p:spPr>
            <a:xfrm>
              <a:off x="6034789" y="3216304"/>
              <a:ext cx="979817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Групиране 71"/>
          <p:cNvGrpSpPr/>
          <p:nvPr/>
        </p:nvGrpSpPr>
        <p:grpSpPr>
          <a:xfrm>
            <a:off x="5608139" y="4689140"/>
            <a:ext cx="2532421" cy="1531075"/>
            <a:chOff x="5608139" y="4689140"/>
            <a:chExt cx="2532421" cy="1531075"/>
          </a:xfrm>
        </p:grpSpPr>
        <p:sp>
          <p:nvSpPr>
            <p:cNvPr id="49" name="Овал 48"/>
            <p:cNvSpPr/>
            <p:nvPr/>
          </p:nvSpPr>
          <p:spPr>
            <a:xfrm>
              <a:off x="5608139" y="5716159"/>
              <a:ext cx="576064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lang="bg-BG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50" name="Право съединение 49"/>
            <p:cNvCxnSpPr>
              <a:stCxn id="49" idx="6"/>
            </p:cNvCxnSpPr>
            <p:nvPr/>
          </p:nvCxnSpPr>
          <p:spPr>
            <a:xfrm>
              <a:off x="6184203" y="5968187"/>
              <a:ext cx="97981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7164020" y="5716159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13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52" name="Право съединение 51"/>
            <p:cNvCxnSpPr>
              <a:stCxn id="54" idx="6"/>
              <a:endCxn id="51" idx="2"/>
            </p:cNvCxnSpPr>
            <p:nvPr/>
          </p:nvCxnSpPr>
          <p:spPr>
            <a:xfrm>
              <a:off x="6184376" y="4941168"/>
              <a:ext cx="979644" cy="1027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Текстово поле 52"/>
            <p:cNvSpPr txBox="1"/>
            <p:nvPr/>
          </p:nvSpPr>
          <p:spPr>
            <a:xfrm>
              <a:off x="7837317" y="5850883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 smtClean="0"/>
                <a:t>6</a:t>
              </a:r>
              <a:endParaRPr lang="bg-BG" dirty="0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5608312" y="4689140"/>
              <a:ext cx="576064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55" name="Овал 54"/>
            <p:cNvSpPr/>
            <p:nvPr/>
          </p:nvSpPr>
          <p:spPr>
            <a:xfrm>
              <a:off x="7128150" y="4699806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r>
                <a:rPr lang="bg-BG" sz="1600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6" name="Текстово поле 55"/>
            <p:cNvSpPr txBox="1"/>
            <p:nvPr/>
          </p:nvSpPr>
          <p:spPr>
            <a:xfrm>
              <a:off x="7838874" y="4756502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 smtClean="0"/>
                <a:t>3</a:t>
              </a:r>
              <a:endParaRPr lang="bg-BG" dirty="0"/>
            </a:p>
          </p:txBody>
        </p:sp>
        <p:cxnSp>
          <p:nvCxnSpPr>
            <p:cNvPr id="57" name="Право съединение 56"/>
            <p:cNvCxnSpPr>
              <a:stCxn id="54" idx="6"/>
              <a:endCxn id="55" idx="2"/>
            </p:cNvCxnSpPr>
            <p:nvPr/>
          </p:nvCxnSpPr>
          <p:spPr>
            <a:xfrm>
              <a:off x="6184376" y="4941168"/>
              <a:ext cx="943774" cy="1066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Групиране 70"/>
          <p:cNvGrpSpPr/>
          <p:nvPr/>
        </p:nvGrpSpPr>
        <p:grpSpPr>
          <a:xfrm>
            <a:off x="6156176" y="4941168"/>
            <a:ext cx="1023452" cy="1027019"/>
            <a:chOff x="4644008" y="3212976"/>
            <a:chExt cx="1023452" cy="1027019"/>
          </a:xfrm>
        </p:grpSpPr>
        <p:cxnSp>
          <p:nvCxnSpPr>
            <p:cNvPr id="62" name="Съединител &quot;права стрелка&quot; 8"/>
            <p:cNvCxnSpPr/>
            <p:nvPr/>
          </p:nvCxnSpPr>
          <p:spPr>
            <a:xfrm>
              <a:off x="4687643" y="4239995"/>
              <a:ext cx="979817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ъединител &quot;права стрелка&quot; 8"/>
            <p:cNvCxnSpPr/>
            <p:nvPr/>
          </p:nvCxnSpPr>
          <p:spPr>
            <a:xfrm flipH="1" flipV="1">
              <a:off x="4644008" y="3212976"/>
              <a:ext cx="979644" cy="102701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Съединител &quot;права стрелка&quot; 8"/>
            <p:cNvCxnSpPr/>
            <p:nvPr/>
          </p:nvCxnSpPr>
          <p:spPr>
            <a:xfrm>
              <a:off x="4644008" y="3212976"/>
              <a:ext cx="943774" cy="10666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86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8" grpId="1" animBg="1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11760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411760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11760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11760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411760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411760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" name="Право съединение 48"/>
          <p:cNvCxnSpPr>
            <a:stCxn id="35" idx="6"/>
            <a:endCxn id="42" idx="2"/>
          </p:cNvCxnSpPr>
          <p:nvPr/>
        </p:nvCxnSpPr>
        <p:spPr>
          <a:xfrm>
            <a:off x="1454739" y="944724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аво съединение 49"/>
          <p:cNvCxnSpPr>
            <a:stCxn id="35" idx="6"/>
            <a:endCxn id="43" idx="2"/>
          </p:cNvCxnSpPr>
          <p:nvPr/>
        </p:nvCxnSpPr>
        <p:spPr>
          <a:xfrm>
            <a:off x="1454739" y="94472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аво съединение 50"/>
          <p:cNvCxnSpPr>
            <a:stCxn id="36" idx="6"/>
            <a:endCxn id="43" idx="2"/>
          </p:cNvCxnSpPr>
          <p:nvPr/>
        </p:nvCxnSpPr>
        <p:spPr>
          <a:xfrm>
            <a:off x="1431943" y="1736812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аво съединение 51"/>
          <p:cNvCxnSpPr>
            <a:stCxn id="36" idx="6"/>
            <a:endCxn id="44" idx="2"/>
          </p:cNvCxnSpPr>
          <p:nvPr/>
        </p:nvCxnSpPr>
        <p:spPr>
          <a:xfrm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аво съединение 52"/>
          <p:cNvCxnSpPr>
            <a:stCxn id="37" idx="6"/>
            <a:endCxn id="43" idx="2"/>
          </p:cNvCxnSpPr>
          <p:nvPr/>
        </p:nvCxnSpPr>
        <p:spPr>
          <a:xfrm flipV="1">
            <a:off x="1431943" y="1736812"/>
            <a:ext cx="97981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>
            <a:stCxn id="37" idx="6"/>
            <a:endCxn id="46" idx="2"/>
          </p:cNvCxnSpPr>
          <p:nvPr/>
        </p:nvCxnSpPr>
        <p:spPr>
          <a:xfrm>
            <a:off x="1431943" y="2672916"/>
            <a:ext cx="97981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аво съединение 56"/>
          <p:cNvCxnSpPr>
            <a:stCxn id="39" idx="6"/>
            <a:endCxn id="45" idx="2"/>
          </p:cNvCxnSpPr>
          <p:nvPr/>
        </p:nvCxnSpPr>
        <p:spPr>
          <a:xfrm flipV="1">
            <a:off x="1454739" y="3465004"/>
            <a:ext cx="95702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/>
          <p:cNvCxnSpPr>
            <a:stCxn id="40" idx="6"/>
            <a:endCxn id="45" idx="2"/>
          </p:cNvCxnSpPr>
          <p:nvPr/>
        </p:nvCxnSpPr>
        <p:spPr>
          <a:xfrm flipV="1">
            <a:off x="1431943" y="3465004"/>
            <a:ext cx="979817" cy="154534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Право съединение 58"/>
          <p:cNvCxnSpPr>
            <a:stCxn id="40" idx="6"/>
            <a:endCxn id="47" idx="2"/>
          </p:cNvCxnSpPr>
          <p:nvPr/>
        </p:nvCxnSpPr>
        <p:spPr>
          <a:xfrm>
            <a:off x="1431943" y="5010344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аво съединение 59"/>
          <p:cNvCxnSpPr>
            <a:stCxn id="41" idx="6"/>
            <a:endCxn id="46" idx="2"/>
          </p:cNvCxnSpPr>
          <p:nvPr/>
        </p:nvCxnSpPr>
        <p:spPr>
          <a:xfrm flipV="1">
            <a:off x="1431943" y="4257092"/>
            <a:ext cx="979817" cy="168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аво съединение 60"/>
          <p:cNvCxnSpPr>
            <a:stCxn id="35" idx="6"/>
            <a:endCxn id="47" idx="2"/>
          </p:cNvCxnSpPr>
          <p:nvPr/>
        </p:nvCxnSpPr>
        <p:spPr>
          <a:xfrm>
            <a:off x="1454739" y="944724"/>
            <a:ext cx="95702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аво съединение 61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ово поле 62"/>
          <p:cNvSpPr txBox="1"/>
          <p:nvPr/>
        </p:nvSpPr>
        <p:spPr>
          <a:xfrm>
            <a:off x="3275856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64" name="Текстово поле 63"/>
          <p:cNvSpPr txBox="1"/>
          <p:nvPr/>
        </p:nvSpPr>
        <p:spPr>
          <a:xfrm>
            <a:off x="3277413" y="155214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cxnSp>
        <p:nvCxnSpPr>
          <p:cNvPr id="65" name="Право съединение 64"/>
          <p:cNvCxnSpPr/>
          <p:nvPr/>
        </p:nvCxnSpPr>
        <p:spPr>
          <a:xfrm>
            <a:off x="1501201" y="936016"/>
            <a:ext cx="864096" cy="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Текстово поле 69"/>
          <p:cNvSpPr txBox="1"/>
          <p:nvPr/>
        </p:nvSpPr>
        <p:spPr>
          <a:xfrm>
            <a:off x="3275856" y="241159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5</a:t>
            </a:r>
          </a:p>
        </p:txBody>
      </p:sp>
      <p:cxnSp>
        <p:nvCxnSpPr>
          <p:cNvPr id="71" name="Право съединение 70"/>
          <p:cNvCxnSpPr>
            <a:stCxn id="39" idx="6"/>
            <a:endCxn id="44" idx="2"/>
          </p:cNvCxnSpPr>
          <p:nvPr/>
        </p:nvCxnSpPr>
        <p:spPr>
          <a:xfrm flipV="1">
            <a:off x="1454739" y="2672916"/>
            <a:ext cx="957021" cy="1584176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Право съединение 71"/>
          <p:cNvCxnSpPr>
            <a:stCxn id="38" idx="6"/>
            <a:endCxn id="43" idx="2"/>
          </p:cNvCxnSpPr>
          <p:nvPr/>
        </p:nvCxnSpPr>
        <p:spPr>
          <a:xfrm flipV="1">
            <a:off x="1431943" y="1736812"/>
            <a:ext cx="979817" cy="1733944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Право съединение 66"/>
          <p:cNvCxnSpPr>
            <a:stCxn id="46" idx="2"/>
            <a:endCxn id="37" idx="6"/>
          </p:cNvCxnSpPr>
          <p:nvPr/>
        </p:nvCxnSpPr>
        <p:spPr>
          <a:xfrm flipH="1" flipV="1">
            <a:off x="1431943" y="2672916"/>
            <a:ext cx="979817" cy="1584176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Текстово поле 67"/>
          <p:cNvSpPr txBox="1"/>
          <p:nvPr/>
        </p:nvSpPr>
        <p:spPr>
          <a:xfrm>
            <a:off x="3275856" y="406778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73" name="Овал 72"/>
          <p:cNvSpPr/>
          <p:nvPr/>
        </p:nvSpPr>
        <p:spPr>
          <a:xfrm>
            <a:off x="841232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1" name="Текстово поле 80"/>
          <p:cNvSpPr txBox="1"/>
          <p:nvPr/>
        </p:nvSpPr>
        <p:spPr>
          <a:xfrm>
            <a:off x="3277413" y="5746930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cxnSp>
        <p:nvCxnSpPr>
          <p:cNvPr id="75" name="Право съединение 74"/>
          <p:cNvCxnSpPr>
            <a:stCxn id="36" idx="6"/>
            <a:endCxn id="48" idx="1"/>
          </p:cNvCxnSpPr>
          <p:nvPr/>
        </p:nvCxnSpPr>
        <p:spPr>
          <a:xfrm>
            <a:off x="1431943" y="1736812"/>
            <a:ext cx="1064180" cy="3998253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4499992" y="631583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Обходихме всички върхове отляво и програмата приключва. Намерихме максималното двойкосъчетание с големина 6. </a:t>
            </a:r>
            <a:endParaRPr lang="bg-BG" dirty="0"/>
          </a:p>
        </p:txBody>
      </p:sp>
      <p:sp>
        <p:nvSpPr>
          <p:cNvPr id="66" name="Текстово поле 65"/>
          <p:cNvSpPr txBox="1"/>
          <p:nvPr/>
        </p:nvSpPr>
        <p:spPr>
          <a:xfrm>
            <a:off x="3277413" y="328033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241159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М</a:t>
            </a:r>
            <a:r>
              <a:rPr lang="bg-BG" dirty="0" smtClean="0"/>
              <a:t>оже да се докаже че действително алгоритъмът дава оптимален резултат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3881153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Тъй като обхождаме всички върхове от ляво(нека са </a:t>
            </a:r>
            <a:r>
              <a:rPr lang="en-US" dirty="0" smtClean="0"/>
              <a:t>N</a:t>
            </a:r>
            <a:r>
              <a:rPr lang="bg-BG" dirty="0" smtClean="0"/>
              <a:t>)</a:t>
            </a:r>
            <a:r>
              <a:rPr lang="en-US" dirty="0" smtClean="0"/>
              <a:t>, </a:t>
            </a:r>
            <a:r>
              <a:rPr lang="bg-BG" dirty="0" smtClean="0"/>
              <a:t>а рекурсията обхожда всяко ребро най-много веднъж</a:t>
            </a:r>
            <a:r>
              <a:rPr lang="en-US" dirty="0" smtClean="0"/>
              <a:t>,</a:t>
            </a:r>
            <a:r>
              <a:rPr lang="bg-BG" dirty="0" smtClean="0"/>
              <a:t> то сложността на алгоритъма е </a:t>
            </a:r>
            <a:r>
              <a:rPr lang="en-US" dirty="0" smtClean="0"/>
              <a:t>O(NM), </a:t>
            </a:r>
          </a:p>
          <a:p>
            <a:r>
              <a:rPr lang="bg-BG" dirty="0" smtClean="0"/>
              <a:t>където </a:t>
            </a:r>
            <a:r>
              <a:rPr lang="en-US" dirty="0" smtClean="0"/>
              <a:t>M</a:t>
            </a:r>
            <a:r>
              <a:rPr lang="bg-BG" dirty="0" smtClean="0"/>
              <a:t> е броя на ребрата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8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7667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Алгоритъмът носи името на откривателя му </a:t>
            </a:r>
            <a:r>
              <a:rPr lang="en-US" dirty="0" smtClean="0"/>
              <a:t>Harold </a:t>
            </a:r>
            <a:r>
              <a:rPr lang="en-US" b="1" dirty="0" smtClean="0"/>
              <a:t>Kuhn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84600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Ето го и кодът на рекурсията: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250863"/>
            <a:ext cx="82285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 used[N1]</a:t>
            </a:r>
            <a:r>
              <a:rPr lang="bg-BG" dirty="0" smtClean="0"/>
              <a:t>;</a:t>
            </a:r>
            <a:r>
              <a:rPr lang="en-GB" dirty="0" smtClean="0"/>
              <a:t>  // </a:t>
            </a:r>
            <a:r>
              <a:rPr lang="bg-BG" dirty="0" smtClean="0"/>
              <a:t>отбелязваме посетените отляво</a:t>
            </a:r>
            <a:endParaRPr lang="en-GB" dirty="0" smtClean="0"/>
          </a:p>
          <a:p>
            <a:r>
              <a:rPr lang="en-US" dirty="0"/>
              <a:t>i</a:t>
            </a:r>
            <a:r>
              <a:rPr lang="en-US" dirty="0" smtClean="0"/>
              <a:t>nt </a:t>
            </a:r>
            <a:r>
              <a:rPr lang="en-US" dirty="0" err="1" smtClean="0"/>
              <a:t>mt</a:t>
            </a:r>
            <a:r>
              <a:rPr lang="en-US" dirty="0" smtClean="0"/>
              <a:t>[N2]</a:t>
            </a:r>
            <a:r>
              <a:rPr lang="bg-BG" dirty="0" smtClean="0"/>
              <a:t>; // отбелязваме върховете отдясно с кои отляво са съчетани</a:t>
            </a:r>
          </a:p>
          <a:p>
            <a:r>
              <a:rPr lang="bg-BG" dirty="0" smtClean="0"/>
              <a:t>// не трябва да забравяме да нулираме масива </a:t>
            </a:r>
            <a:r>
              <a:rPr lang="en-US" dirty="0" smtClean="0"/>
              <a:t>used </a:t>
            </a:r>
            <a:r>
              <a:rPr lang="bg-BG" dirty="0" smtClean="0"/>
              <a:t>всеки път</a:t>
            </a:r>
            <a:endParaRPr lang="en-GB" dirty="0"/>
          </a:p>
          <a:p>
            <a:r>
              <a:rPr lang="en-GB" dirty="0"/>
              <a:t>bool </a:t>
            </a:r>
            <a:r>
              <a:rPr lang="en-GB" dirty="0" err="1"/>
              <a:t>try_kuhn</a:t>
            </a:r>
            <a:r>
              <a:rPr lang="en-GB" dirty="0"/>
              <a:t> (int v) </a:t>
            </a:r>
            <a:r>
              <a:rPr lang="bg-BG" dirty="0" smtClean="0"/>
              <a:t> // пускаме рекурсията за всеки връх от главната програма</a:t>
            </a:r>
          </a:p>
          <a:p>
            <a:r>
              <a:rPr lang="en-GB" dirty="0" smtClean="0"/>
              <a:t>{</a:t>
            </a:r>
            <a:endParaRPr lang="en-GB" dirty="0"/>
          </a:p>
          <a:p>
            <a:r>
              <a:rPr lang="en-GB" dirty="0"/>
              <a:t>	if (used[v])  return false</a:t>
            </a:r>
            <a:r>
              <a:rPr lang="en-GB" dirty="0" smtClean="0"/>
              <a:t>;</a:t>
            </a:r>
            <a:r>
              <a:rPr lang="bg-BG" dirty="0" smtClean="0"/>
              <a:t> </a:t>
            </a:r>
            <a:endParaRPr lang="en-GB" dirty="0"/>
          </a:p>
          <a:p>
            <a:r>
              <a:rPr lang="en-GB" dirty="0"/>
              <a:t>	used[v] = true</a:t>
            </a:r>
            <a:r>
              <a:rPr lang="en-GB" dirty="0" smtClean="0"/>
              <a:t>;</a:t>
            </a:r>
            <a:r>
              <a:rPr lang="bg-BG" dirty="0" smtClean="0"/>
              <a:t>  </a:t>
            </a:r>
            <a:endParaRPr lang="en-GB" dirty="0"/>
          </a:p>
          <a:p>
            <a:r>
              <a:rPr lang="en-GB" dirty="0"/>
              <a:t>	for </a:t>
            </a:r>
            <a:r>
              <a:rPr lang="en-GB" dirty="0" smtClean="0"/>
              <a:t>(</a:t>
            </a:r>
            <a:r>
              <a:rPr lang="en-US" dirty="0" smtClean="0"/>
              <a:t>int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&lt;g[v].size(); ++</a:t>
            </a:r>
            <a:r>
              <a:rPr lang="en-GB" dirty="0" err="1"/>
              <a:t>i</a:t>
            </a:r>
            <a:r>
              <a:rPr lang="en-GB" dirty="0"/>
              <a:t>) </a:t>
            </a:r>
            <a:endParaRPr lang="bg-BG" dirty="0" smtClean="0"/>
          </a:p>
          <a:p>
            <a:r>
              <a:rPr lang="bg-BG" dirty="0"/>
              <a:t>	</a:t>
            </a:r>
            <a:r>
              <a:rPr lang="en-GB" dirty="0" smtClean="0"/>
              <a:t>{</a:t>
            </a:r>
            <a:endParaRPr lang="en-GB" dirty="0"/>
          </a:p>
          <a:p>
            <a:r>
              <a:rPr lang="en-GB" dirty="0"/>
              <a:t>		int to = g[v][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r>
              <a:rPr lang="en-GB" dirty="0"/>
              <a:t>		if (</a:t>
            </a:r>
            <a:r>
              <a:rPr lang="en-GB" dirty="0" err="1"/>
              <a:t>mt</a:t>
            </a:r>
            <a:r>
              <a:rPr lang="en-GB" dirty="0"/>
              <a:t>[to] == </a:t>
            </a:r>
            <a:r>
              <a:rPr lang="bg-BG" dirty="0"/>
              <a:t>0</a:t>
            </a:r>
            <a:r>
              <a:rPr lang="en-GB" dirty="0" smtClean="0"/>
              <a:t> </a:t>
            </a:r>
            <a:r>
              <a:rPr lang="en-GB" dirty="0"/>
              <a:t>|| </a:t>
            </a:r>
            <a:r>
              <a:rPr lang="en-GB" dirty="0" err="1"/>
              <a:t>try_kuhn</a:t>
            </a:r>
            <a:r>
              <a:rPr lang="en-GB" dirty="0"/>
              <a:t> (</a:t>
            </a:r>
            <a:r>
              <a:rPr lang="en-GB" dirty="0" err="1"/>
              <a:t>mt</a:t>
            </a:r>
            <a:r>
              <a:rPr lang="en-GB" dirty="0"/>
              <a:t>[to</a:t>
            </a:r>
            <a:r>
              <a:rPr lang="en-GB" dirty="0" smtClean="0"/>
              <a:t>]))</a:t>
            </a:r>
            <a:endParaRPr lang="bg-BG" dirty="0" smtClean="0"/>
          </a:p>
          <a:p>
            <a:r>
              <a:rPr lang="bg-BG" dirty="0"/>
              <a:t>	</a:t>
            </a:r>
            <a:r>
              <a:rPr lang="bg-BG" dirty="0" smtClean="0"/>
              <a:t>	</a:t>
            </a:r>
            <a:r>
              <a:rPr lang="en-GB" dirty="0" smtClean="0"/>
              <a:t> </a:t>
            </a:r>
            <a:r>
              <a:rPr lang="en-GB" dirty="0"/>
              <a:t>{</a:t>
            </a:r>
          </a:p>
          <a:p>
            <a:r>
              <a:rPr lang="en-GB" dirty="0"/>
              <a:t>			</a:t>
            </a:r>
            <a:r>
              <a:rPr lang="en-GB" dirty="0" err="1"/>
              <a:t>mt</a:t>
            </a:r>
            <a:r>
              <a:rPr lang="en-GB" dirty="0"/>
              <a:t>[to] = v</a:t>
            </a:r>
            <a:r>
              <a:rPr lang="en-GB" dirty="0" smtClean="0"/>
              <a:t>;</a:t>
            </a:r>
            <a:r>
              <a:rPr lang="bg-BG" dirty="0" smtClean="0"/>
              <a:t> //пренасочваме, ако рекурсията успешно е</a:t>
            </a:r>
          </a:p>
          <a:p>
            <a:r>
              <a:rPr lang="bg-BG" dirty="0" smtClean="0"/>
              <a:t> 				  //намерила свободен връх</a:t>
            </a:r>
            <a:endParaRPr lang="en-GB" dirty="0"/>
          </a:p>
          <a:p>
            <a:r>
              <a:rPr lang="en-GB" dirty="0"/>
              <a:t>			return true;</a:t>
            </a:r>
          </a:p>
          <a:p>
            <a:r>
              <a:rPr lang="en-GB" dirty="0"/>
              <a:t>		}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	return false;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45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052736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 smtClean="0"/>
              <a:t>БЛАГОДАРЯ </a:t>
            </a:r>
          </a:p>
          <a:p>
            <a:pPr algn="ctr"/>
            <a:r>
              <a:rPr lang="bg-BG" sz="6000" dirty="0" smtClean="0"/>
              <a:t>ЗА </a:t>
            </a:r>
          </a:p>
          <a:p>
            <a:pPr algn="ctr"/>
            <a:r>
              <a:rPr lang="bg-BG" sz="6000" dirty="0" smtClean="0"/>
              <a:t>ВНИМАНИЕТО!</a:t>
            </a:r>
            <a:endParaRPr lang="en-GB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629695" y="5517232"/>
            <a:ext cx="7884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Литература + доказателства:</a:t>
            </a:r>
          </a:p>
          <a:p>
            <a:r>
              <a:rPr lang="bg-BG" dirty="0" smtClean="0"/>
              <a:t>Руски -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e-maxx.ru/algo/kuhn_matching</a:t>
            </a:r>
            <a:endParaRPr lang="bg-BG" dirty="0" smtClean="0"/>
          </a:p>
          <a:p>
            <a:r>
              <a:rPr lang="bg-BG" dirty="0" smtClean="0"/>
              <a:t>Английски - </a:t>
            </a:r>
            <a:r>
              <a:rPr lang="en-GB" dirty="0"/>
              <a:t>http://math.mit.edu/~goemans/18433S09/matching-notes.pdf</a:t>
            </a:r>
          </a:p>
        </p:txBody>
      </p:sp>
    </p:spTree>
    <p:extLst>
      <p:ext uri="{BB962C8B-B14F-4D97-AF65-F5344CB8AC3E}">
        <p14:creationId xmlns:p14="http://schemas.microsoft.com/office/powerpoint/2010/main" val="39398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 поле 7"/>
          <p:cNvSpPr txBox="1"/>
          <p:nvPr/>
        </p:nvSpPr>
        <p:spPr>
          <a:xfrm>
            <a:off x="755576" y="548680"/>
            <a:ext cx="7790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Можем да забележим, че дори при голямо задълбочаване на рекурсията, ако намерим свободен връх отдясно, броя на оцветените ребра пак ще се увеличи, а съчетаните върхове отляво си остават съчетани</a:t>
            </a:r>
            <a:endParaRPr lang="bg-BG" dirty="0"/>
          </a:p>
        </p:txBody>
      </p:sp>
      <p:sp>
        <p:nvSpPr>
          <p:cNvPr id="59" name="Овал 58"/>
          <p:cNvSpPr/>
          <p:nvPr/>
        </p:nvSpPr>
        <p:spPr>
          <a:xfrm>
            <a:off x="1435275" y="1916747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1412479" y="266999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1412479" y="3603232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0" name="Право съединение 69"/>
          <p:cNvCxnSpPr>
            <a:stCxn id="59" idx="6"/>
            <a:endCxn id="86" idx="2"/>
          </p:cNvCxnSpPr>
          <p:nvPr/>
        </p:nvCxnSpPr>
        <p:spPr>
          <a:xfrm>
            <a:off x="2011339" y="2168775"/>
            <a:ext cx="957021" cy="7532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аво съединение 70"/>
          <p:cNvCxnSpPr>
            <a:stCxn id="60" idx="6"/>
            <a:endCxn id="86" idx="2"/>
          </p:cNvCxnSpPr>
          <p:nvPr/>
        </p:nvCxnSpPr>
        <p:spPr>
          <a:xfrm>
            <a:off x="1988543" y="2922027"/>
            <a:ext cx="97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аво съединение 71"/>
          <p:cNvCxnSpPr>
            <a:stCxn id="60" idx="6"/>
            <a:endCxn id="87" idx="2"/>
          </p:cNvCxnSpPr>
          <p:nvPr/>
        </p:nvCxnSpPr>
        <p:spPr>
          <a:xfrm>
            <a:off x="1988543" y="2922027"/>
            <a:ext cx="979817" cy="90293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аво съединение 72"/>
          <p:cNvCxnSpPr>
            <a:stCxn id="61" idx="6"/>
            <a:endCxn id="87" idx="2"/>
          </p:cNvCxnSpPr>
          <p:nvPr/>
        </p:nvCxnSpPr>
        <p:spPr>
          <a:xfrm flipV="1">
            <a:off x="1988543" y="3824959"/>
            <a:ext cx="979817" cy="3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2968360" y="1916747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2968360" y="266999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7" name="Овал 86"/>
          <p:cNvSpPr/>
          <p:nvPr/>
        </p:nvSpPr>
        <p:spPr>
          <a:xfrm>
            <a:off x="2968360" y="3572931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92" name="Право съединение 91"/>
          <p:cNvCxnSpPr>
            <a:stCxn id="59" idx="6"/>
            <a:endCxn id="85" idx="2"/>
          </p:cNvCxnSpPr>
          <p:nvPr/>
        </p:nvCxnSpPr>
        <p:spPr>
          <a:xfrm>
            <a:off x="2011339" y="2168775"/>
            <a:ext cx="957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Стрелка надясно 94"/>
          <p:cNvSpPr/>
          <p:nvPr/>
        </p:nvSpPr>
        <p:spPr>
          <a:xfrm>
            <a:off x="4211960" y="2708920"/>
            <a:ext cx="864096" cy="46513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Текстово поле 106"/>
          <p:cNvSpPr txBox="1"/>
          <p:nvPr/>
        </p:nvSpPr>
        <p:spPr>
          <a:xfrm>
            <a:off x="3654283" y="3627176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6</a:t>
            </a:r>
            <a:endParaRPr lang="bg-BG" dirty="0"/>
          </a:p>
        </p:txBody>
      </p:sp>
      <p:sp>
        <p:nvSpPr>
          <p:cNvPr id="108" name="Текстово поле 107"/>
          <p:cNvSpPr txBox="1"/>
          <p:nvPr/>
        </p:nvSpPr>
        <p:spPr>
          <a:xfrm>
            <a:off x="3654283" y="2737361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5</a:t>
            </a:r>
          </a:p>
        </p:txBody>
      </p:sp>
      <p:sp>
        <p:nvSpPr>
          <p:cNvPr id="111" name="Текстово поле 110"/>
          <p:cNvSpPr txBox="1"/>
          <p:nvPr/>
        </p:nvSpPr>
        <p:spPr>
          <a:xfrm>
            <a:off x="3654283" y="1988131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0</a:t>
            </a:r>
            <a:endParaRPr lang="bg-BG" dirty="0"/>
          </a:p>
        </p:txBody>
      </p:sp>
      <p:grpSp>
        <p:nvGrpSpPr>
          <p:cNvPr id="40" name="Групиране 39"/>
          <p:cNvGrpSpPr/>
          <p:nvPr/>
        </p:nvGrpSpPr>
        <p:grpSpPr>
          <a:xfrm>
            <a:off x="6005396" y="1843324"/>
            <a:ext cx="2540698" cy="2190541"/>
            <a:chOff x="6005396" y="1843324"/>
            <a:chExt cx="2540698" cy="2190541"/>
          </a:xfrm>
        </p:grpSpPr>
        <p:sp>
          <p:nvSpPr>
            <p:cNvPr id="96" name="Овал 95"/>
            <p:cNvSpPr/>
            <p:nvPr/>
          </p:nvSpPr>
          <p:spPr>
            <a:xfrm>
              <a:off x="6028192" y="1843324"/>
              <a:ext cx="576064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lang="bg-BG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7" name="Овал 96"/>
            <p:cNvSpPr/>
            <p:nvPr/>
          </p:nvSpPr>
          <p:spPr>
            <a:xfrm>
              <a:off x="6005396" y="2596576"/>
              <a:ext cx="576064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lang="bg-BG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8" name="Овал 97"/>
            <p:cNvSpPr/>
            <p:nvPr/>
          </p:nvSpPr>
          <p:spPr>
            <a:xfrm>
              <a:off x="6005396" y="3529809"/>
              <a:ext cx="576064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7</a:t>
              </a:r>
              <a:endParaRPr lang="bg-BG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99" name="Право съединение 98"/>
            <p:cNvCxnSpPr>
              <a:stCxn id="96" idx="6"/>
              <a:endCxn id="104" idx="2"/>
            </p:cNvCxnSpPr>
            <p:nvPr/>
          </p:nvCxnSpPr>
          <p:spPr>
            <a:xfrm>
              <a:off x="6604256" y="2095352"/>
              <a:ext cx="957021" cy="753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аво съединение 99"/>
            <p:cNvCxnSpPr>
              <a:stCxn id="97" idx="6"/>
              <a:endCxn id="104" idx="2"/>
            </p:cNvCxnSpPr>
            <p:nvPr/>
          </p:nvCxnSpPr>
          <p:spPr>
            <a:xfrm>
              <a:off x="6581460" y="2848604"/>
              <a:ext cx="97981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аво съединение 100"/>
            <p:cNvCxnSpPr>
              <a:stCxn id="97" idx="6"/>
              <a:endCxn id="105" idx="2"/>
            </p:cNvCxnSpPr>
            <p:nvPr/>
          </p:nvCxnSpPr>
          <p:spPr>
            <a:xfrm>
              <a:off x="6581460" y="2848604"/>
              <a:ext cx="979817" cy="902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аво съединение 101"/>
            <p:cNvCxnSpPr>
              <a:stCxn id="98" idx="6"/>
              <a:endCxn id="105" idx="2"/>
            </p:cNvCxnSpPr>
            <p:nvPr/>
          </p:nvCxnSpPr>
          <p:spPr>
            <a:xfrm flipV="1">
              <a:off x="6581460" y="3751536"/>
              <a:ext cx="979817" cy="3030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Овал 102"/>
            <p:cNvSpPr/>
            <p:nvPr/>
          </p:nvSpPr>
          <p:spPr>
            <a:xfrm>
              <a:off x="7561277" y="1843324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12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4" name="Овал 103"/>
            <p:cNvSpPr/>
            <p:nvPr/>
          </p:nvSpPr>
          <p:spPr>
            <a:xfrm>
              <a:off x="7561277" y="2596576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13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5" name="Овал 104"/>
            <p:cNvSpPr/>
            <p:nvPr/>
          </p:nvSpPr>
          <p:spPr>
            <a:xfrm>
              <a:off x="7561277" y="3499508"/>
              <a:ext cx="576064" cy="50405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14</a:t>
              </a:r>
              <a:endParaRPr lang="bg-BG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06" name="Право съединение 105"/>
            <p:cNvCxnSpPr>
              <a:stCxn id="96" idx="6"/>
              <a:endCxn id="103" idx="2"/>
            </p:cNvCxnSpPr>
            <p:nvPr/>
          </p:nvCxnSpPr>
          <p:spPr>
            <a:xfrm>
              <a:off x="6604256" y="2095352"/>
              <a:ext cx="957021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Текстово поле 114"/>
            <p:cNvSpPr txBox="1"/>
            <p:nvPr/>
          </p:nvSpPr>
          <p:spPr>
            <a:xfrm>
              <a:off x="8244408" y="3555792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 smtClean="0"/>
                <a:t>6</a:t>
              </a:r>
              <a:endParaRPr lang="bg-BG" dirty="0"/>
            </a:p>
          </p:txBody>
        </p:sp>
        <p:sp>
          <p:nvSpPr>
            <p:cNvPr id="116" name="Текстово поле 115"/>
            <p:cNvSpPr txBox="1"/>
            <p:nvPr/>
          </p:nvSpPr>
          <p:spPr>
            <a:xfrm>
              <a:off x="8244408" y="2665977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/>
                <a:t>5</a:t>
              </a:r>
            </a:p>
          </p:txBody>
        </p:sp>
        <p:sp>
          <p:nvSpPr>
            <p:cNvPr id="117" name="Текстово поле 116"/>
            <p:cNvSpPr txBox="1"/>
            <p:nvPr/>
          </p:nvSpPr>
          <p:spPr>
            <a:xfrm>
              <a:off x="8244408" y="1916747"/>
              <a:ext cx="30168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bg-BG" dirty="0"/>
                <a:t>0</a:t>
              </a:r>
            </a:p>
          </p:txBody>
        </p:sp>
      </p:grpSp>
      <p:cxnSp>
        <p:nvCxnSpPr>
          <p:cNvPr id="119" name="Съединител &quot;права стрелка&quot; 118"/>
          <p:cNvCxnSpPr>
            <a:endCxn id="61" idx="3"/>
          </p:cNvCxnSpPr>
          <p:nvPr/>
        </p:nvCxnSpPr>
        <p:spPr>
          <a:xfrm flipV="1">
            <a:off x="611559" y="4033471"/>
            <a:ext cx="885283" cy="7949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Текстово поле 121"/>
          <p:cNvSpPr txBox="1"/>
          <p:nvPr/>
        </p:nvSpPr>
        <p:spPr>
          <a:xfrm>
            <a:off x="179512" y="482837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Връх който искаме да съчетаем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123" name="Текстово поле 122"/>
          <p:cNvSpPr txBox="1"/>
          <p:nvPr/>
        </p:nvSpPr>
        <p:spPr>
          <a:xfrm>
            <a:off x="3805126" y="4828377"/>
            <a:ext cx="474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Също така, когато се връща рекурсията, трябва да запишем във всеки връх отдясно с кой отляво е съчетан</a:t>
            </a:r>
            <a:endParaRPr lang="bg-BG" dirty="0"/>
          </a:p>
        </p:txBody>
      </p:sp>
      <p:cxnSp>
        <p:nvCxnSpPr>
          <p:cNvPr id="35" name="Съединител &quot;права стрелка&quot; 8"/>
          <p:cNvCxnSpPr>
            <a:stCxn id="61" idx="5"/>
            <a:endCxn id="87" idx="3"/>
          </p:cNvCxnSpPr>
          <p:nvPr/>
        </p:nvCxnSpPr>
        <p:spPr>
          <a:xfrm flipV="1">
            <a:off x="1904180" y="4003170"/>
            <a:ext cx="1148543" cy="3030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ъединител &quot;права стрелка&quot; 8"/>
          <p:cNvCxnSpPr>
            <a:stCxn id="87" idx="1"/>
            <a:endCxn id="60" idx="6"/>
          </p:cNvCxnSpPr>
          <p:nvPr/>
        </p:nvCxnSpPr>
        <p:spPr>
          <a:xfrm flipH="1" flipV="1">
            <a:off x="1988543" y="2922027"/>
            <a:ext cx="1064180" cy="72472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8"/>
          <p:cNvCxnSpPr>
            <a:stCxn id="60" idx="6"/>
            <a:endCxn id="86" idx="3"/>
          </p:cNvCxnSpPr>
          <p:nvPr/>
        </p:nvCxnSpPr>
        <p:spPr>
          <a:xfrm>
            <a:off x="1988543" y="2922027"/>
            <a:ext cx="1064180" cy="17821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ъединител &quot;права стрелка&quot; 8"/>
          <p:cNvCxnSpPr>
            <a:stCxn id="86" idx="1"/>
            <a:endCxn id="59" idx="6"/>
          </p:cNvCxnSpPr>
          <p:nvPr/>
        </p:nvCxnSpPr>
        <p:spPr>
          <a:xfrm flipH="1" flipV="1">
            <a:off x="2011339" y="2168775"/>
            <a:ext cx="1041384" cy="57504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8"/>
          <p:cNvCxnSpPr>
            <a:stCxn id="59" idx="6"/>
            <a:endCxn id="85" idx="3"/>
          </p:cNvCxnSpPr>
          <p:nvPr/>
        </p:nvCxnSpPr>
        <p:spPr>
          <a:xfrm>
            <a:off x="2011339" y="2168775"/>
            <a:ext cx="1041384" cy="17821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1403648" y="2679116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1403648" y="3601152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1431784" y="1916832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45" name="Овал 44"/>
          <p:cNvSpPr/>
          <p:nvPr/>
        </p:nvSpPr>
        <p:spPr>
          <a:xfrm>
            <a:off x="1403648" y="2666716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8244408" y="1916832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5</a:t>
            </a:r>
          </a:p>
        </p:txBody>
      </p:sp>
      <p:sp>
        <p:nvSpPr>
          <p:cNvPr id="48" name="Текстово поле 47"/>
          <p:cNvSpPr txBox="1"/>
          <p:nvPr/>
        </p:nvSpPr>
        <p:spPr>
          <a:xfrm>
            <a:off x="8244408" y="269962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49" name="Текстово поле 48"/>
          <p:cNvSpPr txBox="1"/>
          <p:nvPr/>
        </p:nvSpPr>
        <p:spPr>
          <a:xfrm>
            <a:off x="8244408" y="3563724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100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23" grpId="0"/>
      <p:bldP spid="42" grpId="0" animBg="1"/>
      <p:bldP spid="43" grpId="0" animBg="1"/>
      <p:bldP spid="46" grpId="0" animBg="1"/>
      <p:bldP spid="45" grpId="0" animBg="1"/>
      <p:bldP spid="47" grpId="0" animBg="1"/>
      <p:bldP spid="48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77072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Текстово поле 135"/>
          <p:cNvSpPr txBox="1"/>
          <p:nvPr/>
        </p:nvSpPr>
        <p:spPr>
          <a:xfrm>
            <a:off x="5562108" y="2329615"/>
            <a:ext cx="3330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Показва, че връх </a:t>
            </a:r>
            <a:r>
              <a:rPr lang="en-US" dirty="0" smtClean="0"/>
              <a:t>10</a:t>
            </a:r>
            <a:r>
              <a:rPr lang="bg-BG" dirty="0" smtClean="0"/>
              <a:t> е съчетан с връх 2. Където не е отбелязано приемаме че пише 0.</a:t>
            </a:r>
            <a:endParaRPr lang="bg-BG" dirty="0"/>
          </a:p>
        </p:txBody>
      </p:sp>
      <p:sp>
        <p:nvSpPr>
          <p:cNvPr id="2" name="Овал 1"/>
          <p:cNvSpPr/>
          <p:nvPr/>
        </p:nvSpPr>
        <p:spPr>
          <a:xfrm>
            <a:off x="4219721" y="2335921"/>
            <a:ext cx="690903" cy="612068"/>
          </a:xfrm>
          <a:prstGeom prst="ellipse">
            <a:avLst/>
          </a:prstGeom>
          <a:solidFill>
            <a:srgbClr val="FFFF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Стрелка наляво 2"/>
          <p:cNvSpPr/>
          <p:nvPr/>
        </p:nvSpPr>
        <p:spPr>
          <a:xfrm>
            <a:off x="5004048" y="2533943"/>
            <a:ext cx="43204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5004048" y="760058"/>
            <a:ext cx="3986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В този случай за демонстрация ще съчетаем връх 5 след като сме съчетали връх 6.</a:t>
            </a:r>
            <a:r>
              <a:rPr lang="en-US" dirty="0" smtClean="0"/>
              <a:t>(</a:t>
            </a:r>
            <a:r>
              <a:rPr lang="bg-BG" dirty="0" smtClean="0"/>
              <a:t>все едно 5 и 6 са с разменени места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36" name="Текстово поле 35"/>
          <p:cNvSpPr txBox="1"/>
          <p:nvPr/>
        </p:nvSpPr>
        <p:spPr>
          <a:xfrm>
            <a:off x="5015999" y="3889997"/>
            <a:ext cx="3804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Нека сме стигнали до връх 5 и досега са построени връзките</a:t>
            </a:r>
          </a:p>
          <a:p>
            <a:pPr algn="just"/>
            <a:r>
              <a:rPr lang="en-US" dirty="0" smtClean="0"/>
              <a:t>1</a:t>
            </a:r>
            <a:r>
              <a:rPr lang="bg-BG" dirty="0" smtClean="0"/>
              <a:t>-8, </a:t>
            </a:r>
            <a:r>
              <a:rPr lang="en-US" dirty="0" smtClean="0"/>
              <a:t>2</a:t>
            </a:r>
            <a:r>
              <a:rPr lang="bg-BG" dirty="0" smtClean="0"/>
              <a:t>-10, 6-12 и 3-13.</a:t>
            </a:r>
          </a:p>
        </p:txBody>
      </p:sp>
      <p:sp>
        <p:nvSpPr>
          <p:cNvPr id="37" name="Текстово поле 36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cxnSp>
        <p:nvCxnSpPr>
          <p:cNvPr id="38" name="Право съединение 37"/>
          <p:cNvCxnSpPr/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аво съединение 38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Текстово поле 39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25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Текстово поле 135"/>
          <p:cNvSpPr txBox="1"/>
          <p:nvPr/>
        </p:nvSpPr>
        <p:spPr>
          <a:xfrm>
            <a:off x="5724128" y="62155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Маркираме връх 5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5724128" y="1340768"/>
            <a:ext cx="3039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Има единствен съсед 10.</a:t>
            </a:r>
          </a:p>
          <a:p>
            <a:r>
              <a:rPr lang="bg-BG" dirty="0" smtClean="0"/>
              <a:t>Ще го означим така:</a:t>
            </a:r>
          </a:p>
          <a:p>
            <a:r>
              <a:rPr lang="bg-BG" dirty="0" smtClean="0"/>
              <a:t>5 -&gt; 10 (2) </a:t>
            </a:r>
          </a:p>
          <a:p>
            <a:r>
              <a:rPr lang="bg-BG" b="1" dirty="0" smtClean="0">
                <a:solidFill>
                  <a:srgbClr val="FF0000"/>
                </a:solidFill>
              </a:rPr>
              <a:t>5 отива в 10, който идва от 2</a:t>
            </a:r>
            <a:endParaRPr lang="bg-BG" b="1" dirty="0">
              <a:solidFill>
                <a:srgbClr val="FF0000"/>
              </a:solidFill>
            </a:endParaRPr>
          </a:p>
        </p:txBody>
      </p: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аво съединение 39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аво съединение 41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аво съединение 4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аво съединение 4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аво съединение 44"/>
          <p:cNvCxnSpPr/>
          <p:nvPr/>
        </p:nvCxnSpPr>
        <p:spPr>
          <a:xfrm>
            <a:off x="1426444" y="947556"/>
            <a:ext cx="209549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116846" y="2324779"/>
            <a:ext cx="3847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Маркираме 2 и пускаме рекурсивно програмата от него. Съседите са му:</a:t>
            </a:r>
          </a:p>
          <a:p>
            <a:r>
              <a:rPr lang="bg-BG" dirty="0" smtClean="0"/>
              <a:t>10, 12</a:t>
            </a:r>
          </a:p>
          <a:p>
            <a:endParaRPr lang="bg-BG" dirty="0"/>
          </a:p>
          <a:p>
            <a:r>
              <a:rPr lang="bg-BG" dirty="0" smtClean="0"/>
              <a:t>Започваме обхождането от връх 10.</a:t>
            </a:r>
          </a:p>
          <a:p>
            <a:r>
              <a:rPr lang="bg-BG" dirty="0" smtClean="0"/>
              <a:t>Тъй като той е съчетан с 2, а ние вече</a:t>
            </a:r>
            <a:r>
              <a:rPr lang="bg-BG" dirty="0"/>
              <a:t> </a:t>
            </a:r>
            <a:r>
              <a:rPr lang="bg-BG" dirty="0" smtClean="0"/>
              <a:t>сме в 2, не влизаме в рекурсията отново.</a:t>
            </a:r>
          </a:p>
          <a:p>
            <a:r>
              <a:rPr lang="bg-BG" dirty="0" smtClean="0"/>
              <a:t>Отиваме в 12:</a:t>
            </a:r>
          </a:p>
          <a:p>
            <a:r>
              <a:rPr lang="bg-BG" dirty="0" smtClean="0"/>
              <a:t>2 -&gt; 12(6)</a:t>
            </a:r>
          </a:p>
        </p:txBody>
      </p:sp>
      <p:sp>
        <p:nvSpPr>
          <p:cNvPr id="38" name="Текстово поле 37"/>
          <p:cNvSpPr txBox="1"/>
          <p:nvPr/>
        </p:nvSpPr>
        <p:spPr>
          <a:xfrm>
            <a:off x="5292080" y="82742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</p:txBody>
      </p:sp>
      <p:cxnSp>
        <p:nvCxnSpPr>
          <p:cNvPr id="39" name="Право съединение 38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Текстово поле 39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cxnSp>
        <p:nvCxnSpPr>
          <p:cNvPr id="42" name="Право съединение 41"/>
          <p:cNvCxnSpPr/>
          <p:nvPr/>
        </p:nvCxnSpPr>
        <p:spPr>
          <a:xfrm>
            <a:off x="1475656" y="2708920"/>
            <a:ext cx="2118291" cy="23374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аво съединение 42"/>
          <p:cNvCxnSpPr/>
          <p:nvPr/>
        </p:nvCxnSpPr>
        <p:spPr>
          <a:xfrm flipV="1">
            <a:off x="1403648" y="4259924"/>
            <a:ext cx="2118291" cy="7532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аво съединение 43"/>
          <p:cNvCxnSpPr/>
          <p:nvPr/>
        </p:nvCxnSpPr>
        <p:spPr>
          <a:xfrm>
            <a:off x="1426444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78675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55879" y="1484784"/>
            <a:ext cx="576064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55879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5879" y="321872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78675" y="4005064"/>
            <a:ext cx="57606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855879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55879" y="5691549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lang="bg-B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Право съединение 10"/>
          <p:cNvCxnSpPr>
            <a:stCxn id="29" idx="6"/>
            <a:endCxn id="111" idx="2"/>
          </p:cNvCxnSpPr>
          <p:nvPr/>
        </p:nvCxnSpPr>
        <p:spPr>
          <a:xfrm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>
            <a:stCxn id="30" idx="6"/>
            <a:endCxn id="110" idx="2"/>
          </p:cNvCxnSpPr>
          <p:nvPr/>
        </p:nvCxnSpPr>
        <p:spPr>
          <a:xfrm flipV="1">
            <a:off x="1431943" y="1736812"/>
            <a:ext cx="211829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аво съединение 12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6"/>
          <p:cNvCxnSpPr>
            <a:stCxn id="33" idx="6"/>
            <a:endCxn id="109" idx="2"/>
          </p:cNvCxnSpPr>
          <p:nvPr/>
        </p:nvCxnSpPr>
        <p:spPr>
          <a:xfrm flipV="1">
            <a:off x="1431943" y="944724"/>
            <a:ext cx="2118291" cy="40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аво съединение 34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Текстово поле 101"/>
          <p:cNvSpPr txBox="1"/>
          <p:nvPr/>
        </p:nvSpPr>
        <p:spPr>
          <a:xfrm>
            <a:off x="4414330" y="76005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109" name="Овал 108"/>
          <p:cNvSpPr/>
          <p:nvPr/>
        </p:nvSpPr>
        <p:spPr>
          <a:xfrm>
            <a:off x="3550234" y="69269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8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3550234" y="148478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50234" y="242088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550234" y="321297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3550234" y="4005064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12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3550234" y="4758316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13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3550234" y="5661248"/>
            <a:ext cx="576064" cy="50405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14</a:t>
            </a:r>
            <a:endParaRPr lang="bg-BG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4414330" y="2483604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2</a:t>
            </a: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4414330" y="407464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6</a:t>
            </a:r>
          </a:p>
        </p:txBody>
      </p:sp>
      <p:sp>
        <p:nvSpPr>
          <p:cNvPr id="118" name="Текстово поле 117"/>
          <p:cNvSpPr txBox="1"/>
          <p:nvPr/>
        </p:nvSpPr>
        <p:spPr>
          <a:xfrm>
            <a:off x="4414330" y="482567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3</a:t>
            </a:r>
          </a:p>
        </p:txBody>
      </p:sp>
      <p:cxnSp>
        <p:nvCxnSpPr>
          <p:cNvPr id="124" name="Право съединение 123"/>
          <p:cNvCxnSpPr>
            <a:stCxn id="33" idx="6"/>
            <a:endCxn id="113" idx="2"/>
          </p:cNvCxnSpPr>
          <p:nvPr/>
        </p:nvCxnSpPr>
        <p:spPr>
          <a:xfrm flipV="1">
            <a:off x="1431943" y="4257092"/>
            <a:ext cx="2118291" cy="75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аво съединение 126"/>
          <p:cNvCxnSpPr>
            <a:stCxn id="33" idx="6"/>
            <a:endCxn id="114" idx="2"/>
          </p:cNvCxnSpPr>
          <p:nvPr/>
        </p:nvCxnSpPr>
        <p:spPr>
          <a:xfrm>
            <a:off x="1431943" y="5010344"/>
            <a:ext cx="211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аво съединение 36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/>
          <p:cNvCxnSpPr>
            <a:stCxn id="32" idx="6"/>
            <a:endCxn id="111" idx="2"/>
          </p:cNvCxnSpPr>
          <p:nvPr/>
        </p:nvCxnSpPr>
        <p:spPr>
          <a:xfrm flipV="1">
            <a:off x="1454739" y="2672916"/>
            <a:ext cx="2095495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>
            <a:stCxn id="111" idx="2"/>
            <a:endCxn id="29" idx="6"/>
          </p:cNvCxnSpPr>
          <p:nvPr/>
        </p:nvCxnSpPr>
        <p:spPr>
          <a:xfrm flipH="1" flipV="1">
            <a:off x="1431943" y="1736812"/>
            <a:ext cx="2118291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/>
          <p:cNvSpPr txBox="1"/>
          <p:nvPr/>
        </p:nvSpPr>
        <p:spPr>
          <a:xfrm>
            <a:off x="5220072" y="944724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5 -&gt; 10 (2)</a:t>
            </a:r>
          </a:p>
          <a:p>
            <a:r>
              <a:rPr lang="bg-BG" dirty="0" smtClean="0"/>
              <a:t>2 -&gt; 12 (6)</a:t>
            </a:r>
          </a:p>
        </p:txBody>
      </p:sp>
      <p:cxnSp>
        <p:nvCxnSpPr>
          <p:cNvPr id="38" name="Съединител &quot;права стрелка&quot; 37"/>
          <p:cNvCxnSpPr>
            <a:stCxn id="29" idx="6"/>
            <a:endCxn id="113" idx="2"/>
          </p:cNvCxnSpPr>
          <p:nvPr/>
        </p:nvCxnSpPr>
        <p:spPr>
          <a:xfrm>
            <a:off x="1431943" y="1736812"/>
            <a:ext cx="2118291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аво съединение 38"/>
          <p:cNvCxnSpPr/>
          <p:nvPr/>
        </p:nvCxnSpPr>
        <p:spPr>
          <a:xfrm>
            <a:off x="1454739" y="944724"/>
            <a:ext cx="2095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аво съединение 40"/>
          <p:cNvCxnSpPr>
            <a:stCxn id="30" idx="6"/>
            <a:endCxn id="114" idx="2"/>
          </p:cNvCxnSpPr>
          <p:nvPr/>
        </p:nvCxnSpPr>
        <p:spPr>
          <a:xfrm>
            <a:off x="1431943" y="2672916"/>
            <a:ext cx="2118291" cy="23374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аво съединение 41"/>
          <p:cNvCxnSpPr/>
          <p:nvPr/>
        </p:nvCxnSpPr>
        <p:spPr>
          <a:xfrm flipV="1">
            <a:off x="1403648" y="4259924"/>
            <a:ext cx="2118291" cy="7532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аво съединение 42"/>
          <p:cNvCxnSpPr/>
          <p:nvPr/>
        </p:nvCxnSpPr>
        <p:spPr>
          <a:xfrm>
            <a:off x="1426444" y="947556"/>
            <a:ext cx="20954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1980</Words>
  <Application>Microsoft Office PowerPoint</Application>
  <PresentationFormat>Презентация на цял екран (4:3)</PresentationFormat>
  <Paragraphs>874</Paragraphs>
  <Slides>42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3" baseType="lpstr">
      <vt:lpstr>Office тема</vt:lpstr>
      <vt:lpstr>ЛАГЕР-ШКОЛА ПО ИНФОРМАТИКА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Pawel</dc:creator>
  <cp:lastModifiedBy>pavel</cp:lastModifiedBy>
  <cp:revision>114</cp:revision>
  <dcterms:created xsi:type="dcterms:W3CDTF">2016-12-14T11:08:05Z</dcterms:created>
  <dcterms:modified xsi:type="dcterms:W3CDTF">2019-09-02T07:51:42Z</dcterms:modified>
</cp:coreProperties>
</file>