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258" r:id="rId2"/>
    <p:sldId id="259" r:id="rId3"/>
    <p:sldId id="261" r:id="rId4"/>
    <p:sldId id="369" r:id="rId5"/>
    <p:sldId id="382" r:id="rId6"/>
    <p:sldId id="368" r:id="rId7"/>
    <p:sldId id="383" r:id="rId8"/>
    <p:sldId id="384" r:id="rId9"/>
    <p:sldId id="385" r:id="rId10"/>
    <p:sldId id="386" r:id="rId11"/>
    <p:sldId id="387" r:id="rId12"/>
    <p:sldId id="388" r:id="rId13"/>
    <p:sldId id="370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FFFF"/>
    <a:srgbClr val="FF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700" autoAdjust="0"/>
  </p:normalViewPr>
  <p:slideViewPr>
    <p:cSldViewPr snapToGrid="0"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 smtClean="0"/>
              <a:t>Второ ниво</a:t>
            </a:r>
          </a:p>
          <a:p>
            <a:pPr lvl="2"/>
            <a:r>
              <a:rPr lang="bg-BG" noProof="0" smtClean="0"/>
              <a:t>Трето ниво</a:t>
            </a:r>
          </a:p>
          <a:p>
            <a:pPr lvl="3"/>
            <a:r>
              <a:rPr lang="bg-BG" noProof="0" smtClean="0"/>
              <a:t>Четвърто ниво</a:t>
            </a:r>
          </a:p>
          <a:p>
            <a:pPr lvl="4"/>
            <a:r>
              <a:rPr lang="bg-BG" noProof="0" smtClean="0"/>
              <a:t>Пето ниво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A977-DDF6-470E-81B5-1BE7CDAA715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5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A196D-F9F3-4225-8975-86FC3EF9299E}" type="slidenum">
              <a:rPr lang="bg-BG" altLang="bg-BG" smtClean="0"/>
              <a:pPr eaLnBrk="1" hangingPunct="1"/>
              <a:t>1</a:t>
            </a:fld>
            <a:endParaRPr lang="bg-BG" altLang="bg-BG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indent="-119063" eaLnBrk="1" hangingPunct="1"/>
            <a:r>
              <a:rPr lang="bg-BG" altLang="bg-BG" smtClean="0"/>
              <a:t>[</a:t>
            </a:r>
            <a:r>
              <a:rPr lang="bg-BG" altLang="bg-BG" b="1" smtClean="0"/>
              <a:t>Бележки за обучаващия</a:t>
            </a:r>
            <a:r>
              <a:rPr lang="bg-BG" altLang="bg-BG" smtClean="0"/>
              <a:t>: </a:t>
            </a:r>
          </a:p>
          <a:p>
            <a:pPr marL="119063" indent="-119063" eaLnBrk="1" hangingPunct="1">
              <a:buFontTx/>
              <a:buChar char="•"/>
            </a:pPr>
            <a:r>
              <a:rPr lang="bg-BG" altLang="bg-BG" smtClean="0"/>
              <a:t>За подробна помощ относно персонализирането на този шаблон вижте последния слайд. Прегледайте също за допълнителен поучителен текст в прозореца за бележки на някои слайдове.]</a:t>
            </a:r>
          </a:p>
          <a:p>
            <a:pPr marL="119063" indent="-119063" eaLnBrk="1" hangingPunct="1">
              <a:buFontTx/>
              <a:buChar char="•"/>
            </a:pPr>
            <a:r>
              <a:rPr lang="bg-BG" altLang="bg-BG" smtClean="0"/>
              <a:t>Тъй като тази презентация съдържа Adobe Flash анимации, при записването на шаблона може да се появи предупредително съобщение, касаещо личната информация. Освен ако не добавяте информация в свойствата на самите Flash файлове, това предупреждение не се касае за тази презентация. Щракнете върху </a:t>
            </a:r>
            <a:r>
              <a:rPr lang="bg-BG" altLang="bg-BG" b="1" smtClean="0"/>
              <a:t>OK</a:t>
            </a:r>
            <a:r>
              <a:rPr lang="bg-BG" altLang="bg-BG" smtClean="0"/>
              <a:t> в съобщението.]</a:t>
            </a:r>
          </a:p>
          <a:p>
            <a:pPr marL="119063" indent="-119063" eaLnBrk="1" hangingPunct="1"/>
            <a:endParaRPr lang="bg-BG" altLang="bg-BG" smtClean="0"/>
          </a:p>
          <a:p>
            <a:pPr marL="119063" indent="-119063"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10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11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12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13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29B56-44A0-4202-ACB9-AD9806C88D45}" type="slidenum">
              <a:rPr lang="bg-BG" altLang="bg-BG" smtClean="0"/>
              <a:pPr eaLnBrk="1" hangingPunct="1"/>
              <a:t>14</a:t>
            </a:fld>
            <a:endParaRPr lang="bg-BG" altLang="bg-BG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8B5BA6-6FEB-4C2F-A635-95B269D5F904}" type="slidenum">
              <a:rPr lang="bg-BG" altLang="bg-BG" smtClean="0"/>
              <a:pPr eaLnBrk="1" hangingPunct="1"/>
              <a:t>2</a:t>
            </a:fld>
            <a:endParaRPr lang="bg-BG" altLang="bg-BG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3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4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C3A1A-EAFD-4FA2-AD47-8A7A61C41E2D}" type="slidenum">
              <a:rPr lang="bg-BG" altLang="bg-BG" smtClean="0"/>
              <a:pPr eaLnBrk="1" hangingPunct="1"/>
              <a:t>5</a:t>
            </a:fld>
            <a:endParaRPr lang="bg-BG" altLang="bg-BG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bg-BG" altLang="bg-BG" smtClean="0"/>
              <a:t>Отчетите с обобщени таблици ви позволяват само с няколко щраквания на мишката да видите кой е продал най-много и къде, кои тримесечия са били най-доходни и кои продукти са продавани най-добре.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6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7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8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C9765-E1D4-4634-8C86-44103951D7BD}" type="slidenum">
              <a:rPr lang="bg-BG" altLang="bg-BG" smtClean="0"/>
              <a:pPr eaLnBrk="1" hangingPunct="1"/>
              <a:t>9</a:t>
            </a:fld>
            <a:endParaRPr lang="bg-BG" altLang="bg-BG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DE1A536F-4D50-4CB7-871C-4CF5FA7AA36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7577464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336F-7078-4BB4-8A56-E4137F97AA3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244777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D00D-8BB4-49FD-BC65-1D5314F72E7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332486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лавие, съдържа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FAF9-019E-491E-875E-34D50F986AE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383175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лавие, текст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691F9-E17A-457D-8EBB-A548BD5A1DF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344997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4E0F4-32E1-4BE2-B228-6373CC69C13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607983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0BB9A-3739-4739-A077-724FD46F9E9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068532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792-EEF4-405A-8FB1-761C66C2727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2661677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78F5-D092-4B91-B070-AC0C0E69666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5756721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12D68-1663-4824-B63A-A0FE9D393B5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903668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ABD47-53F9-4169-BD03-D61E65579BD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064968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300E-9782-413F-B012-CAF1BC3F971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194550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6E21-D87C-4B6B-8A06-1DC1EA66FF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719625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bg-BG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bg-BG" sz="2400">
              <a:solidFill>
                <a:schemeClr val="tx2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 smtClean="0"/>
              <a:t>Второ ниво</a:t>
            </a:r>
          </a:p>
          <a:p>
            <a:pPr lvl="2"/>
            <a:r>
              <a:rPr lang="bg-BG" altLang="bg-BG" smtClean="0"/>
              <a:t>Трето ниво</a:t>
            </a:r>
          </a:p>
          <a:p>
            <a:pPr lvl="3"/>
            <a:r>
              <a:rPr lang="bg-BG" altLang="bg-BG" smtClean="0"/>
              <a:t>Четвърто ниво</a:t>
            </a:r>
          </a:p>
          <a:p>
            <a:pPr lvl="4"/>
            <a:r>
              <a:rPr lang="bg-BG" altLang="bg-BG" smtClean="0"/>
              <a:t>Пето ниво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стила на заглавието в образеца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r>
              <a:rPr lang="ru-RU"/>
              <a:t>Начално запознаване с отчети  с обобщени таблици</a:t>
            </a:r>
            <a:endParaRPr lang="bg-BG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pPr>
              <a:defRPr/>
            </a:pPr>
            <a:fld id="{12E4A88F-4964-485A-823D-4888DB1FC8F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2044" y="1103220"/>
            <a:ext cx="6919912" cy="1470025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СМОЛЯН </a:t>
            </a:r>
            <a:r>
              <a:rPr lang="bg-BG" altLang="bg-BG" dirty="0" smtClean="0">
                <a:cs typeface="Tahoma" pitchFamily="34" charset="0"/>
              </a:rPr>
              <a:t>2019</a:t>
            </a:r>
            <a:endParaRPr lang="bg-BG" altLang="bg-BG" dirty="0" smtClean="0">
              <a:cs typeface="Tahom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291013"/>
            <a:ext cx="5170488" cy="1030287"/>
          </a:xfrm>
        </p:spPr>
        <p:txBody>
          <a:bodyPr/>
          <a:lstStyle/>
          <a:p>
            <a:pPr eaLnBrk="1" hangingPunct="1"/>
            <a:r>
              <a:rPr lang="bg-BG" altLang="bg-BG" b="1" dirty="0" smtClean="0"/>
              <a:t>Дърво на </a:t>
            </a:r>
            <a:r>
              <a:rPr lang="bg-BG" altLang="bg-BG" b="1" dirty="0" err="1" smtClean="0"/>
              <a:t>Фен</a:t>
            </a:r>
            <a:r>
              <a:rPr lang="bg-BG" altLang="bg-BG" b="1" dirty="0" err="1"/>
              <a:t>у</a:t>
            </a:r>
            <a:r>
              <a:rPr lang="bg-BG" altLang="bg-BG" b="1" dirty="0" err="1" smtClean="0"/>
              <a:t>ик</a:t>
            </a:r>
            <a:endParaRPr lang="bg-BG" altLang="bg-BG" b="1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gray">
          <a:xfrm>
            <a:off x="2019300" y="341126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altLang="bg-BG" sz="2400" dirty="0" smtClean="0">
                <a:latin typeface="Tahoma" pitchFamily="34" charset="0"/>
              </a:rPr>
              <a:t>Лагер-школа по информатика</a:t>
            </a:r>
            <a:endParaRPr lang="bg-BG" altLang="bg-BG" sz="2400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  <p:bldP spid="819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</a:t>
            </a:r>
            <a:r>
              <a:rPr lang="en-US" dirty="0" smtClean="0"/>
              <a:t>2</a:t>
            </a:r>
            <a:r>
              <a:rPr lang="bg-BG" dirty="0" smtClean="0"/>
              <a:t> /</a:t>
            </a:r>
            <a:r>
              <a:rPr lang="en-US" dirty="0" err="1" smtClean="0"/>
              <a:t>rsq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5943600" y="1149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Заявки</a:t>
            </a:r>
            <a:r>
              <a:rPr lang="en-US" dirty="0" smtClean="0"/>
              <a:t> [0;P]</a:t>
            </a:r>
            <a:r>
              <a:rPr lang="bg-BG" dirty="0" smtClean="0"/>
              <a:t>: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971310" y="1565564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&lt;= P &lt;=30</a:t>
            </a:r>
            <a:endParaRPr lang="bg-BG" dirty="0" smtClean="0"/>
          </a:p>
        </p:txBody>
      </p:sp>
      <p:sp>
        <p:nvSpPr>
          <p:cNvPr id="6" name="Правоъгълник 5"/>
          <p:cNvSpPr/>
          <p:nvPr/>
        </p:nvSpPr>
        <p:spPr>
          <a:xfrm>
            <a:off x="2909455" y="872836"/>
            <a:ext cx="2549236" cy="2549237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012870" y="193963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Винаги се стига до  </a:t>
            </a:r>
            <a:r>
              <a:rPr lang="en-US" dirty="0" smtClean="0"/>
              <a:t>B</a:t>
            </a:r>
            <a:r>
              <a:rPr lang="en-US" baseline="-25000" dirty="0" smtClean="0"/>
              <a:t>15 </a:t>
            </a:r>
            <a:r>
              <a:rPr lang="bg-BG" dirty="0" smtClean="0"/>
              <a:t>и се спира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</a:t>
            </a:r>
            <a:r>
              <a:rPr lang="en-US" dirty="0" smtClean="0"/>
              <a:t>2</a:t>
            </a:r>
            <a:r>
              <a:rPr lang="bg-BG" dirty="0" smtClean="0"/>
              <a:t> /</a:t>
            </a:r>
            <a:r>
              <a:rPr lang="en-US" dirty="0" err="1" smtClean="0"/>
              <a:t>rsq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6373091" y="678873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Заявка</a:t>
            </a:r>
            <a:r>
              <a:rPr lang="en-US" dirty="0" smtClean="0"/>
              <a:t> [0;</a:t>
            </a:r>
            <a:r>
              <a:rPr lang="bg-BG" dirty="0" smtClean="0"/>
              <a:t>29</a:t>
            </a:r>
            <a:r>
              <a:rPr lang="en-US" dirty="0" smtClean="0"/>
              <a:t>]</a:t>
            </a:r>
            <a:r>
              <a:rPr lang="bg-BG" dirty="0" smtClean="0"/>
              <a:t>: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153891" y="1039089"/>
            <a:ext cx="138546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4793672" y="1385455"/>
            <a:ext cx="180110" cy="72043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>
            <a:off x="4114800" y="2078181"/>
            <a:ext cx="166255" cy="1357745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5888182" y="9975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28-29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915891" y="15517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24-27</a:t>
            </a:r>
            <a:endParaRPr lang="bg-BG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5888177" y="25076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16-23</a:t>
            </a:r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2549236" y="3214255"/>
            <a:ext cx="595746" cy="3117272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915889" y="44334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0-15</a:t>
            </a:r>
            <a:endParaRPr lang="bg-BG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5153886" y="1052940"/>
            <a:ext cx="180000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Правоъгълник 18"/>
          <p:cNvSpPr/>
          <p:nvPr/>
        </p:nvSpPr>
        <p:spPr>
          <a:xfrm>
            <a:off x="4779812" y="1399305"/>
            <a:ext cx="180110" cy="72043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Правоъгълник 19"/>
          <p:cNvSpPr/>
          <p:nvPr/>
        </p:nvSpPr>
        <p:spPr>
          <a:xfrm>
            <a:off x="4114794" y="2078176"/>
            <a:ext cx="180000" cy="1357745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14705 -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21806 -1.48148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2592 -0.0018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</a:t>
            </a:r>
            <a:r>
              <a:rPr lang="en-US" dirty="0" smtClean="0"/>
              <a:t>2</a:t>
            </a:r>
            <a:r>
              <a:rPr lang="bg-BG" dirty="0" smtClean="0"/>
              <a:t> /</a:t>
            </a:r>
            <a:r>
              <a:rPr lang="en-US" dirty="0" err="1" smtClean="0"/>
              <a:t>rsq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6373091" y="678873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Заявка</a:t>
            </a:r>
            <a:r>
              <a:rPr lang="en-US" dirty="0" smtClean="0"/>
              <a:t> [0;</a:t>
            </a:r>
            <a:r>
              <a:rPr lang="bg-BG" dirty="0" smtClean="0"/>
              <a:t>13</a:t>
            </a:r>
            <a:r>
              <a:rPr lang="en-US" dirty="0" smtClean="0"/>
              <a:t>]</a:t>
            </a:r>
            <a:r>
              <a:rPr lang="bg-BG" dirty="0" smtClean="0"/>
              <a:t>: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410691" y="3782289"/>
            <a:ext cx="138546" cy="36021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2064326" y="4100946"/>
            <a:ext cx="180110" cy="720436"/>
          </a:xfrm>
          <a:prstGeom prst="rect">
            <a:avLst/>
          </a:prstGeom>
          <a:solidFill>
            <a:srgbClr val="9999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5777346" y="36853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12-13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777345" y="4281055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8-11</a:t>
            </a:r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1260763" y="4738254"/>
            <a:ext cx="387928" cy="1510145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818907" y="52924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0-7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3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dirty="0" smtClean="0"/>
              <a:t>Реализация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57199" y="1237129"/>
            <a:ext cx="384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rsq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sum=0;	</a:t>
            </a:r>
          </a:p>
          <a:p>
            <a:r>
              <a:rPr lang="en-US" dirty="0" smtClean="0"/>
              <a:t>	while (k&gt;=0) {</a:t>
            </a:r>
          </a:p>
          <a:p>
            <a:r>
              <a:rPr lang="en-US" dirty="0" smtClean="0"/>
              <a:t>		sum+=b[k];</a:t>
            </a:r>
          </a:p>
          <a:p>
            <a:r>
              <a:rPr lang="en-US" dirty="0" smtClean="0"/>
              <a:t>		k=(k&amp;(k+1)) - 1;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sum;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199" y="3822452"/>
            <a:ext cx="3052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b="1" dirty="0" smtClean="0">
                <a:solidFill>
                  <a:srgbClr val="FFFF00"/>
                </a:solidFill>
              </a:rPr>
              <a:t>update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endParaRPr lang="en-US" dirty="0" smtClean="0"/>
          </a:p>
          <a:p>
            <a:r>
              <a:rPr lang="en-US" dirty="0" smtClean="0"/>
              <a:t>	while (k&lt;N) {</a:t>
            </a:r>
          </a:p>
          <a:p>
            <a:r>
              <a:rPr lang="en-US" dirty="0" smtClean="0"/>
              <a:t>		b[k]+=d;</a:t>
            </a:r>
          </a:p>
          <a:p>
            <a:r>
              <a:rPr lang="en-US" dirty="0" smtClean="0"/>
              <a:t>		k=k|(k+1);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92188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bg-BG" altLang="bg-BG" dirty="0" smtClean="0"/>
              <a:t>БЛАГОДАРЯ !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389" y="2213722"/>
            <a:ext cx="8431213" cy="2237254"/>
          </a:xfrm>
          <a:noFill/>
        </p:spPr>
        <p:txBody>
          <a:bodyPr/>
          <a:lstStyle/>
          <a:p>
            <a:pPr marL="0" indent="0" eaLnBrk="1" hangingPunct="1">
              <a:spcAft>
                <a:spcPct val="75000"/>
              </a:spcAft>
              <a:buClr>
                <a:srgbClr val="FF9900"/>
              </a:buClr>
            </a:pPr>
            <a:r>
              <a:rPr lang="bg-BG" altLang="bg-BG" sz="2800" dirty="0" smtClean="0"/>
              <a:t>Дървото на </a:t>
            </a:r>
            <a:r>
              <a:rPr lang="bg-BG" altLang="bg-BG" sz="2800" dirty="0" err="1" smtClean="0"/>
              <a:t>Фенуик</a:t>
            </a:r>
            <a:r>
              <a:rPr lang="bg-BG" altLang="bg-BG" sz="2800" dirty="0" smtClean="0"/>
              <a:t> е структура от данни, която позволява да се обработват  отговори на въпроси, касаещи частични суми в различни отрязъци от масив.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497539" y="1116106"/>
            <a:ext cx="78530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 smtClean="0"/>
          </a:p>
          <a:p>
            <a:r>
              <a:rPr lang="bg-BG" dirty="0" smtClean="0"/>
              <a:t>Даден е целочислен масив А</a:t>
            </a:r>
            <a:r>
              <a:rPr lang="bg-BG" sz="2400" dirty="0" smtClean="0"/>
              <a:t>: </a:t>
            </a:r>
            <a:r>
              <a:rPr lang="bg-BG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2,3,1,5,6,4,3</a:t>
            </a:r>
            <a:r>
              <a:rPr lang="bg-BG" sz="2400" b="1" dirty="0" smtClean="0">
                <a:solidFill>
                  <a:srgbClr val="FFFF00"/>
                </a:solidFill>
              </a:rPr>
              <a:t>.</a:t>
            </a:r>
            <a:endParaRPr lang="bg-BG" b="1" dirty="0" smtClean="0">
              <a:solidFill>
                <a:srgbClr val="FFFF00"/>
              </a:solidFill>
            </a:endParaRPr>
          </a:p>
          <a:p>
            <a:endParaRPr lang="bg-BG" dirty="0" smtClean="0">
              <a:solidFill>
                <a:srgbClr val="FFC000"/>
              </a:solidFill>
            </a:endParaRPr>
          </a:p>
          <a:p>
            <a:r>
              <a:rPr lang="bg-BG" dirty="0" smtClean="0">
                <a:solidFill>
                  <a:srgbClr val="FFC000"/>
                </a:solidFill>
              </a:rPr>
              <a:t>Имаме 2 операции:</a:t>
            </a:r>
          </a:p>
          <a:p>
            <a:r>
              <a:rPr lang="bg-BG" dirty="0" smtClean="0"/>
              <a:t>1. Увеличаване /намаляване/ на който и да било от елементите на масива /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bg-BG" dirty="0" smtClean="0"/>
              <a:t>/.</a:t>
            </a:r>
          </a:p>
          <a:p>
            <a:r>
              <a:rPr lang="bg-BG" dirty="0" smtClean="0"/>
              <a:t>2. Извеждане на сумата на числата от позиция </a:t>
            </a:r>
            <a:r>
              <a:rPr lang="en-US" dirty="0" err="1" smtClean="0"/>
              <a:t>i</a:t>
            </a:r>
            <a:r>
              <a:rPr lang="bg-BG" dirty="0" smtClean="0"/>
              <a:t> до позиция </a:t>
            </a:r>
            <a:r>
              <a:rPr lang="en-US" dirty="0" smtClean="0"/>
              <a:t>j</a:t>
            </a:r>
            <a:r>
              <a:rPr lang="bg-BG" dirty="0" smtClean="0"/>
              <a:t> /</a:t>
            </a:r>
            <a:r>
              <a:rPr lang="en-US" dirty="0" err="1" smtClean="0">
                <a:solidFill>
                  <a:srgbClr val="FFFF00"/>
                </a:solidFill>
              </a:rPr>
              <a:t>rsq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range sum query</a:t>
            </a:r>
            <a:r>
              <a:rPr lang="bg-BG" dirty="0" smtClean="0"/>
              <a:t>/.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97538" y="3739101"/>
            <a:ext cx="7960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9999FF"/>
                </a:solidFill>
              </a:rPr>
              <a:t>Операция 1:</a:t>
            </a:r>
            <a:r>
              <a:rPr lang="bg-BG" dirty="0" smtClean="0"/>
              <a:t> 2 4 		- увеличи А</a:t>
            </a:r>
            <a:r>
              <a:rPr lang="bg-BG" baseline="-25000" dirty="0" smtClean="0"/>
              <a:t>2</a:t>
            </a:r>
            <a:r>
              <a:rPr lang="en-US" dirty="0" smtClean="0"/>
              <a:t> </a:t>
            </a:r>
            <a:r>
              <a:rPr lang="bg-BG" dirty="0" smtClean="0"/>
              <a:t>с 4: 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,1,5,6,4,3</a:t>
            </a:r>
            <a:r>
              <a:rPr lang="bg-BG" sz="2400" dirty="0" smtClean="0">
                <a:solidFill>
                  <a:srgbClr val="FFFF00"/>
                </a:solidFill>
              </a:rPr>
              <a:t>.</a:t>
            </a:r>
            <a:r>
              <a:rPr lang="bg-BG" sz="2400" dirty="0" smtClean="0"/>
              <a:t> </a:t>
            </a:r>
            <a:endParaRPr lang="bg-BG" dirty="0" smtClean="0"/>
          </a:p>
          <a:p>
            <a:r>
              <a:rPr lang="bg-BG" dirty="0" smtClean="0"/>
              <a:t>Операция 2: 1 3 		- колко е сумата от А</a:t>
            </a:r>
            <a:r>
              <a:rPr lang="bg-BG" baseline="-25000" dirty="0" smtClean="0"/>
              <a:t>1</a:t>
            </a:r>
            <a:r>
              <a:rPr lang="bg-BG" dirty="0" smtClean="0"/>
              <a:t> до А</a:t>
            </a:r>
            <a:r>
              <a:rPr lang="bg-BG" baseline="-25000" dirty="0" smtClean="0"/>
              <a:t>3</a:t>
            </a:r>
            <a:r>
              <a:rPr lang="bg-BG" dirty="0" smtClean="0"/>
              <a:t>: Отговор: </a:t>
            </a:r>
            <a:r>
              <a:rPr lang="bg-BG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>
                <a:solidFill>
                  <a:srgbClr val="9999FF"/>
                </a:solidFill>
              </a:rPr>
              <a:t>Операция 1: </a:t>
            </a:r>
            <a:r>
              <a:rPr lang="bg-BG" dirty="0" smtClean="0"/>
              <a:t>4 </a:t>
            </a:r>
            <a:r>
              <a:rPr lang="en-US" dirty="0" smtClean="0"/>
              <a:t>-</a:t>
            </a:r>
            <a:r>
              <a:rPr lang="bg-BG" dirty="0" smtClean="0"/>
              <a:t>1		- намали А</a:t>
            </a:r>
            <a:r>
              <a:rPr lang="bg-BG" baseline="-25000" dirty="0" smtClean="0"/>
              <a:t>4</a:t>
            </a:r>
            <a:r>
              <a:rPr lang="bg-BG" dirty="0" smtClean="0"/>
              <a:t> с 1:  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sz="24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,1,</a:t>
            </a:r>
            <a:r>
              <a:rPr lang="bg-BG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,6,4,3.</a:t>
            </a:r>
            <a:r>
              <a:rPr lang="bg-BG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bg-BG" dirty="0" smtClean="0">
                <a:solidFill>
                  <a:srgbClr val="9999FF"/>
                </a:solidFill>
              </a:rPr>
              <a:t>Операция 1:</a:t>
            </a:r>
            <a:r>
              <a:rPr lang="bg-BG" dirty="0" smtClean="0"/>
              <a:t> 3 1 		- увеличи А</a:t>
            </a:r>
            <a:r>
              <a:rPr lang="bg-BG" baseline="-25000" dirty="0" smtClean="0"/>
              <a:t>3</a:t>
            </a:r>
            <a:r>
              <a:rPr lang="en-US" dirty="0" smtClean="0"/>
              <a:t> </a:t>
            </a:r>
            <a:r>
              <a:rPr lang="bg-BG" dirty="0" smtClean="0"/>
              <a:t>с 1: 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bg-BG" sz="24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bg-BG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bg-BG" sz="2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,4,6,4,3</a:t>
            </a:r>
            <a:r>
              <a:rPr lang="bg-BG" sz="2400" dirty="0" smtClean="0">
                <a:solidFill>
                  <a:srgbClr val="FFFF00"/>
                </a:solidFill>
              </a:rPr>
              <a:t>. </a:t>
            </a:r>
            <a:endParaRPr lang="bg-BG" dirty="0" smtClean="0">
              <a:solidFill>
                <a:srgbClr val="FFFF00"/>
              </a:solidFill>
            </a:endParaRPr>
          </a:p>
          <a:p>
            <a:r>
              <a:rPr lang="bg-BG" dirty="0" smtClean="0"/>
              <a:t>Операция 2: </a:t>
            </a:r>
            <a:r>
              <a:rPr lang="bg-BG" dirty="0" err="1" smtClean="0"/>
              <a:t>2</a:t>
            </a:r>
            <a:r>
              <a:rPr lang="bg-BG" dirty="0" smtClean="0"/>
              <a:t> 5 		- колко е сумата от А</a:t>
            </a:r>
            <a:r>
              <a:rPr lang="bg-BG" baseline="-25000" dirty="0" smtClean="0"/>
              <a:t>2</a:t>
            </a:r>
            <a:r>
              <a:rPr lang="bg-BG" dirty="0" smtClean="0"/>
              <a:t> до А</a:t>
            </a:r>
            <a:r>
              <a:rPr lang="bg-BG" baseline="-25000" dirty="0" smtClean="0"/>
              <a:t>5</a:t>
            </a:r>
            <a:r>
              <a:rPr lang="bg-BG" dirty="0" smtClean="0"/>
              <a:t>: Отговор: </a:t>
            </a:r>
            <a:r>
              <a:rPr lang="bg-BG" b="1" dirty="0" smtClean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497536" y="814009"/>
            <a:ext cx="78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Идеята е следната: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68084" y="1461699"/>
            <a:ext cx="4867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Необходим ни е втори масив В, в който В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„отговаря“ за сумата на числата в някакъв интервал.</a:t>
            </a:r>
          </a:p>
          <a:p>
            <a:endParaRPr lang="bg-BG" dirty="0"/>
          </a:p>
          <a:p>
            <a:r>
              <a:rPr lang="bg-BG" dirty="0" smtClean="0"/>
              <a:t>На картинката: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[0;0]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bg-BG" dirty="0" smtClean="0">
                <a:sym typeface="Wingdings"/>
              </a:rPr>
              <a:t> </a:t>
            </a:r>
            <a:r>
              <a:rPr lang="en-US" dirty="0" smtClean="0"/>
              <a:t>[</a:t>
            </a:r>
            <a:r>
              <a:rPr lang="bg-BG" dirty="0" smtClean="0"/>
              <a:t>0</a:t>
            </a:r>
            <a:r>
              <a:rPr lang="en-US" dirty="0" smtClean="0"/>
              <a:t>;</a:t>
            </a:r>
            <a:r>
              <a:rPr lang="bg-BG" dirty="0" smtClean="0"/>
              <a:t>1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2</a:t>
            </a:r>
            <a:r>
              <a:rPr lang="en-US" dirty="0" smtClean="0"/>
              <a:t>;</a:t>
            </a:r>
            <a:r>
              <a:rPr lang="bg-BG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0</a:t>
            </a:r>
            <a:r>
              <a:rPr lang="en-US" dirty="0" smtClean="0"/>
              <a:t>;</a:t>
            </a:r>
            <a:r>
              <a:rPr lang="bg-BG" dirty="0" smtClean="0"/>
              <a:t>3</a:t>
            </a:r>
            <a:r>
              <a:rPr lang="en-US" dirty="0" smtClean="0"/>
              <a:t>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[4;4]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[4;5]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[6;6]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</a:t>
            </a:r>
            <a:r>
              <a:rPr lang="bg-BG" dirty="0" smtClean="0"/>
              <a:t>0</a:t>
            </a:r>
            <a:r>
              <a:rPr lang="en-US" dirty="0" smtClean="0"/>
              <a:t>;7]</a:t>
            </a:r>
          </a:p>
          <a:p>
            <a:endParaRPr lang="bg-BG" dirty="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54" y="2595029"/>
            <a:ext cx="2675967" cy="269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ово поле 5"/>
          <p:cNvSpPr txBox="1"/>
          <p:nvPr/>
        </p:nvSpPr>
        <p:spPr>
          <a:xfrm>
            <a:off x="5271247" y="1502040"/>
            <a:ext cx="357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Ще използваме операцията </a:t>
            </a:r>
            <a:r>
              <a:rPr lang="bg-BG" dirty="0" err="1" smtClean="0"/>
              <a:t>побитово</a:t>
            </a:r>
            <a:r>
              <a:rPr lang="bg-BG" dirty="0" smtClean="0"/>
              <a:t> логическо И /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bg-BG" dirty="0" smtClean="0"/>
              <a:t>/</a:t>
            </a:r>
            <a:r>
              <a:rPr lang="en-US" dirty="0" smtClean="0"/>
              <a:t>.</a:t>
            </a:r>
          </a:p>
          <a:p>
            <a:r>
              <a:rPr lang="bg-BG" dirty="0" smtClean="0"/>
              <a:t>Определено е че </a:t>
            </a:r>
            <a:r>
              <a:rPr lang="en-US" dirty="0" smtClean="0"/>
              <a:t>Bk </a:t>
            </a:r>
            <a:r>
              <a:rPr lang="bg-BG" dirty="0" smtClean="0"/>
              <a:t>отговаря за интервала </a:t>
            </a:r>
            <a:r>
              <a:rPr lang="en-US" dirty="0" smtClean="0"/>
              <a:t>[k&amp;(k+1),k].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271247" y="2790237"/>
            <a:ext cx="1279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1</a:t>
            </a:r>
            <a:r>
              <a:rPr lang="bg-BG" dirty="0" smtClean="0"/>
              <a:t>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[0;3]</a:t>
            </a:r>
          </a:p>
          <a:p>
            <a:r>
              <a:rPr lang="en-US" dirty="0" smtClean="0"/>
              <a:t>011</a:t>
            </a:r>
            <a:endParaRPr lang="bg-BG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/>
              <a:t>1</a:t>
            </a:r>
            <a:r>
              <a:rPr lang="en-US" dirty="0" smtClean="0"/>
              <a:t>00</a:t>
            </a:r>
            <a:r>
              <a:rPr lang="bg-BG" dirty="0" smtClean="0"/>
              <a:t> </a:t>
            </a:r>
          </a:p>
          <a:p>
            <a:r>
              <a:rPr lang="bg-BG" dirty="0" smtClean="0"/>
              <a:t>-----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/>
              <a:t>0</a:t>
            </a:r>
            <a:r>
              <a:rPr lang="en-US" dirty="0" smtClean="0"/>
              <a:t>00 = 0</a:t>
            </a:r>
            <a:r>
              <a:rPr lang="en-US" baseline="-25000" dirty="0" smtClean="0"/>
              <a:t>10</a:t>
            </a:r>
            <a:endParaRPr lang="bg-BG" baseline="-25000" dirty="0" smtClean="0"/>
          </a:p>
          <a:p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7333121" y="2790237"/>
            <a:ext cx="1279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2</a:t>
            </a:r>
            <a:r>
              <a:rPr lang="bg-BG" dirty="0" smtClean="0"/>
              <a:t>: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</a:t>
            </a:r>
            <a:r>
              <a:rPr lang="en-US" dirty="0" smtClean="0"/>
              <a:t> [4;5]</a:t>
            </a:r>
          </a:p>
          <a:p>
            <a:r>
              <a:rPr lang="bg-BG" dirty="0" smtClean="0"/>
              <a:t>10</a:t>
            </a:r>
            <a:r>
              <a:rPr lang="en-US" dirty="0" smtClean="0"/>
              <a:t>1</a:t>
            </a:r>
            <a:endParaRPr lang="bg-BG" dirty="0" smtClean="0"/>
          </a:p>
          <a:p>
            <a:r>
              <a:rPr lang="en-US" dirty="0" smtClean="0"/>
              <a:t>&amp;</a:t>
            </a:r>
          </a:p>
          <a:p>
            <a:r>
              <a:rPr lang="bg-BG" dirty="0" smtClean="0"/>
              <a:t>1</a:t>
            </a:r>
            <a:r>
              <a:rPr lang="en-US" dirty="0" smtClean="0"/>
              <a:t>10</a:t>
            </a:r>
            <a:r>
              <a:rPr lang="bg-BG" dirty="0" smtClean="0"/>
              <a:t> </a:t>
            </a:r>
          </a:p>
          <a:p>
            <a:r>
              <a:rPr lang="bg-BG" dirty="0" smtClean="0"/>
              <a:t>-----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100 = 4</a:t>
            </a:r>
            <a:r>
              <a:rPr lang="en-US" baseline="-25000" dirty="0" smtClean="0"/>
              <a:t>10</a:t>
            </a:r>
            <a:endParaRPr lang="bg-BG" baseline="-25000" dirty="0" smtClean="0"/>
          </a:p>
          <a:p>
            <a:endParaRPr lang="bg-BG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0"/>
            <a:ext cx="8229600" cy="609600"/>
          </a:xfrm>
        </p:spPr>
        <p:txBody>
          <a:bodyPr/>
          <a:lstStyle/>
          <a:p>
            <a:pPr eaLnBrk="1" hangingPunct="1"/>
            <a:r>
              <a:rPr lang="bg-BG" altLang="bg-BG" dirty="0" smtClean="0"/>
              <a:t>Дърво на </a:t>
            </a:r>
            <a:r>
              <a:rPr lang="bg-BG" altLang="bg-BG" dirty="0" err="1" smtClean="0"/>
              <a:t>Фенуик</a:t>
            </a:r>
            <a:endParaRPr lang="bg-BG" altLang="bg-BG" dirty="0" smtClean="0"/>
          </a:p>
        </p:txBody>
      </p:sp>
    </p:spTree>
    <p:extLst>
      <p:ext uri="{BB962C8B-B14F-4D97-AF65-F5344CB8AC3E}">
        <p14:creationId xmlns:p14="http://schemas.microsoft.com/office/powerpoint/2010/main" val="19877599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242048" y="1017511"/>
            <a:ext cx="810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Намирането на сумата в интервала </a:t>
            </a:r>
            <a:r>
              <a:rPr lang="en-US" dirty="0" smtClean="0"/>
              <a:t>[I,J] </a:t>
            </a:r>
            <a:r>
              <a:rPr lang="bg-BG" dirty="0" smtClean="0"/>
              <a:t>ще се получи от разликата на сумите в интервалите </a:t>
            </a:r>
            <a:r>
              <a:rPr lang="en-US" dirty="0" smtClean="0"/>
              <a:t>[0,J] </a:t>
            </a:r>
            <a:r>
              <a:rPr lang="bg-BG" dirty="0" smtClean="0"/>
              <a:t>и</a:t>
            </a:r>
            <a:r>
              <a:rPr lang="en-US" dirty="0" smtClean="0"/>
              <a:t> [0;I-1]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Първо ще намерим сумата в интервала </a:t>
            </a:r>
            <a:r>
              <a:rPr lang="en-US" dirty="0" smtClean="0"/>
              <a:t>[0;P].</a:t>
            </a:r>
          </a:p>
          <a:p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42047" y="1936375"/>
            <a:ext cx="8633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Например, </a:t>
            </a:r>
            <a:r>
              <a:rPr lang="bg-BG" dirty="0"/>
              <a:t>с</a:t>
            </a:r>
            <a:r>
              <a:rPr lang="bg-BG" dirty="0" smtClean="0"/>
              <a:t>умата в интервала </a:t>
            </a:r>
            <a:r>
              <a:rPr lang="en-US" dirty="0" smtClean="0"/>
              <a:t>[</a:t>
            </a:r>
            <a:r>
              <a:rPr lang="bg-BG" dirty="0" smtClean="0"/>
              <a:t>0;5</a:t>
            </a:r>
            <a:r>
              <a:rPr lang="en-US" dirty="0" smtClean="0"/>
              <a:t>]</a:t>
            </a:r>
            <a:r>
              <a:rPr lang="bg-BG" dirty="0" smtClean="0"/>
              <a:t> може да се намери като</a:t>
            </a:r>
            <a:r>
              <a:rPr lang="en-US" dirty="0" smtClean="0"/>
              <a:t> [0;5]  = [0;3]+[4;5] = B</a:t>
            </a:r>
            <a:r>
              <a:rPr lang="bg-BG" dirty="0" smtClean="0"/>
              <a:t>3</a:t>
            </a:r>
            <a:r>
              <a:rPr lang="en-US" dirty="0" smtClean="0"/>
              <a:t> + B5.</a:t>
            </a:r>
          </a:p>
          <a:p>
            <a:endParaRPr lang="en-US" dirty="0"/>
          </a:p>
          <a:p>
            <a:r>
              <a:rPr lang="bg-BG" b="1" dirty="0" smtClean="0"/>
              <a:t>Няма друго представяне на </a:t>
            </a:r>
            <a:r>
              <a:rPr lang="en-US" b="1" dirty="0" smtClean="0"/>
              <a:t>B</a:t>
            </a:r>
            <a:r>
              <a:rPr lang="en-US" b="1" baseline="-25000" dirty="0" smtClean="0"/>
              <a:t>i</a:t>
            </a:r>
            <a:r>
              <a:rPr lang="bg-BG" b="1" baseline="-25000" dirty="0" smtClean="0"/>
              <a:t>1</a:t>
            </a:r>
            <a:r>
              <a:rPr lang="en-US" b="1" baseline="-25000" dirty="0" smtClean="0"/>
              <a:t> </a:t>
            </a:r>
            <a:r>
              <a:rPr lang="en-US" b="1" dirty="0" smtClean="0"/>
              <a:t>+ B</a:t>
            </a:r>
            <a:r>
              <a:rPr lang="en-US" b="1" baseline="-25000" dirty="0" smtClean="0"/>
              <a:t>i2 </a:t>
            </a:r>
            <a:r>
              <a:rPr lang="en-US" b="1" dirty="0" smtClean="0"/>
              <a:t>+…, </a:t>
            </a:r>
            <a:r>
              <a:rPr lang="bg-BG" b="1" dirty="0" smtClean="0"/>
              <a:t>което да покрие този интервал !!!</a:t>
            </a:r>
            <a:endParaRPr lang="bg-BG" b="1" dirty="0"/>
          </a:p>
          <a:p>
            <a:endParaRPr lang="bg-BG" dirty="0" smtClean="0"/>
          </a:p>
        </p:txBody>
      </p:sp>
      <p:grpSp>
        <p:nvGrpSpPr>
          <p:cNvPr id="5" name="Групиране 4"/>
          <p:cNvGrpSpPr/>
          <p:nvPr/>
        </p:nvGrpSpPr>
        <p:grpSpPr>
          <a:xfrm>
            <a:off x="3086095" y="3350005"/>
            <a:ext cx="2675967" cy="2698741"/>
            <a:chOff x="5674655" y="3096364"/>
            <a:chExt cx="2675967" cy="2698741"/>
          </a:xfrm>
        </p:grpSpPr>
        <p:pic>
          <p:nvPicPr>
            <p:cNvPr id="911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4655" y="3096364"/>
              <a:ext cx="2675967" cy="269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Правоъгълник 2"/>
            <p:cNvSpPr/>
            <p:nvPr/>
          </p:nvSpPr>
          <p:spPr>
            <a:xfrm>
              <a:off x="7355540" y="3751728"/>
              <a:ext cx="295836" cy="66215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Правоъгълник 6"/>
            <p:cNvSpPr/>
            <p:nvPr/>
          </p:nvSpPr>
          <p:spPr>
            <a:xfrm>
              <a:off x="6743696" y="4382447"/>
              <a:ext cx="295836" cy="128330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5289843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иране 14"/>
          <p:cNvGrpSpPr/>
          <p:nvPr/>
        </p:nvGrpSpPr>
        <p:grpSpPr>
          <a:xfrm>
            <a:off x="2223249" y="3563471"/>
            <a:ext cx="914401" cy="1013006"/>
            <a:chOff x="2433918" y="1891560"/>
            <a:chExt cx="914401" cy="1013006"/>
          </a:xfrm>
        </p:grpSpPr>
        <p:sp>
          <p:nvSpPr>
            <p:cNvPr id="16" name="Дясна фигурна скоба 15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Текстово поле 16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13</a:t>
              </a:r>
              <a:endParaRPr lang="bg-BG" baseline="-25000" dirty="0"/>
            </a:p>
          </p:txBody>
        </p:sp>
      </p:grpSp>
      <p:grpSp>
        <p:nvGrpSpPr>
          <p:cNvPr id="18" name="Групиране 17"/>
          <p:cNvGrpSpPr/>
          <p:nvPr/>
        </p:nvGrpSpPr>
        <p:grpSpPr>
          <a:xfrm>
            <a:off x="4955590" y="3527613"/>
            <a:ext cx="1106425" cy="1013006"/>
            <a:chOff x="2433918" y="1891560"/>
            <a:chExt cx="914401" cy="1013006"/>
          </a:xfrm>
        </p:grpSpPr>
        <p:sp>
          <p:nvSpPr>
            <p:cNvPr id="19" name="Дясна фигурна скоба 18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Текстово поле 19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11</a:t>
              </a:r>
              <a:endParaRPr lang="bg-BG" baseline="-25000" dirty="0"/>
            </a:p>
          </p:txBody>
        </p:sp>
      </p:grpSp>
      <p:sp>
        <p:nvSpPr>
          <p:cNvPr id="4" name="Текстово поле 3"/>
          <p:cNvSpPr txBox="1"/>
          <p:nvPr/>
        </p:nvSpPr>
        <p:spPr>
          <a:xfrm>
            <a:off x="373258" y="686210"/>
            <a:ext cx="84044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 се определя кои </a:t>
            </a:r>
            <a:r>
              <a:rPr lang="en-US" dirty="0" smtClean="0"/>
              <a:t>Bi </a:t>
            </a:r>
            <a:r>
              <a:rPr lang="bg-BG" dirty="0" smtClean="0"/>
              <a:t>отговарят за интервала </a:t>
            </a:r>
            <a:r>
              <a:rPr lang="en-US" dirty="0" smtClean="0"/>
              <a:t>[0;P] ?</a:t>
            </a:r>
          </a:p>
          <a:p>
            <a:endParaRPr lang="en-US" dirty="0" smtClean="0"/>
          </a:p>
          <a:p>
            <a:r>
              <a:rPr lang="bg-BG" dirty="0" smtClean="0"/>
              <a:t>Да вземем Р = 14. Образуваме Р‘=Р</a:t>
            </a:r>
            <a:r>
              <a:rPr lang="en-US" dirty="0" smtClean="0"/>
              <a:t>&amp;</a:t>
            </a:r>
            <a:r>
              <a:rPr lang="bg-BG" dirty="0" smtClean="0"/>
              <a:t>(Р+1).</a:t>
            </a:r>
          </a:p>
          <a:p>
            <a:endParaRPr lang="bg-BG" dirty="0"/>
          </a:p>
          <a:p>
            <a:r>
              <a:rPr lang="bg-BG" dirty="0" smtClean="0"/>
              <a:t>1110	-&gt; </a:t>
            </a:r>
            <a:r>
              <a:rPr lang="bg-BG" b="1" dirty="0" smtClean="0">
                <a:solidFill>
                  <a:srgbClr val="FFFF00"/>
                </a:solidFill>
              </a:rPr>
              <a:t>14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/>
              <a:t>1111 	-&gt; 15</a:t>
            </a:r>
            <a:r>
              <a:rPr lang="bg-BG" baseline="-25000" dirty="0" smtClean="0"/>
              <a:t>10</a:t>
            </a:r>
          </a:p>
          <a:p>
            <a:r>
              <a:rPr lang="bg-BG" dirty="0" smtClean="0"/>
              <a:t>-------</a:t>
            </a:r>
          </a:p>
          <a:p>
            <a:r>
              <a:rPr lang="bg-BG" dirty="0" smtClean="0"/>
              <a:t>1110       -&gt; </a:t>
            </a:r>
            <a:r>
              <a:rPr lang="bg-BG" b="1" dirty="0" smtClean="0">
                <a:solidFill>
                  <a:srgbClr val="FFFF00"/>
                </a:solidFill>
              </a:rPr>
              <a:t>14</a:t>
            </a:r>
            <a:r>
              <a:rPr lang="bg-BG" b="1" baseline="-25000" dirty="0" smtClean="0">
                <a:solidFill>
                  <a:srgbClr val="FFFF00"/>
                </a:solidFill>
              </a:rPr>
              <a:t>10 </a:t>
            </a:r>
            <a:r>
              <a:rPr lang="bg-BG" dirty="0" smtClean="0"/>
              <a:t>,  </a:t>
            </a:r>
            <a:endParaRPr lang="en-US" b="1" dirty="0">
              <a:solidFill>
                <a:srgbClr val="FFFF00"/>
              </a:solidFill>
            </a:endParaRPr>
          </a:p>
          <a:p>
            <a:endParaRPr lang="bg-BG" dirty="0" smtClean="0"/>
          </a:p>
          <a:p>
            <a:r>
              <a:rPr lang="bg-BG" dirty="0" smtClean="0"/>
              <a:t>Правим </a:t>
            </a:r>
            <a:r>
              <a:rPr lang="en-US" dirty="0" smtClean="0"/>
              <a:t>P=P’</a:t>
            </a:r>
            <a:r>
              <a:rPr lang="bg-BG" dirty="0" smtClean="0"/>
              <a:t> - 1</a:t>
            </a:r>
            <a:r>
              <a:rPr lang="en-US" dirty="0" smtClean="0"/>
              <a:t> </a:t>
            </a:r>
            <a:r>
              <a:rPr lang="bg-BG" dirty="0" smtClean="0"/>
              <a:t>и продължаваме:</a:t>
            </a:r>
          </a:p>
          <a:p>
            <a:r>
              <a:rPr lang="bg-BG" dirty="0" smtClean="0"/>
              <a:t>1101	-&gt; </a:t>
            </a:r>
            <a:r>
              <a:rPr lang="bg-BG" b="1" dirty="0" smtClean="0">
                <a:solidFill>
                  <a:srgbClr val="FFFF00"/>
                </a:solidFill>
              </a:rPr>
              <a:t>13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 		</a:t>
            </a:r>
            <a:r>
              <a:rPr lang="bg-BG" dirty="0" smtClean="0"/>
              <a:t>1011	-&gt; </a:t>
            </a:r>
            <a:r>
              <a:rPr lang="bg-BG" b="1" dirty="0" smtClean="0">
                <a:solidFill>
                  <a:srgbClr val="FFFF00"/>
                </a:solidFill>
              </a:rPr>
              <a:t>11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 		</a:t>
            </a:r>
            <a:r>
              <a:rPr lang="bg-BG" dirty="0" smtClean="0"/>
              <a:t> 0111	-&gt; </a:t>
            </a:r>
            <a:r>
              <a:rPr lang="bg-BG" b="1" dirty="0" smtClean="0">
                <a:solidFill>
                  <a:srgbClr val="FFFF00"/>
                </a:solidFill>
              </a:rPr>
              <a:t>7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bg-BG" dirty="0" smtClean="0"/>
              <a:t>1110 	-&gt; 14</a:t>
            </a:r>
            <a:r>
              <a:rPr lang="bg-BG" baseline="-25000" dirty="0" smtClean="0"/>
              <a:t>10		</a:t>
            </a:r>
            <a:r>
              <a:rPr lang="bg-BG" dirty="0" smtClean="0"/>
              <a:t>110</a:t>
            </a:r>
            <a:r>
              <a:rPr lang="en-US" dirty="0" smtClean="0"/>
              <a:t>0</a:t>
            </a:r>
            <a:r>
              <a:rPr lang="bg-BG" dirty="0" smtClean="0"/>
              <a:t>	-&gt; 12</a:t>
            </a:r>
            <a:r>
              <a:rPr lang="bg-BG" baseline="-25000" dirty="0" smtClean="0"/>
              <a:t>10		</a:t>
            </a:r>
            <a:r>
              <a:rPr lang="bg-BG" dirty="0" smtClean="0"/>
              <a:t> 1000	-&gt; 8</a:t>
            </a:r>
            <a:r>
              <a:rPr lang="bg-BG" baseline="-25000" dirty="0" smtClean="0"/>
              <a:t>10</a:t>
            </a:r>
          </a:p>
          <a:p>
            <a:r>
              <a:rPr lang="bg-BG" dirty="0" smtClean="0"/>
              <a:t>-------			-------			--------</a:t>
            </a:r>
          </a:p>
          <a:p>
            <a:r>
              <a:rPr lang="bg-BG" dirty="0" smtClean="0"/>
              <a:t>1100      -&gt; </a:t>
            </a:r>
            <a:r>
              <a:rPr lang="bg-BG" b="1" dirty="0" smtClean="0">
                <a:solidFill>
                  <a:srgbClr val="FFFF00"/>
                </a:solidFill>
              </a:rPr>
              <a:t>12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		</a:t>
            </a:r>
            <a:r>
              <a:rPr lang="bg-BG" dirty="0" smtClean="0"/>
              <a:t>100</a:t>
            </a:r>
            <a:r>
              <a:rPr lang="en-US" dirty="0" smtClean="0"/>
              <a:t>0</a:t>
            </a:r>
            <a:r>
              <a:rPr lang="bg-BG" dirty="0" smtClean="0"/>
              <a:t>       -&gt; </a:t>
            </a:r>
            <a:r>
              <a:rPr lang="bg-BG" b="1" dirty="0">
                <a:solidFill>
                  <a:srgbClr val="FFFF00"/>
                </a:solidFill>
              </a:rPr>
              <a:t>8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  <a:r>
              <a:rPr lang="bg-BG" baseline="-25000" dirty="0" smtClean="0"/>
              <a:t>		</a:t>
            </a:r>
            <a:r>
              <a:rPr lang="bg-BG" dirty="0" smtClean="0"/>
              <a:t> 0000     -&gt; </a:t>
            </a:r>
            <a:r>
              <a:rPr lang="bg-BG" b="1" dirty="0">
                <a:solidFill>
                  <a:srgbClr val="FFFF00"/>
                </a:solidFill>
              </a:rPr>
              <a:t>0</a:t>
            </a:r>
            <a:r>
              <a:rPr lang="bg-BG" b="1" baseline="-25000" dirty="0" smtClean="0">
                <a:solidFill>
                  <a:srgbClr val="FFFF00"/>
                </a:solidFill>
              </a:rPr>
              <a:t>10</a:t>
            </a:r>
          </a:p>
          <a:p>
            <a:endParaRPr lang="bg-BG" baseline="-25000" dirty="0"/>
          </a:p>
          <a:p>
            <a:r>
              <a:rPr lang="bg-BG" dirty="0" smtClean="0"/>
              <a:t>Когато </a:t>
            </a:r>
            <a:r>
              <a:rPr lang="en-US" dirty="0" smtClean="0"/>
              <a:t>P’ </a:t>
            </a:r>
            <a:r>
              <a:rPr lang="bg-BG" dirty="0"/>
              <a:t>=</a:t>
            </a:r>
            <a:r>
              <a:rPr lang="en-US" dirty="0" smtClean="0"/>
              <a:t> </a:t>
            </a:r>
            <a:r>
              <a:rPr lang="bg-BG" dirty="0" smtClean="0"/>
              <a:t>0</a:t>
            </a:r>
            <a:r>
              <a:rPr lang="en-US" dirty="0" smtClean="0"/>
              <a:t> </a:t>
            </a:r>
            <a:r>
              <a:rPr lang="bg-BG" dirty="0" smtClean="0"/>
              <a:t> спираме.</a:t>
            </a:r>
          </a:p>
          <a:p>
            <a:endParaRPr lang="bg-BG" dirty="0" smtClean="0"/>
          </a:p>
          <a:p>
            <a:r>
              <a:rPr lang="bg-BG" dirty="0" smtClean="0"/>
              <a:t>Получаваме, че сумата на числата от интервала </a:t>
            </a:r>
            <a:r>
              <a:rPr lang="en-US" dirty="0" smtClean="0"/>
              <a:t>[</a:t>
            </a:r>
            <a:r>
              <a:rPr lang="bg-BG" dirty="0" smtClean="0"/>
              <a:t>0;14</a:t>
            </a:r>
            <a:r>
              <a:rPr lang="en-US" dirty="0" smtClean="0"/>
              <a:t>] </a:t>
            </a:r>
            <a:r>
              <a:rPr lang="bg-BG" dirty="0" smtClean="0"/>
              <a:t>е В</a:t>
            </a:r>
            <a:r>
              <a:rPr lang="bg-BG" baseline="-25000" dirty="0" smtClean="0"/>
              <a:t>14</a:t>
            </a:r>
            <a:r>
              <a:rPr lang="bg-BG" dirty="0" smtClean="0"/>
              <a:t>+В</a:t>
            </a:r>
            <a:r>
              <a:rPr lang="bg-BG" baseline="-25000" dirty="0" smtClean="0"/>
              <a:t>13</a:t>
            </a:r>
            <a:r>
              <a:rPr lang="bg-BG" dirty="0" smtClean="0"/>
              <a:t>+В</a:t>
            </a:r>
            <a:r>
              <a:rPr lang="bg-BG" baseline="-25000" dirty="0" smtClean="0"/>
              <a:t>11</a:t>
            </a:r>
            <a:r>
              <a:rPr lang="bg-BG" dirty="0" smtClean="0"/>
              <a:t>+В</a:t>
            </a:r>
            <a:r>
              <a:rPr lang="bg-BG" baseline="-25000" dirty="0" smtClean="0"/>
              <a:t>7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25" name="Правоъгълник 24"/>
          <p:cNvSpPr/>
          <p:nvPr/>
        </p:nvSpPr>
        <p:spPr>
          <a:xfrm>
            <a:off x="443345" y="3519056"/>
            <a:ext cx="2660073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Правоъгълник 25"/>
          <p:cNvSpPr/>
          <p:nvPr/>
        </p:nvSpPr>
        <p:spPr>
          <a:xfrm>
            <a:off x="3103424" y="3505200"/>
            <a:ext cx="2729340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Правоъгълник 23"/>
          <p:cNvSpPr/>
          <p:nvPr/>
        </p:nvSpPr>
        <p:spPr>
          <a:xfrm>
            <a:off x="443345" y="3089563"/>
            <a:ext cx="4087091" cy="42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endParaRPr lang="bg-BG" altLang="bg-BG" dirty="0" smtClean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2433918" y="1882588"/>
            <a:ext cx="914401" cy="1021978"/>
            <a:chOff x="2433918" y="1882588"/>
            <a:chExt cx="914401" cy="1021978"/>
          </a:xfrm>
        </p:grpSpPr>
        <p:sp>
          <p:nvSpPr>
            <p:cNvPr id="5" name="Дясна фигурна скоба 4"/>
            <p:cNvSpPr/>
            <p:nvPr/>
          </p:nvSpPr>
          <p:spPr>
            <a:xfrm>
              <a:off x="2433918" y="1882588"/>
              <a:ext cx="282388" cy="1021978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Текстово поле 7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14</a:t>
              </a:r>
              <a:endParaRPr lang="bg-BG" baseline="-25000" dirty="0"/>
            </a:p>
          </p:txBody>
        </p:sp>
      </p:grpSp>
      <p:grpSp>
        <p:nvGrpSpPr>
          <p:cNvPr id="21" name="Групиране 20"/>
          <p:cNvGrpSpPr/>
          <p:nvPr/>
        </p:nvGrpSpPr>
        <p:grpSpPr>
          <a:xfrm>
            <a:off x="7676375" y="3550024"/>
            <a:ext cx="1106425" cy="1013006"/>
            <a:chOff x="2433918" y="1891560"/>
            <a:chExt cx="914401" cy="1013006"/>
          </a:xfrm>
        </p:grpSpPr>
        <p:sp>
          <p:nvSpPr>
            <p:cNvPr id="22" name="Дясна фигурна скоба 21"/>
            <p:cNvSpPr/>
            <p:nvPr/>
          </p:nvSpPr>
          <p:spPr>
            <a:xfrm>
              <a:off x="2433918" y="1891560"/>
              <a:ext cx="210669" cy="1013006"/>
            </a:xfrm>
            <a:prstGeom prst="righ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Текстово поле 22"/>
            <p:cNvSpPr txBox="1"/>
            <p:nvPr/>
          </p:nvSpPr>
          <p:spPr>
            <a:xfrm>
              <a:off x="2716307" y="2178424"/>
              <a:ext cx="63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7</a:t>
              </a:r>
              <a:endParaRPr lang="bg-BG" baseline="-25000" dirty="0"/>
            </a:p>
          </p:txBody>
        </p:sp>
      </p:grpSp>
      <p:sp>
        <p:nvSpPr>
          <p:cNvPr id="27" name="Правоъгълник 26"/>
          <p:cNvSpPr/>
          <p:nvPr/>
        </p:nvSpPr>
        <p:spPr>
          <a:xfrm>
            <a:off x="5832770" y="3505201"/>
            <a:ext cx="2729340" cy="12053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27"/>
          <p:cNvSpPr/>
          <p:nvPr/>
        </p:nvSpPr>
        <p:spPr>
          <a:xfrm>
            <a:off x="457200" y="4710545"/>
            <a:ext cx="8160327" cy="9559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2 /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endParaRPr lang="bg-BG" altLang="bg-BG" dirty="0" smtClean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0646" y="940858"/>
            <a:ext cx="7167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Интервалът </a:t>
            </a:r>
            <a:r>
              <a:rPr lang="en-US" dirty="0" smtClean="0"/>
              <a:t>[</a:t>
            </a:r>
            <a:r>
              <a:rPr lang="bg-BG" dirty="0" smtClean="0"/>
              <a:t>0;14</a:t>
            </a:r>
            <a:r>
              <a:rPr lang="en-US" dirty="0" smtClean="0"/>
              <a:t>] </a:t>
            </a:r>
            <a:r>
              <a:rPr lang="bg-BG" dirty="0" smtClean="0"/>
              <a:t>се „разпределя“ по следния начин в масива В: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[14;14]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[12;13]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[ 8;11]</a:t>
            </a:r>
          </a:p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bg-BG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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[ 0; 7]</a:t>
            </a:r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470646" y="3240741"/>
            <a:ext cx="813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 общия случай, ако означим с </a:t>
            </a:r>
            <a:r>
              <a:rPr lang="en-US" b="1" dirty="0" smtClean="0">
                <a:solidFill>
                  <a:srgbClr val="FFFF00"/>
                </a:solidFill>
              </a:rPr>
              <a:t>f(k) = k &amp; (k </a:t>
            </a:r>
            <a:r>
              <a:rPr lang="bg-BG" b="1" dirty="0" smtClean="0">
                <a:solidFill>
                  <a:srgbClr val="FFFF00"/>
                </a:solidFill>
              </a:rPr>
              <a:t>+</a:t>
            </a:r>
            <a:r>
              <a:rPr lang="en-US" b="1" dirty="0" smtClean="0">
                <a:solidFill>
                  <a:srgbClr val="FFFF00"/>
                </a:solidFill>
              </a:rPr>
              <a:t> 1), </a:t>
            </a:r>
            <a:r>
              <a:rPr lang="bg-BG" dirty="0" smtClean="0"/>
              <a:t>се получава следното:</a:t>
            </a:r>
            <a:endParaRPr lang="bg-BG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66" y="2550508"/>
            <a:ext cx="5162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67" y="3838296"/>
            <a:ext cx="6046276" cy="189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4203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18565" y="1492624"/>
            <a:ext cx="527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Сега се използва операцията </a:t>
            </a:r>
            <a:r>
              <a:rPr lang="bg-BG" dirty="0" err="1" smtClean="0"/>
              <a:t>побитово</a:t>
            </a:r>
            <a:r>
              <a:rPr lang="bg-BG" dirty="0" smtClean="0"/>
              <a:t> ИЛИ</a:t>
            </a:r>
            <a:r>
              <a:rPr lang="en-US" dirty="0" smtClean="0"/>
              <a:t> /</a:t>
            </a:r>
            <a:r>
              <a:rPr lang="en-US" b="1" dirty="0" smtClean="0">
                <a:solidFill>
                  <a:srgbClr val="FFFF00"/>
                </a:solidFill>
              </a:rPr>
              <a:t>|</a:t>
            </a:r>
            <a:r>
              <a:rPr lang="en-US" dirty="0" smtClean="0"/>
              <a:t>/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18565" y="2407024"/>
            <a:ext cx="8175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 увеличаване на А</a:t>
            </a:r>
            <a:r>
              <a:rPr lang="en-US" baseline="-25000" dirty="0" err="1" smtClean="0"/>
              <a:t>k</a:t>
            </a:r>
            <a:r>
              <a:rPr lang="bg-BG" dirty="0" smtClean="0"/>
              <a:t> с число </a:t>
            </a:r>
            <a:r>
              <a:rPr lang="en-US" dirty="0" smtClean="0"/>
              <a:t>d, </a:t>
            </a:r>
            <a:r>
              <a:rPr lang="bg-BG" dirty="0" smtClean="0"/>
              <a:t>добавяме </a:t>
            </a:r>
            <a:r>
              <a:rPr lang="en-US" dirty="0" smtClean="0"/>
              <a:t>d </a:t>
            </a:r>
            <a:r>
              <a:rPr lang="bg-BG" dirty="0" smtClean="0"/>
              <a:t>във всички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в чиито интервал попада индексът </a:t>
            </a:r>
            <a:r>
              <a:rPr lang="en-US" dirty="0" smtClean="0"/>
              <a:t>k</a:t>
            </a:r>
            <a:r>
              <a:rPr lang="bg-BG" dirty="0" smtClean="0"/>
              <a:t>:</a:t>
            </a:r>
          </a:p>
          <a:p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&lt;= k &lt;=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Нека това са:</a:t>
            </a:r>
            <a:endParaRPr lang="bg-BG" dirty="0"/>
          </a:p>
          <a:p>
            <a:r>
              <a:rPr lang="en-US" dirty="0" smtClean="0"/>
              <a:t>B</a:t>
            </a:r>
            <a:r>
              <a:rPr lang="en-US" baseline="-25000" dirty="0" smtClean="0"/>
              <a:t>i1</a:t>
            </a:r>
            <a:r>
              <a:rPr lang="en-US" dirty="0" smtClean="0"/>
              <a:t>, B</a:t>
            </a:r>
            <a:r>
              <a:rPr lang="en-US" baseline="-25000" dirty="0" smtClean="0"/>
              <a:t>i2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im</a:t>
            </a:r>
            <a:endParaRPr lang="en-US" baseline="-25000" dirty="0"/>
          </a:p>
          <a:p>
            <a:r>
              <a:rPr lang="bg-BG" dirty="0" smtClean="0"/>
              <a:t>Доказва се, че</a:t>
            </a:r>
            <a:r>
              <a:rPr lang="en-US" dirty="0" smtClean="0"/>
              <a:t> </a:t>
            </a:r>
            <a:r>
              <a:rPr lang="bg-BG" dirty="0" smtClean="0"/>
              <a:t>ако</a:t>
            </a:r>
            <a:r>
              <a:rPr lang="en-US" dirty="0" smtClean="0"/>
              <a:t> i</a:t>
            </a:r>
            <a:r>
              <a:rPr lang="en-US" baseline="-25000" dirty="0" smtClean="0"/>
              <a:t>1</a:t>
            </a:r>
            <a:r>
              <a:rPr lang="en-US" dirty="0" smtClean="0"/>
              <a:t> = k</a:t>
            </a:r>
            <a:r>
              <a:rPr lang="bg-BG" dirty="0" smtClean="0"/>
              <a:t>, то 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bg-BG" baseline="-25000" dirty="0" smtClean="0"/>
              <a:t>+1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|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+ 1)</a:t>
            </a:r>
            <a:r>
              <a:rPr lang="bg-BG" dirty="0" smtClean="0"/>
              <a:t>. Тъй като</a:t>
            </a:r>
            <a:r>
              <a:rPr lang="en-US" dirty="0" smtClean="0"/>
              <a:t> </a:t>
            </a:r>
            <a:r>
              <a:rPr lang="bg-BG" dirty="0" smtClean="0"/>
              <a:t>редицата индекси е растяща, </a:t>
            </a:r>
            <a:r>
              <a:rPr lang="bg-BG" dirty="0" err="1" smtClean="0"/>
              <a:t>алгоритъмът</a:t>
            </a:r>
            <a:r>
              <a:rPr lang="bg-BG" dirty="0" smtClean="0"/>
              <a:t> спира когато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&gt;= n, </a:t>
            </a:r>
            <a:r>
              <a:rPr lang="bg-BG" dirty="0" smtClean="0"/>
              <a:t>където </a:t>
            </a:r>
            <a:r>
              <a:rPr lang="en-US" dirty="0" smtClean="0"/>
              <a:t>n e </a:t>
            </a:r>
            <a:r>
              <a:rPr lang="bg-BG" dirty="0" smtClean="0"/>
              <a:t>дължината на редицата </a:t>
            </a:r>
            <a:r>
              <a:rPr lang="en-US" dirty="0" smtClean="0"/>
              <a:t>A.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bg-BG" dirty="0" smtClean="0"/>
              <a:t>Операция 1 /</a:t>
            </a:r>
            <a:r>
              <a:rPr lang="en-US" dirty="0" smtClean="0"/>
              <a:t>update</a:t>
            </a:r>
            <a:r>
              <a:rPr lang="bg-BG" dirty="0" smtClean="0"/>
              <a:t>/ </a:t>
            </a:r>
            <a:endParaRPr lang="bg-BG" alt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7751"/>
            <a:ext cx="5694218" cy="56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Текстово поле 16"/>
          <p:cNvSpPr txBox="1"/>
          <p:nvPr/>
        </p:nvSpPr>
        <p:spPr>
          <a:xfrm>
            <a:off x="5943600" y="1149927"/>
            <a:ext cx="2953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Променяме А</a:t>
            </a:r>
            <a:r>
              <a:rPr lang="bg-BG" baseline="-25000" dirty="0" smtClean="0"/>
              <a:t>10</a:t>
            </a:r>
            <a:r>
              <a:rPr lang="bg-BG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Това води до промяна  на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, B</a:t>
            </a:r>
            <a:r>
              <a:rPr lang="en-US" baseline="-25000" dirty="0" smtClean="0"/>
              <a:t>11</a:t>
            </a:r>
            <a:r>
              <a:rPr lang="en-US" dirty="0" smtClean="0"/>
              <a:t>, B</a:t>
            </a:r>
            <a:r>
              <a:rPr lang="en-US" baseline="-25000" dirty="0" smtClean="0"/>
              <a:t>15</a:t>
            </a:r>
            <a:r>
              <a:rPr lang="en-US" dirty="0" smtClean="0"/>
              <a:t>, B</a:t>
            </a:r>
            <a:r>
              <a:rPr lang="en-US" baseline="-25000" dirty="0" smtClean="0"/>
              <a:t>31</a:t>
            </a:r>
            <a:endParaRPr lang="bg-BG" baseline="-25000" dirty="0"/>
          </a:p>
        </p:txBody>
      </p:sp>
    </p:spTree>
    <p:extLst>
      <p:ext uri="{BB962C8B-B14F-4D97-AF65-F5344CB8AC3E}">
        <p14:creationId xmlns:p14="http://schemas.microsoft.com/office/powerpoint/2010/main" val="33500541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за обучение- Excel 2007 – Запознаване с отчетите с обобщени таблици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 обучение- Excel 2007 – Запознаване с отчетите с обобщени таблици</Template>
  <TotalTime>507</TotalTime>
  <Words>799</Words>
  <Application>Microsoft Office PowerPoint</Application>
  <PresentationFormat>Презентация на цял екран (4:3)</PresentationFormat>
  <Paragraphs>148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Презентация за обучение- Excel 2007 – Запознаване с отчетите с обобщени таблици</vt:lpstr>
      <vt:lpstr>СМОЛЯН 2019</vt:lpstr>
      <vt:lpstr>Дърво на Фенуик</vt:lpstr>
      <vt:lpstr>Дърво на Фенуик</vt:lpstr>
      <vt:lpstr>Дърво на Фенуик</vt:lpstr>
      <vt:lpstr>Операция 2 / rsq / </vt:lpstr>
      <vt:lpstr>Операция 2 / rsq /</vt:lpstr>
      <vt:lpstr>Операция 2 / rsq /</vt:lpstr>
      <vt:lpstr>Операция 1 /update/ </vt:lpstr>
      <vt:lpstr>Операция 1 /update/ </vt:lpstr>
      <vt:lpstr>Операция 2 /rsq/ </vt:lpstr>
      <vt:lpstr>Операция 2 /rsq/ </vt:lpstr>
      <vt:lpstr>Операция 2 /rsq/ </vt:lpstr>
      <vt:lpstr>Реализация</vt:lpstr>
      <vt:lpstr>БЛАГОДАРЯ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ЯМБОЛ 2017</dc:title>
  <dc:creator>Pawel</dc:creator>
  <cp:lastModifiedBy>pavel</cp:lastModifiedBy>
  <cp:revision>69</cp:revision>
  <dcterms:created xsi:type="dcterms:W3CDTF">2017-07-09T10:40:32Z</dcterms:created>
  <dcterms:modified xsi:type="dcterms:W3CDTF">2019-09-02T07:52:43Z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TC102160141026</vt:lpwstr>
  </property>
</Properties>
</file>