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Questrial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B595B09-39B3-4674-8449-EB2FBC39611F}">
  <a:tblStyle styleId="{1B595B09-39B3-4674-8449-EB2FBC39611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estrial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Shape 54"/>
          <p:cNvGrpSpPr/>
          <p:nvPr/>
        </p:nvGrpSpPr>
        <p:grpSpPr>
          <a:xfrm>
            <a:off x="0" y="0"/>
            <a:ext cx="2305051" cy="6858000"/>
            <a:chOff x="0" y="0"/>
            <a:chExt cx="2305051" cy="6858000"/>
          </a:xfrm>
        </p:grpSpPr>
        <p:sp>
          <p:nvSpPr>
            <p:cNvPr id="55" name="Shape 55"/>
            <p:cNvSpPr/>
            <p:nvPr/>
          </p:nvSpPr>
          <p:spPr>
            <a:xfrm>
              <a:off x="1209675" y="4763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28712" y="217646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123950" y="4021137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4337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333375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90500" y="9525"/>
              <a:ext cx="152399" cy="908049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Shape 61"/>
            <p:cNvSpPr/>
            <p:nvPr/>
          </p:nvSpPr>
          <p:spPr>
            <a:xfrm>
              <a:off x="1290637" y="14288"/>
              <a:ext cx="376238" cy="1801813"/>
            </a:xfrm>
            <a:custGeom>
              <a:pathLst>
                <a:path extrusionOk="0" h="120000" w="12000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1600200" y="1801813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381125" y="9525"/>
              <a:ext cx="371474" cy="1425574"/>
            </a:xfrm>
            <a:custGeom>
              <a:pathLst>
                <a:path extrusionOk="0" h="120000" w="12000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1643063" y="0"/>
              <a:ext cx="152399" cy="912813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1685925" y="14208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68592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743075" y="4763"/>
              <a:ext cx="419099" cy="522288"/>
            </a:xfrm>
            <a:custGeom>
              <a:pathLst>
                <a:path extrusionOk="0" h="120000" w="12000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Shape 68"/>
            <p:cNvSpPr/>
            <p:nvPr/>
          </p:nvSpPr>
          <p:spPr>
            <a:xfrm>
              <a:off x="2119313" y="488950"/>
              <a:ext cx="161925" cy="147638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52500" y="4763"/>
              <a:ext cx="152399" cy="908049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Shape 70"/>
            <p:cNvSpPr/>
            <p:nvPr/>
          </p:nvSpPr>
          <p:spPr>
            <a:xfrm>
              <a:off x="8667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90587" y="155416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738187" y="5622925"/>
              <a:ext cx="338137" cy="1216024"/>
            </a:xfrm>
            <a:custGeom>
              <a:pathLst>
                <a:path extrusionOk="0" h="120000" w="12000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647700" y="5480050"/>
              <a:ext cx="157162" cy="157162"/>
            </a:xfrm>
            <a:custGeom>
              <a:pathLst>
                <a:path extrusionOk="0" h="120000" w="12000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66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3897312"/>
              <a:ext cx="133349" cy="266699"/>
            </a:xfrm>
            <a:custGeom>
              <a:pathLst>
                <a:path extrusionOk="0" h="120000" w="12000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66675" y="414972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0" y="1644650"/>
              <a:ext cx="133349" cy="269874"/>
            </a:xfrm>
            <a:custGeom>
              <a:pathLst>
                <a:path extrusionOk="0" h="120000" w="12000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66675" y="146843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95325" y="4763"/>
              <a:ext cx="309562" cy="155892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Shape 80"/>
            <p:cNvSpPr/>
            <p:nvPr/>
          </p:nvSpPr>
          <p:spPr>
            <a:xfrm>
              <a:off x="57150" y="48815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38113" y="5060950"/>
              <a:ext cx="304799" cy="17780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Shape 82"/>
            <p:cNvSpPr/>
            <p:nvPr/>
          </p:nvSpPr>
          <p:spPr>
            <a:xfrm>
              <a:off x="561975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42937" y="6610350"/>
              <a:ext cx="23813" cy="242887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6200" y="6430962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5978525"/>
              <a:ext cx="190500" cy="461962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Shape 86"/>
            <p:cNvSpPr/>
            <p:nvPr/>
          </p:nvSpPr>
          <p:spPr>
            <a:xfrm>
              <a:off x="1014412" y="1801813"/>
              <a:ext cx="214312" cy="755649"/>
            </a:xfrm>
            <a:custGeom>
              <a:pathLst>
                <a:path extrusionOk="0" h="120000" w="12000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Shape 87"/>
            <p:cNvSpPr/>
            <p:nvPr/>
          </p:nvSpPr>
          <p:spPr>
            <a:xfrm>
              <a:off x="938212" y="2547938"/>
              <a:ext cx="166688" cy="160337"/>
            </a:xfrm>
            <a:custGeom>
              <a:pathLst>
                <a:path extrusionOk="0" h="120000" w="12000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95312" y="4763"/>
              <a:ext cx="638174" cy="402589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Shape 89"/>
            <p:cNvSpPr/>
            <p:nvPr/>
          </p:nvSpPr>
          <p:spPr>
            <a:xfrm>
              <a:off x="1223962" y="1382712"/>
              <a:ext cx="142875" cy="47624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Shape 90"/>
            <p:cNvSpPr/>
            <p:nvPr/>
          </p:nvSpPr>
          <p:spPr>
            <a:xfrm>
              <a:off x="1300162" y="1849438"/>
              <a:ext cx="109537" cy="107949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0987" y="3417887"/>
              <a:ext cx="142875" cy="474663"/>
            </a:xfrm>
            <a:custGeom>
              <a:pathLst>
                <a:path extrusionOk="0" h="120000" w="12000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Shape 92"/>
            <p:cNvSpPr/>
            <p:nvPr/>
          </p:nvSpPr>
          <p:spPr>
            <a:xfrm>
              <a:off x="238125" y="3883025"/>
              <a:ext cx="109537" cy="109537"/>
            </a:xfrm>
            <a:custGeom>
              <a:pathLst>
                <a:path extrusionOk="0" h="120000" w="12000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763" y="2166938"/>
              <a:ext cx="114300" cy="452438"/>
            </a:xfrm>
            <a:custGeom>
              <a:pathLst>
                <a:path extrusionOk="0" h="120000" w="12000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Shape 94"/>
            <p:cNvSpPr/>
            <p:nvPr/>
          </p:nvSpPr>
          <p:spPr>
            <a:xfrm>
              <a:off x="52388" y="2066925"/>
              <a:ext cx="109537" cy="109537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228725" y="4662487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319212" y="5041900"/>
              <a:ext cx="371474" cy="1801813"/>
            </a:xfrm>
            <a:custGeom>
              <a:pathLst>
                <a:path extrusionOk="0" h="120000" w="12000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Shape 97"/>
            <p:cNvSpPr/>
            <p:nvPr/>
          </p:nvSpPr>
          <p:spPr>
            <a:xfrm>
              <a:off x="1147762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19150" y="3983037"/>
              <a:ext cx="347662" cy="2860674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Shape 99"/>
            <p:cNvSpPr/>
            <p:nvPr/>
          </p:nvSpPr>
          <p:spPr>
            <a:xfrm>
              <a:off x="728662" y="3806825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624012" y="4867275"/>
              <a:ext cx="190500" cy="188913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404937" y="5422900"/>
              <a:ext cx="371474" cy="1425574"/>
            </a:xfrm>
            <a:custGeom>
              <a:pathLst>
                <a:path extrusionOk="0" h="120000" w="12000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Shape 102"/>
            <p:cNvSpPr/>
            <p:nvPr/>
          </p:nvSpPr>
          <p:spPr>
            <a:xfrm>
              <a:off x="1666875" y="5945187"/>
              <a:ext cx="152399" cy="912813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Shape 103"/>
            <p:cNvSpPr/>
            <p:nvPr/>
          </p:nvSpPr>
          <p:spPr>
            <a:xfrm>
              <a:off x="1709738" y="52466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09738" y="57642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6888" y="6330950"/>
              <a:ext cx="419099" cy="527050"/>
            </a:xfrm>
            <a:custGeom>
              <a:pathLst>
                <a:path extrusionOk="0" h="120000" w="12000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2147888" y="6221412"/>
              <a:ext cx="157162" cy="147638"/>
            </a:xfrm>
            <a:custGeom>
              <a:pathLst>
                <a:path extrusionOk="0" h="120000" w="12000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04825" y="9525"/>
              <a:ext cx="233363" cy="5103813"/>
            </a:xfrm>
            <a:custGeom>
              <a:pathLst>
                <a:path extrusionOk="0" h="120000" w="12000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Shape 108"/>
            <p:cNvSpPr/>
            <p:nvPr/>
          </p:nvSpPr>
          <p:spPr>
            <a:xfrm>
              <a:off x="633412" y="5103812"/>
              <a:ext cx="185738" cy="185738"/>
            </a:xfrm>
            <a:custGeom>
              <a:pathLst>
                <a:path extrusionOk="0" h="120000" w="12000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1876424" y="3602037"/>
            <a:ext cx="8791575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7077510" y="541020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9896910" y="5410198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n panorámica con descripció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141409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7" name="Shape 167"/>
          <p:cNvSpPr/>
          <p:nvPr>
            <p:ph idx="2" type="pic"/>
          </p:nvPr>
        </p:nvSpPr>
        <p:spPr>
          <a:xfrm>
            <a:off x="1141411" y="606425"/>
            <a:ext cx="9912353" cy="3299777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141363" y="5124019"/>
            <a:ext cx="9910858" cy="682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ítulo y descripció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141455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141409" y="4419598"/>
            <a:ext cx="9904458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ita con descripció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720643" y="3365557"/>
            <a:ext cx="8752299" cy="5489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85" name="Shape 185"/>
          <p:cNvSpPr txBox="1"/>
          <p:nvPr/>
        </p:nvSpPr>
        <p:spPr>
          <a:xfrm>
            <a:off x="903512" y="73239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lang="es-ES" sz="80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0537370" y="276497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lang="es-ES" sz="80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arjeta de nombr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141409" y="2134041"/>
            <a:ext cx="9906000" cy="25118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141363" y="4657655"/>
            <a:ext cx="9904505" cy="11406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lumna 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41409" y="2674463"/>
            <a:ext cx="31968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1127917" y="3360262"/>
            <a:ext cx="3208734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3" type="body"/>
          </p:nvPr>
        </p:nvSpPr>
        <p:spPr>
          <a:xfrm>
            <a:off x="4514766" y="2677634"/>
            <a:ext cx="3184385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4" type="body"/>
          </p:nvPr>
        </p:nvSpPr>
        <p:spPr>
          <a:xfrm>
            <a:off x="4504212" y="3363435"/>
            <a:ext cx="3195829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5" type="body"/>
          </p:nvPr>
        </p:nvSpPr>
        <p:spPr>
          <a:xfrm>
            <a:off x="7852442" y="2674463"/>
            <a:ext cx="3194967" cy="685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6" type="body"/>
          </p:nvPr>
        </p:nvSpPr>
        <p:spPr>
          <a:xfrm>
            <a:off x="7852442" y="3360262"/>
            <a:ext cx="3194967" cy="2430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lumna de imagen 3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141411" y="609600"/>
            <a:ext cx="9905998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141412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7" name="Shape 207"/>
          <p:cNvSpPr/>
          <p:nvPr>
            <p:ph idx="2" type="pic"/>
          </p:nvPr>
        </p:nvSpPr>
        <p:spPr>
          <a:xfrm>
            <a:off x="1141412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3" type="body"/>
          </p:nvPr>
        </p:nvSpPr>
        <p:spPr>
          <a:xfrm>
            <a:off x="1141412" y="4980857"/>
            <a:ext cx="3195240" cy="8178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4" type="body"/>
          </p:nvPr>
        </p:nvSpPr>
        <p:spPr>
          <a:xfrm>
            <a:off x="4489053" y="4404596"/>
            <a:ext cx="320039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0" name="Shape 210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6" type="body"/>
          </p:nvPr>
        </p:nvSpPr>
        <p:spPr>
          <a:xfrm>
            <a:off x="4487592" y="4980857"/>
            <a:ext cx="3200399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7" type="body"/>
          </p:nvPr>
        </p:nvSpPr>
        <p:spPr>
          <a:xfrm>
            <a:off x="7852567" y="4404594"/>
            <a:ext cx="31907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3" name="Shape 213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9" type="body"/>
          </p:nvPr>
        </p:nvSpPr>
        <p:spPr>
          <a:xfrm>
            <a:off x="7852442" y="4980853"/>
            <a:ext cx="3194967" cy="8103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 rot="5400000">
            <a:off x="4323554" y="-932655"/>
            <a:ext cx="3541713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 rot="5400000">
            <a:off x="7454104" y="2197894"/>
            <a:ext cx="5181601" cy="20050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 rot="5400000">
            <a:off x="2424904" y="-673895"/>
            <a:ext cx="5181601" cy="77485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141411" y="1419225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141411" y="4424362"/>
            <a:ext cx="9906000" cy="1374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1141409" y="2249485"/>
            <a:ext cx="487838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6172200" y="2249485"/>
            <a:ext cx="4875211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141411" y="619125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1370019" y="2249485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2" type="body"/>
          </p:nvPr>
        </p:nvSpPr>
        <p:spPr>
          <a:xfrm>
            <a:off x="1141409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3" type="body"/>
          </p:nvPr>
        </p:nvSpPr>
        <p:spPr>
          <a:xfrm>
            <a:off x="6400807" y="2249484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4" type="body"/>
          </p:nvPr>
        </p:nvSpPr>
        <p:spPr>
          <a:xfrm>
            <a:off x="6172200" y="3073397"/>
            <a:ext cx="4875209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8" name="Shape 148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146704" y="609600"/>
            <a:ext cx="3856037" cy="16398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5156200" y="592666"/>
            <a:ext cx="5891208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1146704" y="2249485"/>
            <a:ext cx="3856037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141412" y="609600"/>
            <a:ext cx="5934507" cy="16398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0" name="Shape 160"/>
          <p:cNvSpPr/>
          <p:nvPr>
            <p:ph idx="2" type="pic"/>
          </p:nvPr>
        </p:nvSpPr>
        <p:spPr>
          <a:xfrm>
            <a:off x="7380721" y="609600"/>
            <a:ext cx="3666689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141409" y="2249485"/>
            <a:ext cx="5934510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5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05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1.png"/><Relationship Id="rId2" Type="http://schemas.openxmlformats.org/officeDocument/2006/relationships/image" Target="../media/image0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7"/>
          <p:cNvGrpSpPr/>
          <p:nvPr/>
        </p:nvGrpSpPr>
        <p:grpSpPr>
          <a:xfrm>
            <a:off x="-14288" y="0"/>
            <a:ext cx="12053888" cy="6858000"/>
            <a:chOff x="-14288" y="0"/>
            <a:chExt cx="12053888" cy="6858000"/>
          </a:xfrm>
        </p:grpSpPr>
        <p:grpSp>
          <p:nvGrpSpPr>
            <p:cNvPr id="8" name="Shape 8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9" name="Shape 9"/>
              <p:cNvSpPr/>
              <p:nvPr/>
            </p:nvSpPr>
            <p:spPr>
              <a:xfrm>
                <a:off x="114300" y="4763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33336" y="2176463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28575" y="4021137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200025" y="4763"/>
                <a:ext cx="369888" cy="1811337"/>
              </a:xfrm>
              <a:custGeom>
                <a:pathLst>
                  <a:path extrusionOk="0" h="120000" w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Shape 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pathLst>
                  <a:path extrusionOk="0" h="120000" w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Shape 15"/>
              <p:cNvSpPr/>
              <p:nvPr/>
            </p:nvSpPr>
            <p:spPr>
              <a:xfrm>
                <a:off x="546100" y="0"/>
                <a:ext cx="152399" cy="9128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Shape 16"/>
              <p:cNvSpPr/>
              <p:nvPr/>
            </p:nvSpPr>
            <p:spPr>
              <a:xfrm>
                <a:off x="588962" y="14208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588962" y="9032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pathLst>
                  <a:path extrusionOk="0" h="120000" w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Shape 1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Shape 2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1" name="Shape 21"/>
              <p:cNvSpPr/>
              <p:nvPr/>
            </p:nvSpPr>
            <p:spPr>
              <a:xfrm>
                <a:off x="9525" y="1801813"/>
                <a:ext cx="123824" cy="127000"/>
              </a:xfrm>
              <a:custGeom>
                <a:pathLst>
                  <a:path extrusionOk="0" h="120000" w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Shape 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128586" y="1382712"/>
                <a:ext cx="142875" cy="476249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Shape 24"/>
              <p:cNvSpPr/>
              <p:nvPr/>
            </p:nvSpPr>
            <p:spPr>
              <a:xfrm>
                <a:off x="204786" y="1849438"/>
                <a:ext cx="114300" cy="107949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133350" y="4662487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pathLst>
                  <a:path extrusionOk="0" h="120000" w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Shape 27"/>
              <p:cNvSpPr/>
              <p:nvPr/>
            </p:nvSpPr>
            <p:spPr>
              <a:xfrm>
                <a:off x="52386" y="44815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-14288" y="5627687"/>
                <a:ext cx="85724" cy="1216024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Shape 2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309562" y="5422900"/>
                <a:ext cx="374649" cy="1425574"/>
              </a:xfrm>
              <a:custGeom>
                <a:pathLst>
                  <a:path extrusionOk="0" h="120000" w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569912" y="5945187"/>
                <a:ext cx="152399" cy="912813"/>
              </a:xfrm>
              <a:custGeom>
                <a:pathLst>
                  <a:path extrusionOk="0" h="120000" w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Shape 32"/>
              <p:cNvSpPr/>
              <p:nvPr/>
            </p:nvSpPr>
            <p:spPr>
              <a:xfrm>
                <a:off x="612775" y="52466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612775" y="57642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669925" y="6330950"/>
                <a:ext cx="417513" cy="517524"/>
              </a:xfrm>
              <a:custGeom>
                <a:pathLst>
                  <a:path extrusionOk="0" h="120000" w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Shape 35"/>
              <p:cNvSpPr/>
              <p:nvPr/>
            </p:nvSpPr>
            <p:spPr>
              <a:xfrm>
                <a:off x="1049337" y="6221412"/>
                <a:ext cx="157162" cy="147638"/>
              </a:xfrm>
              <a:custGeom>
                <a:pathLst>
                  <a:path extrusionOk="0" h="120000" w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>
              <a:off x="11364911" y="0"/>
              <a:ext cx="674688" cy="6848476"/>
              <a:chOff x="11364911" y="0"/>
              <a:chExt cx="674688" cy="6848476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11483975" y="0"/>
                <a:ext cx="417513" cy="512762"/>
              </a:xfrm>
              <a:custGeom>
                <a:pathLst>
                  <a:path extrusionOk="0" h="120000" w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Shape 38"/>
              <p:cNvSpPr/>
              <p:nvPr/>
            </p:nvSpPr>
            <p:spPr>
              <a:xfrm>
                <a:off x="11364911" y="474662"/>
                <a:ext cx="157162" cy="152399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11631611" y="1539875"/>
                <a:ext cx="188913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11531600" y="5694362"/>
                <a:ext cx="298450" cy="1154112"/>
              </a:xfrm>
              <a:custGeom>
                <a:pathLst>
                  <a:path extrusionOk="0" h="120000" w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Shape 41"/>
              <p:cNvSpPr/>
              <p:nvPr/>
            </p:nvSpPr>
            <p:spPr>
              <a:xfrm>
                <a:off x="11772900" y="5551487"/>
                <a:ext cx="157162" cy="155574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1710986" y="4763"/>
                <a:ext cx="304799" cy="1544638"/>
              </a:xfrm>
              <a:custGeom>
                <a:pathLst>
                  <a:path extrusionOk="0" h="120000" w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Shape 4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1441111" y="5046662"/>
                <a:ext cx="307974" cy="1801813"/>
              </a:xfrm>
              <a:custGeom>
                <a:pathLst>
                  <a:path extrusionOk="0" h="120000" w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Shape 4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1939586" y="6596063"/>
                <a:ext cx="23813" cy="252412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985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85725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7475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7475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7475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7475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105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maestrodelacomputacion.net/curso-de-nodejs-gratuito-y-en-espanol-videotutoriales/" TargetMode="External"/><Relationship Id="rId4" Type="http://schemas.openxmlformats.org/officeDocument/2006/relationships/hyperlink" Target="http://www.tutorialspoint.com/nodejs/nodejs_tutorial.pdf" TargetMode="External"/><Relationship Id="rId5" Type="http://schemas.openxmlformats.org/officeDocument/2006/relationships/hyperlink" Target="https://www.youtube.com/watch?v=61ybknbAhuA&amp;index=4&amp;list=PLJEglAUdzLXIvSSK6oZwZ0VmZKSFYFgx0" TargetMode="External"/><Relationship Id="rId6" Type="http://schemas.openxmlformats.org/officeDocument/2006/relationships/hyperlink" Target="https://codigofacilito.com/videos/curso_django_como_instalar_django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Relationship Id="rId4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odehero.co/django-desde-cero-modelos-y-base-de-datos/" TargetMode="External"/><Relationship Id="rId4" Type="http://schemas.openxmlformats.org/officeDocument/2006/relationships/hyperlink" Target="https://codigofacilito.com/videos/curso_django_como_instalar_django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codehero.co/django-desde-cero-modelos-y-base-de-datos/" TargetMode="External"/><Relationship Id="rId4" Type="http://schemas.openxmlformats.org/officeDocument/2006/relationships/hyperlink" Target="https://codigofacilito.com/videos/curso_django_como_instalar_django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ula.tareasplus.com/Yan-Arlex-Vallejo-Rosas/Disena-proyectos-web-Bootstrap/Bootstrap-3---Clase-1---Introduccion" TargetMode="External"/><Relationship Id="rId4" Type="http://schemas.openxmlformats.org/officeDocument/2006/relationships/hyperlink" Target="http://www.aulaclic.es/bootstrap-en-videos/001-bootstrap_preparandose.htm" TargetMode="External"/><Relationship Id="rId5" Type="http://schemas.openxmlformats.org/officeDocument/2006/relationships/hyperlink" Target="https://librosweb.es/libro/bootstrap_3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digofacilito.com/videos/curso_django_como_instalar_django" TargetMode="External"/><Relationship Id="rId4" Type="http://schemas.openxmlformats.org/officeDocument/2006/relationships/hyperlink" Target="https://edutin.com/clases/online/41005185" TargetMode="External"/><Relationship Id="rId5" Type="http://schemas.openxmlformats.org/officeDocument/2006/relationships/hyperlink" Target="http://codehero.co/django-desde-cero-modelos-y-base-de-datos/" TargetMode="External"/><Relationship Id="rId6" Type="http://schemas.openxmlformats.org/officeDocument/2006/relationships/hyperlink" Target="https://codigofacilito.com/videos/curso_django_como_instalar_djang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ctrTitle"/>
          </p:nvPr>
        </p:nvSpPr>
        <p:spPr>
          <a:xfrm>
            <a:off x="1602900" y="957125"/>
            <a:ext cx="8986200" cy="31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s-ES" sz="9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WEB SERVER FRAMEWORKS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8648363" y="3961526"/>
            <a:ext cx="35436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Grupo: T2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ES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Sergio Esteban Adán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ES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Carlos Fuentes Martínez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ES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Alejandro Freire Rodríguez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ES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Rebeca Muraru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/>
        </p:nvSpPr>
        <p:spPr>
          <a:xfrm>
            <a:off x="569150" y="504350"/>
            <a:ext cx="111102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6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Cursos gratuitos Node.js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452475" y="2176700"/>
            <a:ext cx="11356500" cy="4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334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Node.js (tecnología B)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https://www.maestrodelacomputacion.net/curso-de-nodejs-gratuito-y-en-espanol-videotutoriales/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http://www.tutorialspoint.com/nodejs/nodejs_tutorial.pdf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https://www.youtube.com/watch?v=61ybknbAhuA&amp;index=4&amp;list=PLJEglAUdzLXIvSSK6oZwZ0VmZKSFYFgx0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linkClick r:id="rId6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569150" y="504350"/>
            <a:ext cx="111102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7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Ayudas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835500" y="2207800"/>
            <a:ext cx="11356500" cy="4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334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Libros</a:t>
            </a:r>
          </a:p>
          <a:p>
            <a:pPr indent="-5334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Guías</a:t>
            </a:r>
          </a:p>
          <a:p>
            <a:pPr indent="-5334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Videos</a:t>
            </a:r>
          </a:p>
          <a:p>
            <a:pPr indent="-5334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Tutoriales</a:t>
            </a:r>
          </a:p>
          <a:p>
            <a:pPr indent="-5334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Youtube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/>
        </p:nvSpPr>
        <p:spPr>
          <a:xfrm>
            <a:off x="569150" y="504350"/>
            <a:ext cx="111102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7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Implementación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828450" y="2176700"/>
            <a:ext cx="10669500" cy="4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Ambos frameworks necesitan</a:t>
            </a:r>
          </a:p>
          <a:p>
            <a:pPr indent="-4191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Servidor (Local, VPS, decicado…)</a:t>
            </a:r>
          </a:p>
          <a:p>
            <a:pPr indent="-4191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Dominio</a:t>
            </a:r>
          </a:p>
          <a:p>
            <a:pPr indent="-4191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Aplicación servidor</a:t>
            </a:r>
          </a:p>
          <a:p>
            <a:pPr indent="-4191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Base de datos</a:t>
            </a:r>
          </a:p>
          <a:p>
            <a:pPr indent="-419100" lvl="0" marL="457200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Django vs Nodejs</a:t>
            </a:r>
          </a:p>
          <a:p>
            <a:pPr indent="-419100" lvl="1" marL="914400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Django más documentación que Nodejs</a:t>
            </a:r>
          </a:p>
          <a:p>
            <a:pPr indent="-419100" lvl="1" marL="914400" rtl="0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Django más facilidad en la instalación que Nodejs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/>
        </p:nvSpPr>
        <p:spPr>
          <a:xfrm>
            <a:off x="569150" y="504350"/>
            <a:ext cx="111102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7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Conclusiones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52475" y="2176700"/>
            <a:ext cx="11356500" cy="4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Sobre estos dos frameworks django y node.js en particular podemos decir que nos han ayudado a aprender sobre otro tipo de tecnología framework y tener un repertorio más amplio en un futuro ya que nos serán de gran ayuda.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/>
        </p:nvSpPr>
        <p:spPr>
          <a:xfrm>
            <a:off x="452475" y="2176700"/>
            <a:ext cx="11356500" cy="18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-ES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Gracias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1211925" y="442025"/>
            <a:ext cx="8811300" cy="57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-ES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Índice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Información general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Django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Node.js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Cursos no gratuitos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Cursos gratuitos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Ayudas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Conclusiones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/>
        </p:nvSpPr>
        <p:spPr>
          <a:xfrm>
            <a:off x="569150" y="504350"/>
            <a:ext cx="111102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7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Información General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452475" y="2176700"/>
            <a:ext cx="11356500" cy="4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Acelera el proceso de desarrollo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Reutilizar código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Promueve el uso de Patrones</a:t>
            </a:r>
          </a:p>
          <a:p>
            <a:pPr indent="-419100" lvl="0" marL="45720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Importantes en todas las fases de desarrollo, desde el diseño hasta el desarrollo.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900" y="4720627"/>
            <a:ext cx="3607624" cy="186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569150" y="504350"/>
            <a:ext cx="111102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7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Django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52475" y="2176700"/>
            <a:ext cx="11356500" cy="4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Escrito en Phyton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Facilita la creación de sitios web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Re-Utilización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Conectividad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 principio DRY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1425" y="395425"/>
            <a:ext cx="2113800" cy="21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1425" y="3790075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/>
        </p:nvSpPr>
        <p:spPr>
          <a:xfrm>
            <a:off x="569150" y="504350"/>
            <a:ext cx="111102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7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Node.js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452475" y="2176700"/>
            <a:ext cx="11356500" cy="4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Basado en lenguajes ECMAScript asíncrono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Motor V8 de google (Javascript)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Excelente modelo de eventos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Conjunto amplio de librerías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●"/>
            </a:pPr>
            <a:r>
              <a:rPr lang="es-ES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Delega el trabajo en un pool de threads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200" y="5019296"/>
            <a:ext cx="6538700" cy="176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4225" y="5131418"/>
            <a:ext cx="2744749" cy="15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569150" y="504350"/>
            <a:ext cx="111102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6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Cursos NO gratuitos Django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452475" y="2176700"/>
            <a:ext cx="11356500" cy="4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334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Django (tecnología 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chemeClr val="hlink"/>
              </a:solidFill>
              <a:hlinkClick r:id="rId3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linkClick r:id="rId4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70" name="Shape 270"/>
          <p:cNvGraphicFramePr/>
          <p:nvPr/>
        </p:nvGraphicFramePr>
        <p:xfrm>
          <a:off x="907300" y="388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{1B595B09-39B3-4674-8449-EB2FBC39611F}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ES" sz="1800">
                          <a:solidFill>
                            <a:srgbClr val="FFFFFF"/>
                          </a:solidFill>
                        </a:rPr>
                        <a:t>Curso 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ES" sz="1800">
                          <a:solidFill>
                            <a:srgbClr val="FFFFFF"/>
                          </a:solidFill>
                        </a:rPr>
                        <a:t>Curso 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ES" sz="1800">
                          <a:solidFill>
                            <a:srgbClr val="FFFFFF"/>
                          </a:solidFill>
                        </a:rPr>
                        <a:t>Curso 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ES">
                          <a:solidFill>
                            <a:srgbClr val="FFFFFF"/>
                          </a:solidFill>
                        </a:rPr>
                        <a:t>Duración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24h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18h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 27h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ES">
                          <a:solidFill>
                            <a:srgbClr val="FFFFFF"/>
                          </a:solidFill>
                        </a:rPr>
                        <a:t>Precio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 490€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235€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27€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ES">
                          <a:solidFill>
                            <a:srgbClr val="FFFFFF"/>
                          </a:solidFill>
                        </a:rPr>
                        <a:t>Orientado 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 Principiantes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 Intermedio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 Principiantes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/>
        </p:nvSpPr>
        <p:spPr>
          <a:xfrm>
            <a:off x="316250" y="504350"/>
            <a:ext cx="116919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6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Cursos NO gratuitos Node.js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452475" y="2176700"/>
            <a:ext cx="11356500" cy="4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334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Node.js (tecnología B)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chemeClr val="hlink"/>
              </a:solidFill>
              <a:hlinkClick r:id="rId3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linkClick r:id="rId4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77" name="Shape 277"/>
          <p:cNvGraphicFramePr/>
          <p:nvPr/>
        </p:nvGraphicFramePr>
        <p:xfrm>
          <a:off x="907300" y="388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{1B595B09-39B3-4674-8449-EB2FBC39611F}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ES" sz="1800">
                          <a:solidFill>
                            <a:srgbClr val="FFFFFF"/>
                          </a:solidFill>
                        </a:rPr>
                        <a:t>Curso 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ES" sz="1800">
                          <a:solidFill>
                            <a:srgbClr val="FFFFFF"/>
                          </a:solidFill>
                        </a:rPr>
                        <a:t>Curso 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ES" sz="1800">
                          <a:solidFill>
                            <a:srgbClr val="FFFFFF"/>
                          </a:solidFill>
                        </a:rPr>
                        <a:t>Curso 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ES">
                          <a:solidFill>
                            <a:srgbClr val="FFFFFF"/>
                          </a:solidFill>
                        </a:rPr>
                        <a:t>Duración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30h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30h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 3h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ES">
                          <a:solidFill>
                            <a:srgbClr val="FFFFFF"/>
                          </a:solidFill>
                        </a:rPr>
                        <a:t>Precio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 60$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29$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Suscripción plataforma (299$)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ES">
                          <a:solidFill>
                            <a:srgbClr val="FFFFFF"/>
                          </a:solidFill>
                        </a:rPr>
                        <a:t>Orientado 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 Avanzado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 Intermedio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-ES">
                          <a:solidFill>
                            <a:srgbClr val="FFFFFF"/>
                          </a:solidFill>
                        </a:rPr>
                        <a:t> Principiantes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569150" y="504350"/>
            <a:ext cx="111102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7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Cursos gratuitos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52475" y="2176700"/>
            <a:ext cx="11356500" cy="4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s-ES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Web server framework (tecnología general)</a:t>
            </a:r>
          </a:p>
          <a:p>
            <a:pPr indent="-457200" lvl="0" marL="45720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Bootstrap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https://aula.tareasplus.com/Yan-Arlex-Vallejo-Rosas/Disena-proyectos-web-Bootstrap/Bootstrap-3---Clase-1---Introduccion</a:t>
            </a:r>
          </a:p>
          <a:p>
            <a:pPr indent="-381000" lvl="0" marL="45720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http://www.aulaclic.es/bootstrap-en-videos/001-bootstrap_preparandose.htm</a:t>
            </a:r>
          </a:p>
          <a:p>
            <a:pPr indent="-381000" lvl="0" marL="45720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https://librosweb.es/libro/bootstrap_3/</a:t>
            </a: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/>
        </p:nvSpPr>
        <p:spPr>
          <a:xfrm>
            <a:off x="569150" y="504350"/>
            <a:ext cx="111102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6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Cursos gratuitos Django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452475" y="2176700"/>
            <a:ext cx="11356500" cy="4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5334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Django (tecnología 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https://codigofacilito.com/videos/curso_django_como_instalar_django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https://edutin.com/clases/online/41005185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nsolas"/>
              <a:buChar char="❏"/>
            </a:pPr>
            <a:r>
              <a:rPr lang="es-E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http://codehero.co/django-desde-cero-modelos-y-base-de-datos/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linkClick r:id="rId6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