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1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2" r:id="rId6"/>
    <p:sldId id="279" r:id="rId7"/>
    <p:sldId id="274" r:id="rId8"/>
    <p:sldId id="275" r:id="rId9"/>
    <p:sldId id="276" r:id="rId10"/>
    <p:sldId id="277" r:id="rId11"/>
    <p:sldId id="278" r:id="rId12"/>
    <p:sldId id="267" r:id="rId13"/>
    <p:sldId id="26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63" r:id="rId22"/>
    <p:sldId id="264" r:id="rId23"/>
    <p:sldId id="261" r:id="rId24"/>
    <p:sldId id="265" r:id="rId25"/>
    <p:sldId id="269" r:id="rId26"/>
    <p:sldId id="270" r:id="rId27"/>
    <p:sldId id="271" r:id="rId2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1C294-E580-444F-A66C-C88881DD462B}" type="datetimeFigureOut">
              <a:rPr lang="es-ES" smtClean="0"/>
              <a:pPr/>
              <a:t>22/01/2014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0D17B-DBD0-4138-BBFE-E32DB88D4AE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05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0D17B-DBD0-4138-BBFE-E32DB88D4AE7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049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0D17B-DBD0-4138-BBFE-E32DB88D4AE7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42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E7A8-3D67-804B-937E-69691B7A0FB3}" type="datetimeFigureOut">
              <a:rPr lang="es-ES" smtClean="0"/>
              <a:pPr/>
              <a:t>22/01/2014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ED67508-CF8A-2345-8211-AF8760C63A70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E7A8-3D67-804B-937E-69691B7A0FB3}" type="datetimeFigureOut">
              <a:rPr lang="es-ES" smtClean="0"/>
              <a:pPr/>
              <a:t>22/01/2014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7508-CF8A-2345-8211-AF8760C63A70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E7A8-3D67-804B-937E-69691B7A0FB3}" type="datetimeFigureOut">
              <a:rPr lang="es-ES" smtClean="0"/>
              <a:pPr/>
              <a:t>22/01/2014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7508-CF8A-2345-8211-AF8760C63A70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E7A8-3D67-804B-937E-69691B7A0FB3}" type="datetimeFigureOut">
              <a:rPr lang="es-ES" smtClean="0"/>
              <a:pPr/>
              <a:t>22/01/2014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7508-CF8A-2345-8211-AF8760C63A70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E7A8-3D67-804B-937E-69691B7A0FB3}" type="datetimeFigureOut">
              <a:rPr lang="es-ES" smtClean="0"/>
              <a:pPr/>
              <a:t>22/01/2014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ED67508-CF8A-2345-8211-AF8760C63A70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E7A8-3D67-804B-937E-69691B7A0FB3}" type="datetimeFigureOut">
              <a:rPr lang="es-ES" smtClean="0"/>
              <a:pPr/>
              <a:t>22/01/2014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7508-CF8A-2345-8211-AF8760C63A70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E7A8-3D67-804B-937E-69691B7A0FB3}" type="datetimeFigureOut">
              <a:rPr lang="es-ES" smtClean="0"/>
              <a:pPr/>
              <a:t>22/01/2014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7508-CF8A-2345-8211-AF8760C63A70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E7A8-3D67-804B-937E-69691B7A0FB3}" type="datetimeFigureOut">
              <a:rPr lang="es-ES" smtClean="0"/>
              <a:pPr/>
              <a:t>22/01/2014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7508-CF8A-2345-8211-AF8760C63A70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E7A8-3D67-804B-937E-69691B7A0FB3}" type="datetimeFigureOut">
              <a:rPr lang="es-ES" smtClean="0"/>
              <a:pPr/>
              <a:t>22/01/2014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7508-CF8A-2345-8211-AF8760C63A70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E7A8-3D67-804B-937E-69691B7A0FB3}" type="datetimeFigureOut">
              <a:rPr lang="es-ES" smtClean="0"/>
              <a:pPr/>
              <a:t>22/01/2014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7508-CF8A-2345-8211-AF8760C63A70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E7A8-3D67-804B-937E-69691B7A0FB3}" type="datetimeFigureOut">
              <a:rPr lang="es-ES" smtClean="0"/>
              <a:pPr/>
              <a:t>22/01/2014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ED67508-CF8A-2345-8211-AF8760C63A70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0E3E7A8-3D67-804B-937E-69691B7A0FB3}" type="datetimeFigureOut">
              <a:rPr lang="es-ES" smtClean="0"/>
              <a:pPr/>
              <a:t>22/01/2014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ED67508-CF8A-2345-8211-AF8760C63A70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264" y="1785670"/>
            <a:ext cx="2476500" cy="2349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789" y="1643807"/>
            <a:ext cx="3124200" cy="22479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405514" y="4485905"/>
            <a:ext cx="32700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Integrantes: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Alumno 1</a:t>
            </a:r>
            <a:endParaRPr lang="es-ES" dirty="0" smtClean="0"/>
          </a:p>
          <a:p>
            <a:pPr marL="285750" indent="-285750">
              <a:buFontTx/>
              <a:buChar char="-"/>
            </a:pPr>
            <a:r>
              <a:rPr lang="es-ES" dirty="0"/>
              <a:t>Alumno </a:t>
            </a:r>
            <a:r>
              <a:rPr lang="es-ES" dirty="0" smtClean="0"/>
              <a:t>2</a:t>
            </a:r>
            <a:endParaRPr lang="es-ES" dirty="0" smtClean="0"/>
          </a:p>
          <a:p>
            <a:pPr marL="285750" indent="-285750">
              <a:buFontTx/>
              <a:buChar char="-"/>
            </a:pPr>
            <a:r>
              <a:rPr lang="es-ES" dirty="0"/>
              <a:t>Alumno 3</a:t>
            </a:r>
            <a:endParaRPr lang="es-ES" dirty="0" smtClean="0"/>
          </a:p>
          <a:p>
            <a:pPr marL="285750" indent="-285750">
              <a:buFontTx/>
              <a:buChar char="-"/>
            </a:pPr>
            <a:r>
              <a:rPr lang="es-ES" dirty="0"/>
              <a:t>Alumno </a:t>
            </a:r>
            <a:r>
              <a:rPr lang="es-ES" dirty="0" smtClean="0"/>
              <a:t>4</a:t>
            </a:r>
            <a:endParaRPr lang="es-ES" dirty="0" smtClean="0"/>
          </a:p>
          <a:p>
            <a:pPr marL="285750" indent="-285750">
              <a:buFontTx/>
              <a:buChar char="-"/>
            </a:pPr>
            <a:endParaRPr lang="es-ES" dirty="0" smtClean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355052"/>
            <a:ext cx="8229600" cy="1430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Mozilla Firefox</a:t>
            </a:r>
          </a:p>
          <a:p>
            <a:r>
              <a:rPr lang="es-ES" dirty="0" smtClean="0"/>
              <a:t>vs </a:t>
            </a:r>
          </a:p>
          <a:p>
            <a:r>
              <a:rPr lang="es-ES" dirty="0" smtClean="0"/>
              <a:t>Google Chrome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890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Seguridad - IV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45920"/>
            <a:ext cx="8229600" cy="4480560"/>
          </a:xfrm>
        </p:spPr>
        <p:txBody>
          <a:bodyPr>
            <a:normAutofit/>
          </a:bodyPr>
          <a:lstStyle/>
          <a:p>
            <a:r>
              <a:rPr lang="es-ES" sz="2800" b="1" dirty="0" smtClean="0"/>
              <a:t>CONCLUSIÓN</a:t>
            </a:r>
          </a:p>
          <a:p>
            <a:pPr algn="just">
              <a:buNone/>
            </a:pPr>
            <a:endParaRPr lang="es-ES" sz="2800" b="1" dirty="0" smtClean="0"/>
          </a:p>
          <a:p>
            <a:pPr algn="just">
              <a:buNone/>
            </a:pPr>
            <a:r>
              <a:rPr lang="es-ES" sz="2300" dirty="0" smtClean="0"/>
              <a:t>    -Según estas pruebas de ¨sandboxing¨, Chrome es el más seguro, mientras que Firefox es el más vulnerable.</a:t>
            </a:r>
          </a:p>
          <a:p>
            <a:pPr algn="just">
              <a:buNone/>
            </a:pPr>
            <a:r>
              <a:rPr lang="es-ES" sz="2300" dirty="0" smtClean="0"/>
              <a:t>    </a:t>
            </a:r>
          </a:p>
          <a:p>
            <a:pPr algn="just">
              <a:buNone/>
            </a:pPr>
            <a:r>
              <a:rPr lang="es-ES" sz="2300" dirty="0" smtClean="0"/>
              <a:t>   -Chrome es el navegador más seguro en la actualidad. Esto es debido a que Chrome incorpora un sistema de seguridad denominado "</a:t>
            </a:r>
            <a:r>
              <a:rPr lang="es-ES" sz="2300" dirty="0" err="1" smtClean="0"/>
              <a:t>sandbox</a:t>
            </a:r>
            <a:r>
              <a:rPr lang="es-ES" sz="2300" dirty="0" smtClean="0"/>
              <a:t>" que básicamente trata de aislar el ordenador del navegador para que de esta forma el mismo navegador dificulte el contagio de malware en el ordenador.</a:t>
            </a:r>
          </a:p>
          <a:p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Seguridad - V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s-ES" sz="1600" b="1" dirty="0" smtClean="0"/>
              <a:t>Articulo de interés sobre la ¨Seguridad¨ de los navegadores</a:t>
            </a:r>
            <a:endParaRPr lang="es-ES" sz="1600" dirty="0" smtClean="0"/>
          </a:p>
          <a:p>
            <a:endParaRPr lang="es-ES" dirty="0"/>
          </a:p>
        </p:txBody>
      </p:sp>
      <p:pic>
        <p:nvPicPr>
          <p:cNvPr id="5" name="Imagen 4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224" y="1854016"/>
            <a:ext cx="5370218" cy="4657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Usabilidad - 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Cuando hablamos de usabilidad nos referimos a la facilidad que aporta el software al usuario para su uso, y se basa en cuatro pilares fundamentales</a:t>
            </a:r>
          </a:p>
          <a:p>
            <a:pPr lvl="2"/>
            <a:endParaRPr lang="es-ES" sz="2000" dirty="0" smtClean="0"/>
          </a:p>
          <a:p>
            <a:pPr lvl="2"/>
            <a:r>
              <a:rPr lang="es-ES" sz="2000" dirty="0" smtClean="0"/>
              <a:t>Facilidad de aprendizaje</a:t>
            </a:r>
          </a:p>
          <a:p>
            <a:pPr lvl="2"/>
            <a:r>
              <a:rPr lang="es-ES" sz="2000" dirty="0" smtClean="0"/>
              <a:t>Facilidad de uso</a:t>
            </a:r>
          </a:p>
          <a:p>
            <a:pPr lvl="2"/>
            <a:r>
              <a:rPr lang="es-ES" sz="2000" dirty="0" smtClean="0"/>
              <a:t>Flexibilidad</a:t>
            </a:r>
          </a:p>
          <a:p>
            <a:pPr lvl="2"/>
            <a:r>
              <a:rPr lang="es-ES" sz="2000" dirty="0" smtClean="0"/>
              <a:t>Robustez</a:t>
            </a:r>
          </a:p>
          <a:p>
            <a:pPr lvl="2"/>
            <a:endParaRPr lang="es-ES" sz="2000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sz="2800" dirty="0" smtClean="0"/>
              <a:t>En base a esto hemos comparado ambos</a:t>
            </a:r>
            <a:r>
              <a:rPr lang="es-ES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403" y="3267075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42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Usabilidad - II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63033222"/>
              </p:ext>
            </p:extLst>
          </p:nvPr>
        </p:nvGraphicFramePr>
        <p:xfrm>
          <a:off x="914400" y="1447800"/>
          <a:ext cx="7772401" cy="4790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976"/>
                <a:gridCol w="3192703"/>
                <a:gridCol w="3349722"/>
              </a:tblGrid>
              <a:tr h="370840"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Google Chrome</a:t>
                      </a:r>
                      <a:endParaRPr lang="es-ES" sz="1400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Firefox</a:t>
                      </a:r>
                      <a:endParaRPr lang="es-ES" sz="1400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Facilidad</a:t>
                      </a:r>
                      <a:r>
                        <a:rPr lang="es-ES" sz="1400" baseline="0" dirty="0" smtClean="0"/>
                        <a:t> de Aprendizaje</a:t>
                      </a:r>
                      <a:endParaRPr lang="es-ES" sz="1400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Se trata de un navegador con una interfaz muy simple y fácil de manejar</a:t>
                      </a:r>
                      <a:r>
                        <a:rPr lang="es-ES" sz="1400" baseline="0" dirty="0" smtClean="0"/>
                        <a:t> pero que puede llevar a equivoco por ser extremadamente simple.</a:t>
                      </a:r>
                      <a:endParaRPr lang="es-ES" sz="1400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Posee del mismo modo un interfaz muy sencillo y fácilmente entendible por todo tipo de usuarios, aunque el aprendizaje del manejo</a:t>
                      </a:r>
                      <a:r>
                        <a:rPr lang="es-ES" sz="1400" baseline="0" dirty="0" smtClean="0"/>
                        <a:t> de sus opciones puede resultar complicado para los usuarios mas básicos</a:t>
                      </a:r>
                      <a:endParaRPr lang="es-ES" sz="1400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Facilidad de Uso</a:t>
                      </a:r>
                      <a:endParaRPr lang="es-ES" sz="1400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Debido a su estética sencilla el uso para la navegación resulta muy fácil</a:t>
                      </a:r>
                      <a:r>
                        <a:rPr lang="es-ES" sz="1400" baseline="0" dirty="0" smtClean="0"/>
                        <a:t> e intuitivo, sin embargo debido a esto, los usuarios no conocen bien las opciones.</a:t>
                      </a:r>
                      <a:endParaRPr lang="es-ES" sz="1400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Resulta fácil de manejar</a:t>
                      </a:r>
                      <a:r>
                        <a:rPr lang="es-ES" sz="1400" baseline="0" dirty="0" smtClean="0"/>
                        <a:t> en el inicio, pero su uso puede complicarse mucho según las extensiones o plug-ins que se le agreguen.</a:t>
                      </a:r>
                      <a:endParaRPr lang="es-ES" sz="1400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Flexibilidad</a:t>
                      </a:r>
                      <a:endParaRPr lang="es-ES" sz="1400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Tiene menos extensiones</a:t>
                      </a:r>
                      <a:r>
                        <a:rPr lang="es-ES" sz="1400" baseline="0" dirty="0" smtClean="0"/>
                        <a:t> que Firefox por lo que resulta menos personalizable, aunque cada vez aparecen mas extensiones.</a:t>
                      </a:r>
                      <a:endParaRPr lang="es-ES" sz="1400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Posee</a:t>
                      </a:r>
                      <a:r>
                        <a:rPr lang="es-ES" sz="1400" baseline="0" dirty="0" smtClean="0"/>
                        <a:t> multitud de plug-ins , diseñados por diseñadores independientes, por lo que es muy personalizable para todo tipo de usuarios, y permite añadir multitud de funcionalidades, permitiendo tener un navegador a medida</a:t>
                      </a:r>
                      <a:endParaRPr lang="es-ES" sz="1400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Robustez</a:t>
                      </a:r>
                      <a:endParaRPr lang="es-ES" sz="1400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Se trata</a:t>
                      </a:r>
                      <a:r>
                        <a:rPr lang="es-ES" sz="1400" baseline="0" dirty="0" smtClean="0"/>
                        <a:t> de un navegador muy robusto ya que si una pestaña se cuelga solo repercute a esta, y el resto funcionan con normalidad. Del mismo modo sucede con las ventanas gracias a la fragmentación de los procesos.</a:t>
                      </a:r>
                      <a:endParaRPr lang="es-ES" sz="1400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Tiene</a:t>
                      </a:r>
                      <a:r>
                        <a:rPr lang="es-ES" sz="1400" baseline="0" dirty="0" smtClean="0"/>
                        <a:t> bastantes vulnerabilidades pero son rápidamente corregidas, así como los errores.</a:t>
                      </a:r>
                    </a:p>
                    <a:p>
                      <a:r>
                        <a:rPr lang="es-ES" sz="1400" baseline="0" dirty="0" smtClean="0"/>
                        <a:t>Sus pestañas no son independientes por lo que está por debajo de Chrome</a:t>
                      </a:r>
                      <a:endParaRPr lang="es-ES" sz="1400" dirty="0"/>
                    </a:p>
                  </a:txBody>
                  <a:tcPr marL="86360" marR="863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84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Rendimiento - 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Para el calculo del rendimiento se han sometido a los navegadores a diferentes test de rendimiento:</a:t>
            </a:r>
          </a:p>
          <a:p>
            <a:pPr lvl="1"/>
            <a:r>
              <a:rPr lang="es-ES" dirty="0" err="1" smtClean="0"/>
              <a:t>Peacekeeper</a:t>
            </a:r>
            <a:r>
              <a:rPr lang="es-ES" dirty="0" smtClean="0"/>
              <a:t> (</a:t>
            </a:r>
            <a:r>
              <a:rPr lang="es-ES" dirty="0" err="1" smtClean="0"/>
              <a:t>Furutemark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RoboHornet</a:t>
            </a:r>
            <a:r>
              <a:rPr lang="es-ES" dirty="0" smtClean="0"/>
              <a:t> (Google)</a:t>
            </a:r>
          </a:p>
          <a:p>
            <a:pPr lvl="1"/>
            <a:r>
              <a:rPr lang="es-ES" dirty="0" err="1" smtClean="0"/>
              <a:t>Dromaeo</a:t>
            </a:r>
            <a:r>
              <a:rPr lang="es-ES" dirty="0" smtClean="0"/>
              <a:t> (</a:t>
            </a:r>
            <a:r>
              <a:rPr lang="es-ES" dirty="0" err="1" smtClean="0"/>
              <a:t>Mozilla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smtClean="0"/>
              <a:t>Pruebas realizadas  en:</a:t>
            </a:r>
          </a:p>
          <a:p>
            <a:pPr lvl="1"/>
            <a:r>
              <a:rPr lang="es-ES" dirty="0" smtClean="0"/>
              <a:t> </a:t>
            </a:r>
            <a:r>
              <a:rPr lang="es-ES" dirty="0" err="1" smtClean="0"/>
              <a:t>windows</a:t>
            </a:r>
            <a:r>
              <a:rPr lang="es-ES" dirty="0" smtClean="0"/>
              <a:t> 7 de 64 bits </a:t>
            </a:r>
          </a:p>
          <a:p>
            <a:pPr lvl="1"/>
            <a:r>
              <a:rPr lang="es-ES" dirty="0" smtClean="0"/>
              <a:t>procesador </a:t>
            </a:r>
            <a:r>
              <a:rPr lang="es-ES" dirty="0" err="1" smtClean="0"/>
              <a:t>Phenon</a:t>
            </a:r>
            <a:r>
              <a:rPr lang="es-ES" dirty="0" smtClean="0"/>
              <a:t> II 545</a:t>
            </a:r>
          </a:p>
          <a:p>
            <a:pPr lvl="1"/>
            <a:r>
              <a:rPr lang="es-ES" dirty="0" smtClean="0"/>
              <a:t>4 GB </a:t>
            </a:r>
            <a:r>
              <a:rPr lang="es-ES" dirty="0" err="1" smtClean="0"/>
              <a:t>Ram</a:t>
            </a:r>
            <a:r>
              <a:rPr lang="es-ES" dirty="0" smtClean="0"/>
              <a:t>  </a:t>
            </a:r>
          </a:p>
          <a:p>
            <a:pPr lvl="1"/>
            <a:r>
              <a:rPr lang="es-ES" dirty="0" smtClean="0"/>
              <a:t>VGA ADM HD 6670 1GB.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4825" y="3178828"/>
            <a:ext cx="3140075" cy="420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4414" y="2217875"/>
            <a:ext cx="2944812" cy="52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45238" y="2743201"/>
            <a:ext cx="2524125" cy="39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59375" y="4391025"/>
            <a:ext cx="23717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Rendimiento - II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417637"/>
            <a:ext cx="7772400" cy="1006475"/>
          </a:xfrm>
        </p:spPr>
        <p:txBody>
          <a:bodyPr/>
          <a:lstStyle/>
          <a:p>
            <a:r>
              <a:rPr lang="es-ES" dirty="0" smtClean="0"/>
              <a:t>Realizamos la prueba con el test de Google: 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264" y="1879600"/>
            <a:ext cx="8202536" cy="402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Rendimiento - III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889000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Realizamos la prueba con el test de </a:t>
            </a:r>
            <a:r>
              <a:rPr lang="es-ES" dirty="0" err="1" smtClean="0"/>
              <a:t>Mozilla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Resultados muy diferentes a los anteriores.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601" y="2250132"/>
            <a:ext cx="8331200" cy="4134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Rendimiento - IV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965200"/>
          </a:xfrm>
        </p:spPr>
        <p:txBody>
          <a:bodyPr/>
          <a:lstStyle/>
          <a:p>
            <a:r>
              <a:rPr lang="es-ES" dirty="0" smtClean="0"/>
              <a:t>Por último se realiza la prueba con un test neutral para comparar resultados.</a:t>
            </a:r>
            <a:endParaRPr lang="es-ES" dirty="0"/>
          </a:p>
        </p:txBody>
      </p:sp>
      <p:pic>
        <p:nvPicPr>
          <p:cNvPr id="4098" name="Picture 2" descr="peacekeeper nov 2012 opera chrome IE9 firefo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75" y="2413000"/>
            <a:ext cx="8226425" cy="40980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Accesibilidad - 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762000"/>
          </a:xfrm>
        </p:spPr>
        <p:txBody>
          <a:bodyPr/>
          <a:lstStyle/>
          <a:p>
            <a:r>
              <a:rPr lang="es-ES" dirty="0" smtClean="0"/>
              <a:t>Soporte de los diferentes sistemas operativos: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390808"/>
              </p:ext>
            </p:extLst>
          </p:nvPr>
        </p:nvGraphicFramePr>
        <p:xfrm>
          <a:off x="323528" y="2132856"/>
          <a:ext cx="8579296" cy="2947144"/>
        </p:xfrm>
        <a:graphic>
          <a:graphicData uri="http://schemas.openxmlformats.org/drawingml/2006/table">
            <a:tbl>
              <a:tblPr/>
              <a:tblGrid>
                <a:gridCol w="1276523"/>
                <a:gridCol w="917501"/>
                <a:gridCol w="946754"/>
                <a:gridCol w="914841"/>
                <a:gridCol w="925479"/>
                <a:gridCol w="872290"/>
                <a:gridCol w="882928"/>
                <a:gridCol w="925479"/>
                <a:gridCol w="917501"/>
              </a:tblGrid>
              <a:tr h="608442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58" marR="7658" marT="765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7658" marR="7658" marT="76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MAC OS X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MAC OS 9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GNU/LINUX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BSD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UNIX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QNX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GNU Hurd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14083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GOOGLE CHROME</a:t>
                      </a:r>
                    </a:p>
                  </a:txBody>
                  <a:tcPr marL="7658" marR="7658" marT="76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7658" marR="7658" marT="76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197872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MOZILLA FIREFOX</a:t>
                      </a:r>
                    </a:p>
                  </a:txBody>
                  <a:tcPr marL="7658" marR="7658" marT="76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7658" marR="7658" marT="765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Accesibilidad - II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868524"/>
              </p:ext>
            </p:extLst>
          </p:nvPr>
        </p:nvGraphicFramePr>
        <p:xfrm>
          <a:off x="539552" y="1340768"/>
          <a:ext cx="8208911" cy="4752524"/>
        </p:xfrm>
        <a:graphic>
          <a:graphicData uri="http://schemas.openxmlformats.org/drawingml/2006/table">
            <a:tbl>
              <a:tblPr/>
              <a:tblGrid>
                <a:gridCol w="2676075"/>
                <a:gridCol w="3032560"/>
                <a:gridCol w="2500276"/>
              </a:tblGrid>
              <a:tr h="380928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GOOGLE CHROME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MOZILLA FIREFOX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</a:tr>
              <a:tr h="36278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Navegación por Pestañas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36278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Anti Pop-Ups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36278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Busqueda Incremetal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36278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Bloqueo de publicidad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36278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Zoom de página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36278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Tecla acceso HTML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36278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Navegación por tabulación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36278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Navegación espacial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36278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Navegación cursor texto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36278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Eventos de Ratón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36278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Texto a voz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38092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Reconocimiento de Voz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Situación Actual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Funcionalidades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Seguridad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Usabilidad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Rendimiento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Accesibilidad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Velocidad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Consumo de Recursos 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Amenazas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Conclusiones</a:t>
            </a:r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06430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Accesibilidad - III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Otras características:</a:t>
            </a:r>
          </a:p>
          <a:p>
            <a:pPr lvl="1"/>
            <a:r>
              <a:rPr lang="es-ES" dirty="0" smtClean="0"/>
              <a:t>Para personas con deficiencia visual parcial o total:</a:t>
            </a:r>
          </a:p>
          <a:p>
            <a:pPr lvl="2"/>
            <a:r>
              <a:rPr lang="es-ES" dirty="0" smtClean="0"/>
              <a:t>Visores de pantalla</a:t>
            </a:r>
          </a:p>
          <a:p>
            <a:pPr lvl="3"/>
            <a:r>
              <a:rPr lang="es-ES" dirty="0" smtClean="0"/>
              <a:t>Google </a:t>
            </a:r>
            <a:r>
              <a:rPr lang="es-ES" dirty="0" err="1" smtClean="0"/>
              <a:t>Chrome</a:t>
            </a:r>
            <a:r>
              <a:rPr lang="es-ES" dirty="0" smtClean="0"/>
              <a:t> : </a:t>
            </a:r>
            <a:r>
              <a:rPr lang="es-ES" dirty="0" err="1" smtClean="0"/>
              <a:t>ChromeVox</a:t>
            </a:r>
            <a:endParaRPr lang="es-ES" dirty="0" smtClean="0"/>
          </a:p>
          <a:p>
            <a:pPr lvl="3"/>
            <a:r>
              <a:rPr lang="es-ES" dirty="0" err="1" smtClean="0"/>
              <a:t>Mozilla</a:t>
            </a:r>
            <a:r>
              <a:rPr lang="es-ES" dirty="0" smtClean="0"/>
              <a:t> Firefox: Contratos con varias empresas (</a:t>
            </a:r>
            <a:r>
              <a:rPr lang="es-ES" dirty="0" err="1" smtClean="0"/>
              <a:t>p.e</a:t>
            </a:r>
            <a:r>
              <a:rPr lang="es-ES" dirty="0" smtClean="0"/>
              <a:t> : NVIDIA)</a:t>
            </a:r>
          </a:p>
          <a:p>
            <a:pPr lvl="1"/>
            <a:r>
              <a:rPr lang="es-ES" dirty="0" smtClean="0"/>
              <a:t>Atajos de teclado y modificación de la </a:t>
            </a:r>
            <a:r>
              <a:rPr lang="es-ES" dirty="0" err="1" smtClean="0"/>
              <a:t>tipolo´gía</a:t>
            </a:r>
            <a:r>
              <a:rPr lang="es-ES" dirty="0" smtClean="0"/>
              <a:t> y color de la fuente (ambos navegadores).</a:t>
            </a:r>
          </a:p>
          <a:p>
            <a:pPr lvl="1"/>
            <a:endParaRPr lang="es-ES" dirty="0" smtClean="0"/>
          </a:p>
          <a:p>
            <a:pPr lvl="1"/>
            <a:r>
              <a:rPr lang="es-ES" dirty="0" err="1" smtClean="0"/>
              <a:t>Mozilla</a:t>
            </a:r>
            <a:r>
              <a:rPr lang="es-ES" dirty="0" smtClean="0"/>
              <a:t> Firefox ofrece la posibilidad de crear un </a:t>
            </a:r>
            <a:r>
              <a:rPr lang="es-ES" smtClean="0"/>
              <a:t>control parental.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Velocidad - I</a:t>
            </a:r>
            <a:endParaRPr lang="es-ES" dirty="0"/>
          </a:p>
        </p:txBody>
      </p:sp>
      <p:pic>
        <p:nvPicPr>
          <p:cNvPr id="6" name="Imagen 5" descr="velocidadinici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52601"/>
            <a:ext cx="8255000" cy="42672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91596" y="1417638"/>
            <a:ext cx="7323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Ninguno de ellos supera 1.5 segundos de media en el inicio, por lo que podemos decir que prácticamente no notaremos diferencia entre </a:t>
            </a:r>
            <a:r>
              <a:rPr lang="es-ES" dirty="0" smtClean="0"/>
              <a:t>ellos.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77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Velocidad - II</a:t>
            </a:r>
            <a:endParaRPr lang="es-ES" dirty="0"/>
          </a:p>
        </p:txBody>
      </p:sp>
      <p:pic>
        <p:nvPicPr>
          <p:cNvPr id="5" name="Imagen 4" descr="Captura de pantalla 2013-03-13 a la(s) 01.15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76" y="2485475"/>
            <a:ext cx="7289800" cy="35687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613393" y="1428065"/>
            <a:ext cx="6264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Las diferencias son de milisegundos porque </a:t>
            </a:r>
            <a:r>
              <a:rPr lang="es-ES" dirty="0" smtClean="0"/>
              <a:t>se ha elegido </a:t>
            </a:r>
            <a:r>
              <a:rPr lang="es-ES" dirty="0"/>
              <a:t>una página simple, aunque en sitios más complejos seguramente se amplifiquen. </a:t>
            </a:r>
          </a:p>
        </p:txBody>
      </p:sp>
    </p:spTree>
    <p:extLst>
      <p:ext uri="{BB962C8B-B14F-4D97-AF65-F5344CB8AC3E}">
        <p14:creationId xmlns:p14="http://schemas.microsoft.com/office/powerpoint/2010/main" val="27445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Consumo de Recursos - 	I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299788" y="1537766"/>
            <a:ext cx="6492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El siguiente test es de consumo de </a:t>
            </a:r>
            <a:r>
              <a:rPr lang="es-ES" dirty="0" smtClean="0"/>
              <a:t>recursos, para ello se han </a:t>
            </a:r>
            <a:r>
              <a:rPr lang="es-ES" dirty="0"/>
              <a:t>abierto </a:t>
            </a:r>
            <a:r>
              <a:rPr lang="es-ES" dirty="0" smtClean="0"/>
              <a:t>cinco pestañas (un </a:t>
            </a:r>
            <a:r>
              <a:rPr lang="es-ES" dirty="0"/>
              <a:t>vídeo de YouTube en HD, Twitter, </a:t>
            </a:r>
            <a:r>
              <a:rPr lang="es-ES" dirty="0" smtClean="0"/>
              <a:t>Facebook, </a:t>
            </a:r>
            <a:r>
              <a:rPr lang="es-ES" dirty="0"/>
              <a:t>El País y </a:t>
            </a:r>
            <a:r>
              <a:rPr lang="es-ES" dirty="0" smtClean="0"/>
              <a:t>Google); </a:t>
            </a:r>
            <a:r>
              <a:rPr lang="es-ES" dirty="0"/>
              <a:t>y </a:t>
            </a:r>
            <a:r>
              <a:rPr lang="es-ES" dirty="0" smtClean="0"/>
              <a:t>sea ha </a:t>
            </a:r>
            <a:r>
              <a:rPr lang="es-ES" dirty="0"/>
              <a:t>medido el consumo de </a:t>
            </a:r>
            <a:r>
              <a:rPr lang="es-ES" dirty="0" smtClean="0"/>
              <a:t>RAM.</a:t>
            </a:r>
            <a:endParaRPr lang="es-ES" dirty="0"/>
          </a:p>
        </p:txBody>
      </p:sp>
      <p:pic>
        <p:nvPicPr>
          <p:cNvPr id="4" name="Imagen 3" descr="Sin títul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09115"/>
            <a:ext cx="7369573" cy="359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8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Consumo de Recursos - 	</a:t>
            </a:r>
            <a:r>
              <a:rPr lang="es-ES" dirty="0"/>
              <a:t>I</a:t>
            </a:r>
            <a:r>
              <a:rPr lang="es-ES" dirty="0" smtClean="0"/>
              <a:t>I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220700" y="1650694"/>
            <a:ext cx="6505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Además se ha medido el consumo </a:t>
            </a:r>
            <a:r>
              <a:rPr lang="es-ES" dirty="0"/>
              <a:t>de CPU medio (en caso de navegadores multiproceso el resultado </a:t>
            </a:r>
            <a:r>
              <a:rPr lang="es-ES" dirty="0" smtClean="0"/>
              <a:t>será </a:t>
            </a:r>
            <a:r>
              <a:rPr lang="es-ES" dirty="0"/>
              <a:t>la suma de todos los subprocesos).</a:t>
            </a:r>
          </a:p>
        </p:txBody>
      </p:sp>
      <p:pic>
        <p:nvPicPr>
          <p:cNvPr id="7" name="Imagen 6" descr="Captura de pantalla 2013-03-13 a la(s) 01.16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35088"/>
            <a:ext cx="7184067" cy="381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6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Amenazas - 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16582" y="1570039"/>
            <a:ext cx="4170218" cy="4525962"/>
          </a:xfrm>
        </p:spPr>
        <p:txBody>
          <a:bodyPr>
            <a:normAutofit/>
          </a:bodyPr>
          <a:lstStyle/>
          <a:p>
            <a:r>
              <a:rPr lang="es-ES" sz="2400" dirty="0" smtClean="0"/>
              <a:t>Por amenazas entendemos las posibles vulnerabilidades de estos navegadores, ante ataques, virus, etc.</a:t>
            </a:r>
          </a:p>
          <a:p>
            <a:r>
              <a:rPr lang="es-ES" sz="2400" dirty="0" smtClean="0"/>
              <a:t>En este aspecto y a lo largo del tiempo se ha visto que ha sufrido muchos mas ataques o problemas de vulnerabilidad Firefox, sin embargo Chrome no está exento de ello.</a:t>
            </a:r>
          </a:p>
        </p:txBody>
      </p:sp>
      <p:pic>
        <p:nvPicPr>
          <p:cNvPr id="1028" name="Picture 4" descr="http://www.crackberrista.com/wp-content/uploads/2012/01/hacke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88" y="1709450"/>
            <a:ext cx="3485105" cy="391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886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Amenazas - II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Google cada cierto tiempo organiza un evento mediante el cual premian a aquellos capaces de explotar Chrome con errores propios del navegador para así corregir posibles vulnerabilidades.</a:t>
            </a:r>
          </a:p>
          <a:p>
            <a:r>
              <a:rPr lang="es-ES" sz="2400" dirty="0"/>
              <a:t>Si comparamos ambos, podemos decir que es Chrome es mas fuerte ante amenazas que </a:t>
            </a:r>
            <a:r>
              <a:rPr lang="es-ES" sz="2400" dirty="0" smtClean="0"/>
              <a:t>Firefox.</a:t>
            </a:r>
            <a:endParaRPr lang="es-ES" sz="2400" dirty="0"/>
          </a:p>
          <a:p>
            <a:endParaRPr lang="es-E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786" y="3820776"/>
            <a:ext cx="3433157" cy="245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064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69524632"/>
              </p:ext>
            </p:extLst>
          </p:nvPr>
        </p:nvGraphicFramePr>
        <p:xfrm>
          <a:off x="914400" y="1820333"/>
          <a:ext cx="7772400" cy="3296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Google</a:t>
                      </a:r>
                      <a:r>
                        <a:rPr lang="es-ES" baseline="0" dirty="0" smtClean="0"/>
                        <a:t> Chrome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Mozilla</a:t>
                      </a:r>
                      <a:r>
                        <a:rPr lang="es-ES" baseline="0" dirty="0" smtClean="0"/>
                        <a:t> Firefox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Puntos a</a:t>
                      </a:r>
                      <a:r>
                        <a:rPr lang="es-ES" baseline="0" dirty="0" smtClean="0"/>
                        <a:t> favor: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Interfaz</a:t>
                      </a:r>
                      <a:r>
                        <a:rPr lang="es-ES" baseline="0" dirty="0" smtClean="0"/>
                        <a:t> simple y minimalista.</a:t>
                      </a:r>
                    </a:p>
                    <a:p>
                      <a:r>
                        <a:rPr lang="es-ES" baseline="0" dirty="0" smtClean="0"/>
                        <a:t>Robusto y seguro.</a:t>
                      </a:r>
                    </a:p>
                    <a:p>
                      <a:r>
                        <a:rPr lang="es-ES" baseline="0" dirty="0" smtClean="0"/>
                        <a:t>Es muy rápido y consume poca memoria.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Gran cantidad de extensiones y </a:t>
                      </a:r>
                      <a:r>
                        <a:rPr lang="es-ES" dirty="0" err="1" smtClean="0"/>
                        <a:t>plug-ins</a:t>
                      </a:r>
                      <a:r>
                        <a:rPr lang="es-ES" dirty="0" smtClean="0"/>
                        <a:t>.</a:t>
                      </a:r>
                    </a:p>
                    <a:p>
                      <a:r>
                        <a:rPr lang="es-ES" dirty="0" smtClean="0"/>
                        <a:t>Más personalizable.</a:t>
                      </a:r>
                    </a:p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Puntos en contra: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Soporta menos sistemas</a:t>
                      </a:r>
                      <a:r>
                        <a:rPr lang="es-ES" baseline="0" dirty="0" smtClean="0"/>
                        <a:t> operativos.</a:t>
                      </a:r>
                    </a:p>
                    <a:p>
                      <a:r>
                        <a:rPr lang="es-ES" baseline="0" dirty="0" smtClean="0"/>
                        <a:t>Posibles incompatibilidades.</a:t>
                      </a:r>
                    </a:p>
                    <a:p>
                      <a:r>
                        <a:rPr lang="es-ES" dirty="0" smtClean="0"/>
                        <a:t>Extensiones</a:t>
                      </a:r>
                      <a:r>
                        <a:rPr lang="es-ES" baseline="0" dirty="0" smtClean="0"/>
                        <a:t> en crecimiento.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Consume demasiada memoria.</a:t>
                      </a:r>
                    </a:p>
                    <a:p>
                      <a:r>
                        <a:rPr lang="es-ES" dirty="0" smtClean="0"/>
                        <a:t>Rendimiento</a:t>
                      </a:r>
                      <a:r>
                        <a:rPr lang="es-ES" baseline="0" dirty="0" smtClean="0"/>
                        <a:t> y estabilidad.</a:t>
                      </a:r>
                    </a:p>
                    <a:p>
                      <a:r>
                        <a:rPr lang="es-ES" baseline="0" dirty="0" smtClean="0"/>
                        <a:t>Vulnerabilidad.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07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09617177"/>
              </p:ext>
            </p:extLst>
          </p:nvPr>
        </p:nvGraphicFramePr>
        <p:xfrm>
          <a:off x="457200" y="1417638"/>
          <a:ext cx="8229600" cy="4799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Características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Mozilla</a:t>
                      </a:r>
                      <a:r>
                        <a:rPr lang="es-ES" baseline="0" dirty="0" smtClean="0"/>
                        <a:t> Firefox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Google Chrome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Desarrollado por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Fundación Mozilla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Google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Sistema</a:t>
                      </a:r>
                      <a:r>
                        <a:rPr lang="es-ES" baseline="0" dirty="0" smtClean="0"/>
                        <a:t> Operativo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Multiplataforma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Multiplataforma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Año de creación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2004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2008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Licencias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Freeware, GNU,</a:t>
                      </a:r>
                      <a:r>
                        <a:rPr lang="es-ES" baseline="0" dirty="0" smtClean="0"/>
                        <a:t> GPL,LPGL, MPL, EULA.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Freeware, Licencia BSD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Cantidad</a:t>
                      </a:r>
                      <a:r>
                        <a:rPr lang="es-ES" baseline="0" dirty="0" smtClean="0"/>
                        <a:t> de idiomas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+50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Ultima</a:t>
                      </a:r>
                      <a:r>
                        <a:rPr lang="es-ES" baseline="0" dirty="0" smtClean="0"/>
                        <a:t> versión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25</a:t>
                      </a:r>
                      <a:endParaRPr lang="es-ES" dirty="0"/>
                    </a:p>
                  </a:txBody>
                  <a:tcPr/>
                </a:tc>
              </a:tr>
              <a:tr h="923223">
                <a:tc>
                  <a:txBody>
                    <a:bodyPr/>
                    <a:lstStyle/>
                    <a:p>
                      <a:r>
                        <a:rPr lang="es-ES" dirty="0" smtClean="0"/>
                        <a:t>Género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Navegador</a:t>
                      </a:r>
                      <a:r>
                        <a:rPr lang="es-ES" baseline="0" dirty="0" smtClean="0"/>
                        <a:t> Web</a:t>
                      </a:r>
                      <a:br>
                        <a:rPr lang="es-ES" baseline="0" dirty="0" smtClean="0"/>
                      </a:br>
                      <a:r>
                        <a:rPr lang="es-ES" baseline="0" dirty="0" smtClean="0"/>
                        <a:t>Agregador de Fuentes</a:t>
                      </a:r>
                      <a:br>
                        <a:rPr lang="es-ES" baseline="0" dirty="0" smtClean="0"/>
                      </a:br>
                      <a:r>
                        <a:rPr lang="es-ES" baseline="0" dirty="0" smtClean="0"/>
                        <a:t>Cliente FTP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Navegador Web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Seguridad</a:t>
                      </a:r>
                      <a:endParaRPr lang="es-E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ES" dirty="0" smtClean="0"/>
                        <a:t>Es un software que se mantiene en actualización constante para defensa</a:t>
                      </a:r>
                      <a:r>
                        <a:rPr lang="es-ES" baseline="0" dirty="0" smtClean="0"/>
                        <a:t> de ataques de virus.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Búsqueda Instantánea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7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Situación Actual - I</a:t>
            </a:r>
            <a:endParaRPr lang="es-ES" dirty="0"/>
          </a:p>
        </p:txBody>
      </p:sp>
      <p:pic>
        <p:nvPicPr>
          <p:cNvPr id="4" name="Marcador de contenido 3" descr="Captura de pantalla 2013-03-12 a la(s) 22.13.47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676400"/>
            <a:ext cx="7143750" cy="4114800"/>
          </a:xfrm>
        </p:spPr>
      </p:pic>
    </p:spTree>
    <p:extLst>
      <p:ext uri="{BB962C8B-B14F-4D97-AF65-F5344CB8AC3E}">
        <p14:creationId xmlns:p14="http://schemas.microsoft.com/office/powerpoint/2010/main" val="161269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Situación Actual - II</a:t>
            </a:r>
            <a:endParaRPr lang="es-ES" dirty="0"/>
          </a:p>
        </p:txBody>
      </p:sp>
      <p:pic>
        <p:nvPicPr>
          <p:cNvPr id="17" name="Imagen 16" descr="guerra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933" y="3883583"/>
            <a:ext cx="3822471" cy="2404866"/>
          </a:xfrm>
          <a:prstGeom prst="rect">
            <a:avLst/>
          </a:prstGeom>
        </p:spPr>
      </p:pic>
      <p:pic>
        <p:nvPicPr>
          <p:cNvPr id="16" name="Imagen 15" descr="guerr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93" y="1582950"/>
            <a:ext cx="8691046" cy="242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1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33899116"/>
              </p:ext>
            </p:extLst>
          </p:nvPr>
        </p:nvGraphicFramePr>
        <p:xfrm>
          <a:off x="914400" y="1447798"/>
          <a:ext cx="7772400" cy="4475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46990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 Funciones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Google Chrome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Mozilla</a:t>
                      </a:r>
                      <a:r>
                        <a:rPr lang="es-ES" baseline="0" dirty="0" smtClean="0"/>
                        <a:t> Firefox</a:t>
                      </a:r>
                      <a:endParaRPr lang="es-ES" dirty="0"/>
                    </a:p>
                  </a:txBody>
                  <a:tcPr/>
                </a:tc>
              </a:tr>
              <a:tr h="497838">
                <a:tc>
                  <a:txBody>
                    <a:bodyPr/>
                    <a:lstStyle/>
                    <a:p>
                      <a:r>
                        <a:rPr lang="es-ES" dirty="0" smtClean="0"/>
                        <a:t>Gestión</a:t>
                      </a:r>
                      <a:r>
                        <a:rPr lang="es-ES" baseline="0" dirty="0" smtClean="0"/>
                        <a:t>  de descargas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sí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 sí</a:t>
                      </a:r>
                    </a:p>
                  </a:txBody>
                  <a:tcPr/>
                </a:tc>
              </a:tr>
              <a:tr h="397932">
                <a:tc>
                  <a:txBody>
                    <a:bodyPr/>
                    <a:lstStyle/>
                    <a:p>
                      <a:r>
                        <a:rPr lang="es-ES" dirty="0" smtClean="0"/>
                        <a:t>Extensiones/</a:t>
                      </a:r>
                      <a:r>
                        <a:rPr lang="es-ES" i="1" dirty="0" smtClean="0"/>
                        <a:t>plug-ins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sí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sí</a:t>
                      </a:r>
                      <a:endParaRPr lang="es-ES" dirty="0"/>
                    </a:p>
                  </a:txBody>
                  <a:tcPr/>
                </a:tc>
              </a:tr>
              <a:tr h="558182">
                <a:tc>
                  <a:txBody>
                    <a:bodyPr/>
                    <a:lstStyle/>
                    <a:p>
                      <a:r>
                        <a:rPr lang="es-ES" dirty="0" smtClean="0"/>
                        <a:t>Navegación privada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sí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no</a:t>
                      </a:r>
                      <a:endParaRPr lang="es-ES" dirty="0"/>
                    </a:p>
                  </a:txBody>
                  <a:tcPr/>
                </a:tc>
              </a:tr>
              <a:tr h="696381">
                <a:tc>
                  <a:txBody>
                    <a:bodyPr/>
                    <a:lstStyle/>
                    <a:p>
                      <a:r>
                        <a:rPr lang="es-ES" dirty="0" smtClean="0"/>
                        <a:t>Pestañas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sí</a:t>
                      </a:r>
                    </a:p>
                    <a:p>
                      <a:pPr algn="ctr"/>
                      <a:r>
                        <a:rPr lang="es-ES" dirty="0" smtClean="0"/>
                        <a:t>independientes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sí</a:t>
                      </a:r>
                      <a:endParaRPr lang="es-ES" dirty="0"/>
                    </a:p>
                  </a:txBody>
                  <a:tcPr/>
                </a:tc>
              </a:tr>
              <a:tr h="558182">
                <a:tc>
                  <a:txBody>
                    <a:bodyPr/>
                    <a:lstStyle/>
                    <a:p>
                      <a:r>
                        <a:rPr lang="es-ES" dirty="0" smtClean="0"/>
                        <a:t>Bloqueador</a:t>
                      </a:r>
                      <a:r>
                        <a:rPr lang="es-ES" baseline="0" dirty="0" smtClean="0"/>
                        <a:t> publicidad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sí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sí</a:t>
                      </a:r>
                      <a:endParaRPr lang="es-ES" dirty="0"/>
                    </a:p>
                  </a:txBody>
                  <a:tcPr/>
                </a:tc>
              </a:tr>
              <a:tr h="696381">
                <a:tc>
                  <a:txBody>
                    <a:bodyPr/>
                    <a:lstStyle/>
                    <a:p>
                      <a:r>
                        <a:rPr lang="es-ES" dirty="0" smtClean="0"/>
                        <a:t>Detector</a:t>
                      </a:r>
                      <a:r>
                        <a:rPr lang="es-ES" baseline="0" dirty="0" smtClean="0"/>
                        <a:t> de</a:t>
                      </a:r>
                    </a:p>
                    <a:p>
                      <a:r>
                        <a:rPr lang="es-ES" sz="1800" baseline="0" dirty="0" smtClean="0"/>
                        <a:t>“</a:t>
                      </a:r>
                      <a:r>
                        <a:rPr lang="es-ES" sz="900" baseline="0" dirty="0" smtClean="0"/>
                        <a:t> </a:t>
                      </a:r>
                      <a:r>
                        <a:rPr lang="es-ES" sz="1800" baseline="0" dirty="0" smtClean="0"/>
                        <a:t>malware / phishing”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sí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sí</a:t>
                      </a:r>
                      <a:endParaRPr lang="es-ES" dirty="0"/>
                    </a:p>
                  </a:txBody>
                  <a:tcPr/>
                </a:tc>
              </a:tr>
              <a:tr h="430810">
                <a:tc>
                  <a:txBody>
                    <a:bodyPr/>
                    <a:lstStyle/>
                    <a:p>
                      <a:r>
                        <a:rPr lang="es-ES" dirty="0" smtClean="0"/>
                        <a:t>Lector de feeds</a:t>
                      </a:r>
                      <a:r>
                        <a:rPr lang="es-ES" baseline="0" dirty="0" smtClean="0"/>
                        <a:t> RSS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 sí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sí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Seguridad - 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417638"/>
            <a:ext cx="8229600" cy="515080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s-ES" b="1" dirty="0" smtClean="0"/>
              <a:t>¿</a:t>
            </a:r>
            <a:r>
              <a:rPr lang="es-ES" sz="3600" b="1" dirty="0" smtClean="0"/>
              <a:t>Qué navegador web es más seguro: Chrome o Firefox?</a:t>
            </a:r>
          </a:p>
          <a:p>
            <a:pPr>
              <a:buNone/>
            </a:pPr>
            <a:endParaRPr lang="es-ES" dirty="0" smtClean="0"/>
          </a:p>
          <a:p>
            <a:pPr algn="just"/>
            <a:r>
              <a:rPr lang="es-ES" dirty="0" smtClean="0"/>
              <a:t>Un reciente estudio de la compañía Accuvant analiza las medidas de defensa (seguridad) que contienen los principales navegadores web de la actualidad.</a:t>
            </a:r>
          </a:p>
          <a:p>
            <a:pPr algn="just">
              <a:buNone/>
            </a:pPr>
            <a:endParaRPr lang="es-ES" dirty="0" smtClean="0"/>
          </a:p>
          <a:p>
            <a:pPr algn="just"/>
            <a:r>
              <a:rPr lang="es-ES" dirty="0" smtClean="0">
                <a:solidFill>
                  <a:srgbClr val="000000"/>
                </a:solidFill>
              </a:rPr>
              <a:t>La comparación comprende tres: Microsoft Internet Explorer, Google Chrome y Mozilla Firefox. Son los de uso mayoritario; entre los tres, representan el 93% del mercado de navegadores web para ordenador.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Para el resultado de este estudio, </a:t>
            </a:r>
            <a:r>
              <a:rPr lang="es-ES" i="1" dirty="0" smtClean="0"/>
              <a:t>Accuvant</a:t>
            </a:r>
            <a:r>
              <a:rPr lang="es-ES" dirty="0" smtClean="0"/>
              <a:t> se basó en una serie de pruebas de "</a:t>
            </a:r>
            <a:r>
              <a:rPr lang="es-ES" b="1" dirty="0" smtClean="0"/>
              <a:t>sandboxing</a:t>
            </a:r>
            <a:r>
              <a:rPr lang="es-ES" dirty="0" smtClean="0"/>
              <a:t>" (aislamiento de procesos),  mecanismo de seguridad.</a:t>
            </a:r>
            <a:endParaRPr lang="es-ES" dirty="0"/>
          </a:p>
        </p:txBody>
      </p:sp>
      <p:pic>
        <p:nvPicPr>
          <p:cNvPr id="4" name="3 Imagen" descr="C:\Users\leslieestefany\Desktop\novo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1440" y="274638"/>
            <a:ext cx="118872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Seguridad - II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s-ES" sz="2200" b="1" u="sng" dirty="0" smtClean="0"/>
              <a:t>RESULTADOS  DEL  ANÁLISIS</a:t>
            </a:r>
            <a:endParaRPr lang="es-ES" sz="2200" dirty="0" smtClean="0"/>
          </a:p>
          <a:p>
            <a:pPr algn="just">
              <a:buNone/>
            </a:pPr>
            <a:r>
              <a:rPr lang="es-ES" sz="2000" dirty="0" smtClean="0">
                <a:solidFill>
                  <a:srgbClr val="000000"/>
                </a:solidFill>
              </a:rPr>
              <a:t>   Chrome es el navegador que menos vulnerabilidades críticas tiene  y el que presenta un tiempo medio de resolución de los fallos más bajo (unos 53 días frente a los 158 días de Firefox).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4" name="3 Imagen" descr="C:\Users\leslieestefany\Desktop\fotos-comparacio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8760" y="3185160"/>
            <a:ext cx="6004560" cy="3139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Seguridad - III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s-ES" sz="2100" dirty="0" smtClean="0">
                <a:solidFill>
                  <a:srgbClr val="000000"/>
                </a:solidFill>
              </a:rPr>
              <a:t>Chrome es el navegador que presenta vulnerabilidades  por grado de gravedad críticas más bajas (unas 15 frente a las 363 de Firefox).</a:t>
            </a:r>
          </a:p>
          <a:p>
            <a:pPr>
              <a:buNone/>
            </a:pPr>
            <a:endParaRPr lang="es-ES" dirty="0">
              <a:solidFill>
                <a:srgbClr val="000000"/>
              </a:solidFill>
            </a:endParaRPr>
          </a:p>
        </p:txBody>
      </p:sp>
      <p:pic>
        <p:nvPicPr>
          <p:cNvPr id="4" name="3 Imagen" descr="C:\Users\leslieestefany\Desktop\fotos-comparacio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9641" y="2377440"/>
            <a:ext cx="7528559" cy="387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397</TotalTime>
  <Words>1098</Words>
  <Application>Microsoft Office PowerPoint</Application>
  <PresentationFormat>Presentación en pantalla (4:3)</PresentationFormat>
  <Paragraphs>251</Paragraphs>
  <Slides>27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Calibri</vt:lpstr>
      <vt:lpstr>Franklin Gothic Book</vt:lpstr>
      <vt:lpstr>Perpetua</vt:lpstr>
      <vt:lpstr>Wingdings 2</vt:lpstr>
      <vt:lpstr>Equidad</vt:lpstr>
      <vt:lpstr>Presentación de PowerPoint</vt:lpstr>
      <vt:lpstr>Índice</vt:lpstr>
      <vt:lpstr>Introducción</vt:lpstr>
      <vt:lpstr>Situación Actual - I</vt:lpstr>
      <vt:lpstr>Situación Actual - II</vt:lpstr>
      <vt:lpstr>Funcionalidad</vt:lpstr>
      <vt:lpstr>Seguridad - I</vt:lpstr>
      <vt:lpstr>Seguridad - II</vt:lpstr>
      <vt:lpstr>Seguridad - III</vt:lpstr>
      <vt:lpstr>Seguridad - IV</vt:lpstr>
      <vt:lpstr>Seguridad - V</vt:lpstr>
      <vt:lpstr>Usabilidad - I</vt:lpstr>
      <vt:lpstr>Usabilidad - II</vt:lpstr>
      <vt:lpstr>Rendimiento - I</vt:lpstr>
      <vt:lpstr>Rendimiento - II</vt:lpstr>
      <vt:lpstr>Rendimiento - III</vt:lpstr>
      <vt:lpstr>Rendimiento - IV</vt:lpstr>
      <vt:lpstr>Accesibilidad - I</vt:lpstr>
      <vt:lpstr>Accesibilidad - II</vt:lpstr>
      <vt:lpstr>Accesibilidad - III</vt:lpstr>
      <vt:lpstr>Velocidad - I</vt:lpstr>
      <vt:lpstr>Velocidad - II</vt:lpstr>
      <vt:lpstr>Consumo de Recursos -  I</vt:lpstr>
      <vt:lpstr>Consumo de Recursos -  II</vt:lpstr>
      <vt:lpstr>Amenazas - I</vt:lpstr>
      <vt:lpstr>Amenazas - II</vt:lpstr>
      <vt:lpstr>Conclusiones</vt:lpstr>
    </vt:vector>
  </TitlesOfParts>
  <Company>Ashley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Ashley Antony</dc:creator>
  <cp:lastModifiedBy>jose</cp:lastModifiedBy>
  <cp:revision>60</cp:revision>
  <dcterms:created xsi:type="dcterms:W3CDTF">2013-03-12T22:45:25Z</dcterms:created>
  <dcterms:modified xsi:type="dcterms:W3CDTF">2014-01-22T10:41:56Z</dcterms:modified>
</cp:coreProperties>
</file>